
<file path=[Content_Types].xml><?xml version="1.0" encoding="utf-8"?>
<Types xmlns="http://schemas.openxmlformats.org/package/2006/content-types">
  <Default Extension="xml" ContentType="application/xml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405" r:id="rId2"/>
    <p:sldId id="256" r:id="rId3"/>
    <p:sldId id="363" r:id="rId4"/>
    <p:sldId id="347" r:id="rId5"/>
    <p:sldId id="260" r:id="rId6"/>
    <p:sldId id="364" r:id="rId7"/>
    <p:sldId id="258" r:id="rId8"/>
    <p:sldId id="259" r:id="rId9"/>
    <p:sldId id="261" r:id="rId10"/>
    <p:sldId id="361" r:id="rId11"/>
    <p:sldId id="362" r:id="rId12"/>
    <p:sldId id="272" r:id="rId13"/>
    <p:sldId id="397" r:id="rId14"/>
    <p:sldId id="282" r:id="rId15"/>
    <p:sldId id="348" r:id="rId16"/>
    <p:sldId id="286" r:id="rId17"/>
    <p:sldId id="284" r:id="rId18"/>
    <p:sldId id="283" r:id="rId19"/>
    <p:sldId id="292" r:id="rId20"/>
    <p:sldId id="315" r:id="rId21"/>
    <p:sldId id="390" r:id="rId22"/>
    <p:sldId id="309" r:id="rId23"/>
    <p:sldId id="401" r:id="rId24"/>
    <p:sldId id="402" r:id="rId25"/>
    <p:sldId id="403" r:id="rId26"/>
    <p:sldId id="398" r:id="rId27"/>
    <p:sldId id="404" r:id="rId28"/>
    <p:sldId id="366" r:id="rId29"/>
    <p:sldId id="304" r:id="rId30"/>
    <p:sldId id="395" r:id="rId31"/>
    <p:sldId id="367" r:id="rId32"/>
    <p:sldId id="394" r:id="rId33"/>
    <p:sldId id="373" r:id="rId34"/>
    <p:sldId id="393" r:id="rId35"/>
    <p:sldId id="375" r:id="rId36"/>
    <p:sldId id="379" r:id="rId37"/>
    <p:sldId id="399" r:id="rId38"/>
    <p:sldId id="381" r:id="rId39"/>
    <p:sldId id="377" r:id="rId40"/>
    <p:sldId id="400" r:id="rId41"/>
    <p:sldId id="388" r:id="rId42"/>
    <p:sldId id="389" r:id="rId43"/>
    <p:sldId id="352" r:id="rId44"/>
    <p:sldId id="396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7" autoAdjust="0"/>
    <p:restoredTop sz="95562" autoAdjust="0"/>
  </p:normalViewPr>
  <p:slideViewPr>
    <p:cSldViewPr snapToObjects="1">
      <p:cViewPr varScale="1">
        <p:scale>
          <a:sx n="67" d="100"/>
          <a:sy n="67" d="100"/>
        </p:scale>
        <p:origin x="-1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viewProps" Target="view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E5FB14-D26D-0342-BA35-029E1213C9AE}" type="datetimeFigureOut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50C891-7E10-C645-880E-9BE42CB67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3C67-5230-F446-85D8-AE8B74EC82BC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4B0CE-D642-1E40-AEFA-197F43E7F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9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AE23-F9F0-3A4B-A3C5-9E121F683901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2C50-FB93-0243-9AE1-0B44E3C62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0D65-FFEA-154C-89EA-223AB888F8D8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B82CA-261E-3D4B-967F-11B649A8B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D02F-F59B-4D4D-A778-C5FE4C6C5BA6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C61C-03C8-5946-BEAF-AF3AF0E7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6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4E68-498C-B444-85E8-2339D8FD8D38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77AA-2AFC-4745-9936-FA2D3F7F1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1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BE82-9625-7740-A327-7EC7EFDFDCDE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C70C-3EB1-0043-B526-E18AFBD7A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4275-CF01-EA40-8673-F9D0B214EDA0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2265-3A8D-974F-A003-350847F0A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9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7A95-5226-4749-BD56-5957C7E15A09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833-679A-8740-853E-7FFE705CC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9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8849-8ACF-E147-902C-267621B20752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2861-A7E9-9D4F-9EFD-4C7F79A65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60E3-FAD7-BA45-95AC-DC167AF9408D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A817-5159-484F-BEFF-67FC98682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60BB-BE9A-A248-B09B-585707DBEDC9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2C9D-CBA1-8247-AA36-CAB291EF6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8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816F230-F6B6-A248-91F3-3A132E80CCC7}" type="datetime1">
              <a:rPr lang="en-US"/>
              <a:pPr>
                <a:defRPr/>
              </a:pPr>
              <a:t>6/7/12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DDE5A7F-D89E-0440-BD64-B12B5B478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38" y="1600200"/>
            <a:ext cx="8229600" cy="1143000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Supernova Surveys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with WFIRST </a:t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DRM1 and DRM2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22" y="3886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90"/>
                </a:solidFill>
              </a:rPr>
              <a:t>C Baltay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90"/>
                </a:solidFill>
              </a:rPr>
              <a:t>June 1, 2012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1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199"/>
            <a:ext cx="8229600" cy="1143000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Spectroscopic Exposure times </a:t>
            </a:r>
            <a:b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to get S/N = 0.7/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pixel (1.3 m mirror))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4828695"/>
              </p:ext>
            </p:extLst>
          </p:nvPr>
        </p:nvGraphicFramePr>
        <p:xfrm>
          <a:off x="445149" y="1295400"/>
          <a:ext cx="28194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Redshift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 Time(sec)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580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7700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91920"/>
            <a:ext cx="4038600" cy="5029200"/>
          </a:xfrm>
        </p:spPr>
        <p:txBody>
          <a:bodyPr/>
          <a:lstStyle/>
          <a:p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Ran calculations to estimate </a:t>
            </a:r>
            <a:r>
              <a:rPr lang="en-US" sz="20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spectroscopy exposure times needed to get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S/N = 0.7 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per pixel at various </a:t>
            </a:r>
            <a:r>
              <a:rPr lang="en-US" sz="2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redshifts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For this calculation used Supernova </a:t>
            </a:r>
            <a:r>
              <a:rPr lang="en-US" sz="2000" dirty="0" smtClean="0">
                <a:solidFill>
                  <a:srgbClr val="000090"/>
                </a:solidFill>
              </a:rPr>
              <a:t>fluxes </a:t>
            </a:r>
            <a:r>
              <a:rPr lang="en-US" sz="2000" dirty="0">
                <a:solidFill>
                  <a:srgbClr val="000090"/>
                </a:solidFill>
              </a:rPr>
              <a:t>from a band centered at 6100A</a:t>
            </a:r>
            <a:r>
              <a:rPr lang="en-US" sz="2000" dirty="0" smtClean="0">
                <a:solidFill>
                  <a:srgbClr val="000090"/>
                </a:solidFill>
              </a:rPr>
              <a:t>,(</a:t>
            </a:r>
            <a:r>
              <a:rPr lang="en-US" sz="2000" dirty="0">
                <a:solidFill>
                  <a:srgbClr val="000090"/>
                </a:solidFill>
              </a:rPr>
              <a:t>the Si feature) in the supernova rest </a:t>
            </a:r>
            <a:r>
              <a:rPr lang="en-US" sz="2000" dirty="0" smtClean="0">
                <a:solidFill>
                  <a:srgbClr val="000090"/>
                </a:solidFill>
              </a:rPr>
              <a:t>frame.</a:t>
            </a:r>
          </a:p>
          <a:p>
            <a:pPr eaLnBrk="1" hangingPunct="1"/>
            <a:r>
              <a:rPr lang="en-US" sz="2000" dirty="0" smtClean="0">
                <a:solidFill>
                  <a:srgbClr val="000090"/>
                </a:solidFill>
              </a:rPr>
              <a:t>Increase times by (1.3/1.1)</a:t>
            </a:r>
            <a:r>
              <a:rPr lang="en-US" sz="2000" baseline="30000" dirty="0" smtClean="0">
                <a:solidFill>
                  <a:srgbClr val="000090"/>
                </a:solidFill>
              </a:rPr>
              <a:t>2</a:t>
            </a:r>
            <a:r>
              <a:rPr lang="en-US" sz="2000" dirty="0" smtClean="0">
                <a:solidFill>
                  <a:srgbClr val="000090"/>
                </a:solidFill>
              </a:rPr>
              <a:t> for a 1.1 m mirror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This requirement determines the m</a:t>
            </a:r>
            <a:r>
              <a:rPr lang="en-US" sz="2400" dirty="0" smtClean="0">
                <a:solidFill>
                  <a:srgbClr val="FF0000"/>
                </a:solidFill>
              </a:rPr>
              <a:t>aximum </a:t>
            </a:r>
            <a:r>
              <a:rPr lang="en-US" sz="2400" dirty="0">
                <a:solidFill>
                  <a:srgbClr val="FF0000"/>
                </a:solidFill>
              </a:rPr>
              <a:t>redshift we can go </a:t>
            </a:r>
            <a:r>
              <a:rPr lang="en-US" sz="2400" dirty="0" smtClean="0">
                <a:solidFill>
                  <a:srgbClr val="FF0000"/>
                </a:solidFill>
              </a:rPr>
              <a:t>to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endParaRPr lang="en-US" sz="2400" dirty="0">
              <a:solidFill>
                <a:srgbClr val="000090"/>
              </a:solidFill>
            </a:endParaRPr>
          </a:p>
          <a:p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98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Spectroscopic Exposure times </a:t>
            </a:r>
            <a:b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to get S/N = 0.7/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pixel (1.1 m mirror)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6098389"/>
              </p:ext>
            </p:extLst>
          </p:nvPr>
        </p:nvGraphicFramePr>
        <p:xfrm>
          <a:off x="445149" y="1600200"/>
          <a:ext cx="2819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Redshift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 Time(sec)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2490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4550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4840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6780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8760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10790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13270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Ran calculations to estimate </a:t>
            </a:r>
            <a:r>
              <a:rPr lang="en-US" sz="20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spectroscopy exposure times needed to get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S/N = 0.7 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per pixel at various </a:t>
            </a:r>
            <a:r>
              <a:rPr lang="en-US" sz="2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redshifts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For this calculation used Supernova </a:t>
            </a:r>
            <a:r>
              <a:rPr lang="en-US" sz="2000" dirty="0" smtClean="0">
                <a:solidFill>
                  <a:srgbClr val="000090"/>
                </a:solidFill>
              </a:rPr>
              <a:t>fluxes </a:t>
            </a:r>
            <a:r>
              <a:rPr lang="en-US" sz="2000" dirty="0">
                <a:solidFill>
                  <a:srgbClr val="000090"/>
                </a:solidFill>
              </a:rPr>
              <a:t>from a band centered at 6100A</a:t>
            </a:r>
            <a:r>
              <a:rPr lang="en-US" sz="2000" dirty="0" smtClean="0">
                <a:solidFill>
                  <a:srgbClr val="000090"/>
                </a:solidFill>
              </a:rPr>
              <a:t>,(</a:t>
            </a:r>
            <a:r>
              <a:rPr lang="en-US" sz="2000" dirty="0">
                <a:solidFill>
                  <a:srgbClr val="000090"/>
                </a:solidFill>
              </a:rPr>
              <a:t>the Si feature) in the supernova rest </a:t>
            </a:r>
            <a:r>
              <a:rPr lang="en-US" sz="2000" dirty="0" smtClean="0">
                <a:solidFill>
                  <a:srgbClr val="000090"/>
                </a:solidFill>
              </a:rPr>
              <a:t>frame.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This requirement determines the m</a:t>
            </a:r>
            <a:r>
              <a:rPr lang="en-US" sz="2400" dirty="0" smtClean="0">
                <a:solidFill>
                  <a:srgbClr val="FF0000"/>
                </a:solidFill>
              </a:rPr>
              <a:t>aximum </a:t>
            </a:r>
            <a:r>
              <a:rPr lang="en-US" sz="2400" dirty="0">
                <a:solidFill>
                  <a:srgbClr val="FF0000"/>
                </a:solidFill>
              </a:rPr>
              <a:t>redshift we can go </a:t>
            </a:r>
            <a:r>
              <a:rPr lang="en-US" sz="2400" dirty="0" smtClean="0">
                <a:solidFill>
                  <a:srgbClr val="FF0000"/>
                </a:solidFill>
              </a:rPr>
              <a:t>to with a 1.1 m mirror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endParaRPr lang="en-US" sz="2400" dirty="0">
              <a:solidFill>
                <a:srgbClr val="000090"/>
              </a:solidFill>
            </a:endParaRPr>
          </a:p>
          <a:p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9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Survey Areas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324600"/>
          </a:xfrm>
        </p:spPr>
        <p:txBody>
          <a:bodyPr/>
          <a:lstStyle/>
          <a:p>
            <a:pPr eaLnBrk="1" hangingPunct="1"/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want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square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areas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so we can continuously monitor it as we go around a corner every three month with a 90 degree turn of the detector plane</a:t>
            </a: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For DRM1 assume 36 H2RG detectors are arranged in a 6 x 6 pattern so each imager field is a square</a:t>
            </a:r>
          </a:p>
          <a:p>
            <a:pPr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DRM2 arrange 14 H4RG detectors in a 7 x 2 array</a:t>
            </a:r>
          </a:p>
          <a:p>
            <a:pPr lvl="1"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 a pattern of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 field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long and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fields wide would have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7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detectors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. The common square area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is   7 x 7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detectors or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1.96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square degrees </a:t>
            </a:r>
            <a:endParaRPr lang="en-US" sz="2400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1908" y="-96781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Nearly Square Survey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Areas for DRM 2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235469"/>
              </p:ext>
            </p:extLst>
          </p:nvPr>
        </p:nvGraphicFramePr>
        <p:xfrm>
          <a:off x="451908" y="1095988"/>
          <a:ext cx="8229600" cy="276606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Detectors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Square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Area (sq deg)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No of shots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 W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7 x  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7 x  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1.96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2 x (7 x 8)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2 x (7 x 7)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3.92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2 x (7 x 8)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2 x (7 x 7)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3.92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12W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3 x (7 x 8)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3 x (7 x 7)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5.88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L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3 x (7 x 8)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3 x (7 x 7)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5.88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610" name="TextBox 4"/>
          <p:cNvSpPr txBox="1">
            <a:spLocks noChangeArrowheads="1"/>
          </p:cNvSpPr>
          <p:nvPr/>
        </p:nvSpPr>
        <p:spPr bwMode="auto">
          <a:xfrm>
            <a:off x="762000" y="3962400"/>
            <a:ext cx="72763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90"/>
                </a:solidFill>
              </a:rPr>
              <a:t>DRM 2 has 14 H4RG detectors with 10 micron pixels</a:t>
            </a:r>
          </a:p>
          <a:p>
            <a:pPr eaLnBrk="1" hangingPunct="1"/>
            <a:r>
              <a:rPr lang="en-US" sz="2000" dirty="0" smtClean="0">
                <a:solidFill>
                  <a:srgbClr val="000090"/>
                </a:solidFill>
              </a:rPr>
              <a:t>The </a:t>
            </a:r>
            <a:r>
              <a:rPr lang="en-US" sz="2000" dirty="0">
                <a:solidFill>
                  <a:srgbClr val="000090"/>
                </a:solidFill>
              </a:rPr>
              <a:t>image plane is 7</a:t>
            </a:r>
            <a:r>
              <a:rPr lang="en-US" sz="2000" dirty="0" smtClean="0">
                <a:solidFill>
                  <a:srgbClr val="000090"/>
                </a:solidFill>
              </a:rPr>
              <a:t> detectors </a:t>
            </a:r>
            <a:r>
              <a:rPr lang="en-US" sz="2000" dirty="0">
                <a:solidFill>
                  <a:srgbClr val="000090"/>
                </a:solidFill>
              </a:rPr>
              <a:t>Long and 2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>
                <a:solidFill>
                  <a:srgbClr val="000090"/>
                </a:solidFill>
              </a:rPr>
              <a:t>detectors Wide</a:t>
            </a:r>
          </a:p>
          <a:p>
            <a:pPr eaLnBrk="1" hangingPunct="1"/>
            <a:r>
              <a:rPr lang="en-US" sz="2000" dirty="0">
                <a:solidFill>
                  <a:srgbClr val="008000"/>
                </a:solidFill>
              </a:rPr>
              <a:t>A pattern of </a:t>
            </a:r>
            <a:r>
              <a:rPr lang="en-US" sz="2000" dirty="0" smtClean="0">
                <a:solidFill>
                  <a:srgbClr val="008000"/>
                </a:solidFill>
              </a:rPr>
              <a:t>1L </a:t>
            </a:r>
            <a:r>
              <a:rPr lang="en-US" sz="2000" dirty="0">
                <a:solidFill>
                  <a:srgbClr val="008000"/>
                </a:solidFill>
              </a:rPr>
              <a:t>x </a:t>
            </a:r>
            <a:r>
              <a:rPr lang="en-US" sz="2000" dirty="0" smtClean="0">
                <a:solidFill>
                  <a:srgbClr val="008000"/>
                </a:solidFill>
              </a:rPr>
              <a:t>4W </a:t>
            </a:r>
            <a:r>
              <a:rPr lang="en-US" sz="2000" dirty="0">
                <a:solidFill>
                  <a:srgbClr val="008000"/>
                </a:solidFill>
              </a:rPr>
              <a:t>is </a:t>
            </a:r>
            <a:r>
              <a:rPr lang="en-US" sz="2000" dirty="0" smtClean="0">
                <a:solidFill>
                  <a:srgbClr val="008000"/>
                </a:solidFill>
              </a:rPr>
              <a:t>4 </a:t>
            </a:r>
            <a:r>
              <a:rPr lang="en-US" sz="2000" dirty="0">
                <a:solidFill>
                  <a:srgbClr val="008000"/>
                </a:solidFill>
              </a:rPr>
              <a:t>image planes arranged </a:t>
            </a:r>
            <a:r>
              <a:rPr lang="en-US" sz="2000" dirty="0" smtClean="0">
                <a:solidFill>
                  <a:srgbClr val="008000"/>
                </a:solidFill>
              </a:rPr>
              <a:t>1 </a:t>
            </a:r>
            <a:r>
              <a:rPr lang="en-US" sz="2000" dirty="0">
                <a:solidFill>
                  <a:srgbClr val="008000"/>
                </a:solidFill>
              </a:rPr>
              <a:t>in the L </a:t>
            </a:r>
          </a:p>
          <a:p>
            <a:pPr eaLnBrk="1" hangingPunct="1"/>
            <a:r>
              <a:rPr lang="en-US" sz="2000" dirty="0">
                <a:solidFill>
                  <a:srgbClr val="008000"/>
                </a:solidFill>
              </a:rPr>
              <a:t>    direction and </a:t>
            </a:r>
            <a:r>
              <a:rPr lang="en-US" sz="2000" dirty="0" smtClean="0">
                <a:solidFill>
                  <a:srgbClr val="008000"/>
                </a:solidFill>
              </a:rPr>
              <a:t>4 </a:t>
            </a:r>
            <a:r>
              <a:rPr lang="en-US" sz="2000" dirty="0">
                <a:solidFill>
                  <a:srgbClr val="008000"/>
                </a:solidFill>
              </a:rPr>
              <a:t>in the W direction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No of shots is </a:t>
            </a:r>
            <a:r>
              <a:rPr lang="en-US" sz="2000" dirty="0" smtClean="0">
                <a:solidFill>
                  <a:srgbClr val="000090"/>
                </a:solidFill>
              </a:rPr>
              <a:t>number </a:t>
            </a:r>
            <a:r>
              <a:rPr lang="en-US" sz="2000" dirty="0">
                <a:solidFill>
                  <a:srgbClr val="000090"/>
                </a:solidFill>
              </a:rPr>
              <a:t>of exposures </a:t>
            </a:r>
            <a:r>
              <a:rPr lang="en-US" sz="2000" dirty="0" smtClean="0">
                <a:solidFill>
                  <a:srgbClr val="000090"/>
                </a:solidFill>
              </a:rPr>
              <a:t>to cover the area in a filter</a:t>
            </a:r>
            <a:endParaRPr lang="en-US" sz="2000" dirty="0">
              <a:solidFill>
                <a:srgbClr val="000090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We should stick with these patterns for best </a:t>
            </a:r>
            <a:r>
              <a:rPr lang="en-US" sz="2000" dirty="0" smtClean="0">
                <a:solidFill>
                  <a:srgbClr val="FF0000"/>
                </a:solidFill>
              </a:rPr>
              <a:t>efficiency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2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Exposure Time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Calculation DRM 1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Input parameters used in the spreadsheet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1.3 m off axis telescope</a:t>
            </a:r>
          </a:p>
          <a:p>
            <a:pPr lvl="1"/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Slitless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prism spectrometer with an R = 75 (i.e.150/pixel)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Wavelength range entering spectrometer is 0.6 to 2.0μ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36 H2RG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detectors with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plate scale = 0.18</a:t>
            </a:r>
            <a:r>
              <a:rPr lang="ja-JP" alt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/pix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read noise = 5 e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dark current = 0.05e/pix/sec</a:t>
            </a:r>
          </a:p>
          <a:p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Zodiacal light background from paper by Greg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Aldering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log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10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f(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λ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) = -17.755 – 0.73(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λ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– 0.61)  ergs/cm</a:t>
            </a:r>
            <a:r>
              <a:rPr lang="en-US" sz="2400" baseline="30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/sec/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Å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/arcsec</a:t>
            </a:r>
            <a:r>
              <a:rPr lang="en-US" sz="2400" baseline="30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2</a:t>
            </a:r>
          </a:p>
          <a:p>
            <a:r>
              <a:rPr lang="en-US" baseline="30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AB magnitudes of the supernova chosen to include 80% of the supernova at each redshift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Signal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- counts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/sec/Filter Band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20487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supernova signal in the three filters was calculated by transforming the observer frame filter bands to the supernova rest frame and evaluating the flux in these rest frame bands.</a:t>
            </a:r>
          </a:p>
          <a:p>
            <a:r>
              <a:rPr lang="en-US" sz="18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Z   </a:t>
            </a:r>
            <a:r>
              <a:rPr lang="en-US" sz="18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 Band2   Band3     Band4</a:t>
            </a:r>
            <a:endParaRPr lang="en-US" sz="18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0.15   17.614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10.814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4.814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0.25     7.726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5.843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2.093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0.35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4.624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3.778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0.977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0.45     3.348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2.644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1.323</a:t>
            </a:r>
          </a:p>
          <a:p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0.55     2.557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1.829     1.337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0.65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1.957     1.414     1.249</a:t>
            </a:r>
          </a:p>
          <a:p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0.75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1.461     1.181     1.140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0.85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1.134     1.086     1.032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0.95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1.080     0.916     0.870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1.05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1.046     0.793     1.099</a:t>
            </a:r>
          </a:p>
          <a:p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1.15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0.982     0.658     0.942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1.25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0.949     0.555     1.018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1.35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0.885     0.497     1.068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1.45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0.778     0.510     1.060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1.55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0.701     0.510     1.282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1.65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0.632     0.490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0.843  </a:t>
            </a:r>
            <a:r>
              <a:rPr lang="en-US" sz="1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endParaRPr lang="en-US" sz="1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60500" y="1629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26670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For a 1.3 m </a:t>
            </a:r>
            <a:r>
              <a:rPr lang="en-US" sz="2400" dirty="0" err="1" smtClean="0">
                <a:solidFill>
                  <a:srgbClr val="FF0000"/>
                </a:solidFill>
              </a:rPr>
              <a:t>dia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unobstructed view mirror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Signals reduced by (1.1/1.3)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for a 1.1 m mirror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2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Imaging Exposure times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en-US" sz="2000" u="sng" dirty="0">
                <a:latin typeface="Calibri" charset="0"/>
                <a:ea typeface="ＭＳ Ｐゴシック" charset="0"/>
                <a:cs typeface="ＭＳ Ｐゴシック" charset="0"/>
              </a:rPr>
              <a:t>     Z   </a:t>
            </a:r>
            <a:r>
              <a:rPr lang="en-US" sz="2000" u="sng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u="sng" dirty="0">
                <a:latin typeface="Calibri" charset="0"/>
                <a:ea typeface="ＭＳ Ｐゴシック" charset="0"/>
                <a:cs typeface="ＭＳ Ｐゴシック" charset="0"/>
              </a:rPr>
              <a:t>Band </a:t>
            </a:r>
            <a:r>
              <a:rPr lang="en-US" sz="2000" u="sng" dirty="0" smtClean="0">
                <a:latin typeface="Calibri" charset="0"/>
                <a:ea typeface="ＭＳ Ｐゴシック" charset="0"/>
                <a:cs typeface="ＭＳ Ｐゴシック" charset="0"/>
              </a:rPr>
              <a:t>2   </a:t>
            </a:r>
            <a:r>
              <a:rPr lang="en-US" sz="2000" u="sng" dirty="0">
                <a:latin typeface="Calibri" charset="0"/>
                <a:ea typeface="ＭＳ Ｐゴシック" charset="0"/>
                <a:cs typeface="ＭＳ Ｐゴシック" charset="0"/>
              </a:rPr>
              <a:t>Band </a:t>
            </a:r>
            <a:r>
              <a:rPr lang="en-US" sz="2000" u="sng" dirty="0" smtClean="0">
                <a:latin typeface="Calibri" charset="0"/>
                <a:ea typeface="ＭＳ Ｐゴシック" charset="0"/>
                <a:cs typeface="ＭＳ Ｐゴシック" charset="0"/>
              </a:rPr>
              <a:t>3   </a:t>
            </a:r>
            <a:r>
              <a:rPr lang="en-US" sz="2000" u="sng" dirty="0">
                <a:latin typeface="Calibri" charset="0"/>
                <a:ea typeface="ＭＳ Ｐゴシック" charset="0"/>
                <a:cs typeface="ＭＳ Ｐゴシック" charset="0"/>
              </a:rPr>
              <a:t>Band </a:t>
            </a:r>
            <a:r>
              <a:rPr lang="en-US" sz="2000" u="sng" dirty="0" smtClean="0">
                <a:latin typeface="Calibri" charset="0"/>
                <a:ea typeface="ＭＳ Ｐゴシック" charset="0"/>
                <a:cs typeface="ＭＳ Ｐゴシック" charset="0"/>
              </a:rPr>
              <a:t>4</a:t>
            </a:r>
            <a:endParaRPr lang="en-US" sz="2000" u="sng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11.5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19.4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47.5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0.25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29.1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39.6     139.5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0.35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54.8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68.4     456.7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0.45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84.4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111.4     277.3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0.55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124.2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192.9     272.9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0.65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187.2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291.8     303.8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0.75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302.3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395.7     352.6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0.85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469.8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457.8     416.0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0.95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512.5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619.8     557.1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1.05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542.5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806.3     374.3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1.15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609.1    1140.0     485.6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1.25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648.4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1575.7     425.3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1.35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736.8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1949.2     392.8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1.45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936.0    1855.3     397.4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1.55    1139.3    1850.3     291.3</a:t>
            </a:r>
          </a:p>
          <a:p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1.65    1389.2    2005.4     588.6 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4419600" y="1219200"/>
            <a:ext cx="4518284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Exposure times in each of the filter 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Bands for a S/N=15 in each </a:t>
            </a:r>
            <a:r>
              <a:rPr lang="en-US" sz="2000" dirty="0" smtClean="0">
                <a:solidFill>
                  <a:srgbClr val="000090"/>
                </a:solidFill>
              </a:rPr>
              <a:t>band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f</a:t>
            </a:r>
            <a:r>
              <a:rPr lang="en-US" sz="2000" dirty="0" smtClean="0">
                <a:solidFill>
                  <a:srgbClr val="000090"/>
                </a:solidFill>
              </a:rPr>
              <a:t>or a 1.3 m mirror</a:t>
            </a:r>
            <a:endParaRPr lang="en-US" sz="2000" dirty="0">
              <a:solidFill>
                <a:srgbClr val="000090"/>
              </a:solidFill>
            </a:endParaRPr>
          </a:p>
          <a:p>
            <a:pPr eaLnBrk="1" hangingPunct="1"/>
            <a:endParaRPr lang="en-US" sz="2000" dirty="0">
              <a:solidFill>
                <a:srgbClr val="000090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Calculated exposure times as: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t = </a:t>
            </a:r>
            <a:r>
              <a:rPr lang="en-US" sz="2000" dirty="0" err="1">
                <a:solidFill>
                  <a:srgbClr val="FF0000"/>
                </a:solidFill>
              </a:rPr>
              <a:t>n</a:t>
            </a:r>
            <a:r>
              <a:rPr lang="en-US" sz="2000" baseline="-25000" dirty="0" err="1">
                <a:solidFill>
                  <a:srgbClr val="FF0000"/>
                </a:solidFill>
              </a:rPr>
              <a:t>pix</a:t>
            </a:r>
            <a:r>
              <a:rPr lang="en-US" sz="2000" dirty="0">
                <a:solidFill>
                  <a:srgbClr val="FF0000"/>
                </a:solidFill>
              </a:rPr>
              <a:t> [(S/N)/s]</a:t>
            </a:r>
            <a:r>
              <a:rPr lang="en-US" sz="2000" baseline="30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</a:rPr>
              <a:t>(Z+D+r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/t) </a:t>
            </a:r>
            <a:r>
              <a:rPr lang="en-US" sz="2000" dirty="0">
                <a:solidFill>
                  <a:srgbClr val="000090"/>
                </a:solidFill>
              </a:rPr>
              <a:t>sec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</a:t>
            </a:r>
            <a:r>
              <a:rPr lang="en-US" sz="2000" dirty="0" err="1">
                <a:solidFill>
                  <a:srgbClr val="FF0000"/>
                </a:solidFill>
              </a:rPr>
              <a:t>n</a:t>
            </a:r>
            <a:r>
              <a:rPr lang="en-US" sz="2000" baseline="-25000" dirty="0" err="1">
                <a:solidFill>
                  <a:srgbClr val="FF0000"/>
                </a:solidFill>
              </a:rPr>
              <a:t>pix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000090"/>
                </a:solidFill>
              </a:rPr>
              <a:t>= no of pixels in image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S/N </a:t>
            </a:r>
            <a:r>
              <a:rPr lang="en-US" sz="2000" dirty="0">
                <a:solidFill>
                  <a:srgbClr val="000090"/>
                </a:solidFill>
              </a:rPr>
              <a:t>= 15  required signal to noise 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s </a:t>
            </a:r>
            <a:r>
              <a:rPr lang="en-US" sz="2000" dirty="0">
                <a:solidFill>
                  <a:srgbClr val="000090"/>
                </a:solidFill>
              </a:rPr>
              <a:t>is </a:t>
            </a:r>
            <a:r>
              <a:rPr lang="en-US" sz="2000" dirty="0" err="1">
                <a:solidFill>
                  <a:srgbClr val="000090"/>
                </a:solidFill>
              </a:rPr>
              <a:t>SNe</a:t>
            </a:r>
            <a:r>
              <a:rPr lang="en-US" sz="2000" dirty="0">
                <a:solidFill>
                  <a:srgbClr val="000090"/>
                </a:solidFill>
              </a:rPr>
              <a:t> signal in counts/sec/band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Z </a:t>
            </a:r>
            <a:r>
              <a:rPr lang="en-US" sz="2000" dirty="0">
                <a:solidFill>
                  <a:srgbClr val="000090"/>
                </a:solidFill>
              </a:rPr>
              <a:t>is the </a:t>
            </a:r>
            <a:r>
              <a:rPr lang="en-US" sz="2000" dirty="0" err="1">
                <a:solidFill>
                  <a:srgbClr val="000090"/>
                </a:solidFill>
              </a:rPr>
              <a:t>Zodi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 err="1">
                <a:solidFill>
                  <a:srgbClr val="000090"/>
                </a:solidFill>
              </a:rPr>
              <a:t>bckgrd</a:t>
            </a:r>
            <a:r>
              <a:rPr lang="en-US" sz="2000" dirty="0">
                <a:solidFill>
                  <a:srgbClr val="000090"/>
                </a:solidFill>
              </a:rPr>
              <a:t> in </a:t>
            </a:r>
            <a:r>
              <a:rPr lang="en-US" sz="2000" dirty="0" err="1">
                <a:solidFill>
                  <a:srgbClr val="000090"/>
                </a:solidFill>
              </a:rPr>
              <a:t>cts</a:t>
            </a:r>
            <a:r>
              <a:rPr lang="en-US" sz="2000" dirty="0">
                <a:solidFill>
                  <a:srgbClr val="000090"/>
                </a:solidFill>
              </a:rPr>
              <a:t>/sec/pix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D </a:t>
            </a:r>
            <a:r>
              <a:rPr lang="en-US" sz="2000" dirty="0">
                <a:solidFill>
                  <a:srgbClr val="000090"/>
                </a:solidFill>
              </a:rPr>
              <a:t>is the dark current in </a:t>
            </a:r>
            <a:r>
              <a:rPr lang="en-US" sz="2000" dirty="0" err="1">
                <a:solidFill>
                  <a:srgbClr val="000090"/>
                </a:solidFill>
              </a:rPr>
              <a:t>cts</a:t>
            </a:r>
            <a:r>
              <a:rPr lang="en-US" sz="2000" dirty="0">
                <a:solidFill>
                  <a:srgbClr val="000090"/>
                </a:solidFill>
              </a:rPr>
              <a:t>/sec/pix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    r   </a:t>
            </a:r>
            <a:r>
              <a:rPr lang="en-US" sz="2000" dirty="0">
                <a:solidFill>
                  <a:srgbClr val="000090"/>
                </a:solidFill>
              </a:rPr>
              <a:t>is the read noise (assume single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         read here, should change with</a:t>
            </a:r>
          </a:p>
          <a:p>
            <a:pPr eaLnBrk="1" hangingPunct="1"/>
            <a:r>
              <a:rPr lang="en-US" sz="2000" dirty="0">
                <a:solidFill>
                  <a:srgbClr val="000090"/>
                </a:solidFill>
              </a:rPr>
              <a:t>         multiple exposures per point)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Measurements Errors on each Supernova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Estimate that we need a S/N = 15 in each band to get a measurement error of 12% for each supernova</a:t>
            </a:r>
          </a:p>
          <a:p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actual exposure times we propose to use are not as long as the times we have calculated as required to get 12 % measurement error for each supernova.</a:t>
            </a:r>
          </a:p>
          <a:p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Estimate actual measurement error as</a:t>
            </a:r>
          </a:p>
          <a:p>
            <a:pPr>
              <a:buFont typeface="Arial" charset="0"/>
              <a:buNone/>
            </a:pPr>
            <a:r>
              <a:rPr lang="en-US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σ</a:t>
            </a:r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meas </a:t>
            </a:r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= (12 %) x Sqrt (time needed for 12%/actual exp time)</a:t>
            </a:r>
          </a:p>
          <a:p>
            <a:endParaRPr lang="en-US" sz="240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Assign this error for each supernova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Error Model Used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program by Eric Linder to calculate Figures of Merit</a:t>
            </a: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Statistical errors i.e. errors that are reduced by 1/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sqrt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(N)</a:t>
            </a:r>
          </a:p>
          <a:p>
            <a:pPr lvl="1"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the intrinsic spread use 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400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0.10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+ 0.33z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                            </a:t>
            </a:r>
          </a:p>
          <a:p>
            <a:pPr lvl="1"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measurement errors per supernova that varies with z bin</a:t>
            </a:r>
          </a:p>
          <a:p>
            <a:pPr lvl="1"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Add these in quadrature and divide by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sqrt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N(z) to get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σ</a:t>
            </a:r>
            <a:r>
              <a:rPr lang="en-US" sz="2400" baseline="-250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stat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Systematic (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error as suggested by Adam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Riess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)  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			 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= 0.02 [ 1.0μ/{ λ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/(1+z) } ]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where λ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is the center of the reddest filter, 1.8μ in our case. </a:t>
            </a: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Add these in quadrature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tot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sqrt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stat</a:t>
            </a:r>
            <a:r>
              <a:rPr lang="en-US" sz="2400" baseline="30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+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400" baseline="30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) 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F70CE-1EB3-E44E-9DF6-8D6D6C89CFE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Intrinsic spread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943600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intrinsic supernova spread as we agreed: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Rest frame B band   16 %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Rest frame Z  band   15 %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Rest frame  J  band   13 %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Rest frame  H  band   12 % </a:t>
            </a:r>
          </a:p>
          <a:p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the reddest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(2.0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2.5μ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) band, this wavelength dependence translates into a z dependence, so for the calculations  we use the fit    </a:t>
            </a:r>
            <a:r>
              <a:rPr lang="en-US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intrinsic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0.10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+ 0.033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z</a:t>
            </a:r>
          </a:p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This error was    </a:t>
            </a:r>
            <a:r>
              <a:rPr lang="en-US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intrinsic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0.11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+ 0.033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z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with the reddest band at 1.6 to 2.0μ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660399"/>
            <a:ext cx="8991600" cy="1470025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Surveys </a:t>
            </a:r>
            <a:b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using </a:t>
            </a:r>
            <a:b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Spectroscopy</a:t>
            </a:r>
            <a:endParaRPr lang="en-US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00800" cy="3352800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Imager for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discovery and to get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endParaRPr lang="en-US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14350" indent="-514350" eaLnBrk="1" hangingPunct="1">
              <a:buAutoNum type="arabicPeriod"/>
            </a:pP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spectroscopy to type supernovae and get redshifts</a:t>
            </a:r>
          </a:p>
          <a:p>
            <a:pPr marL="514350" indent="-514350" eaLnBrk="1" hangingPunct="1">
              <a:buAutoNum type="arabicPeriod"/>
            </a:pPr>
            <a:endParaRPr lang="en-US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June 1,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2012</a:t>
            </a:r>
            <a:endParaRPr lang="en-US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Slewing and settling time, end effects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sz="2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In all of the following included the effects of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Slewing and settling time of 40 seconds for each exposure. Added 40 sec to each actual exposure in the calculations (except when only filter change)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End effect due to needing 35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days to follow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supernova</a:t>
            </a:r>
            <a:endParaRPr lang="en-US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71" y="-445268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 Strategy for DRM 1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750682"/>
              </p:ext>
            </p:extLst>
          </p:nvPr>
        </p:nvGraphicFramePr>
        <p:xfrm>
          <a:off x="474899" y="498159"/>
          <a:ext cx="8229600" cy="619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371600"/>
                <a:gridCol w="1524000"/>
                <a:gridCol w="1600200"/>
                <a:gridCol w="13716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 max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 z Area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</a:t>
                      </a:r>
                      <a:r>
                        <a:rPr lang="en-US" sz="2000" baseline="0" dirty="0" smtClean="0"/>
                        <a:t>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7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6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5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8.75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6.7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 z  Area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</a:t>
                      </a:r>
                      <a:r>
                        <a:rPr lang="en-US" sz="2000" baseline="0" dirty="0" smtClean="0"/>
                        <a:t> Spectroscopy   </a:t>
                      </a:r>
                      <a:r>
                        <a:rPr lang="en-US" sz="2000" dirty="0" smtClean="0"/>
                        <a:t> Hi  z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4000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4800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7700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9500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8.9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9.3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</a:t>
                      </a:r>
                      <a:r>
                        <a:rPr lang="en-US" sz="2000" baseline="0" dirty="0" smtClean="0"/>
                        <a:t> z     </a:t>
                      </a:r>
                      <a:r>
                        <a:rPr lang="en-US" sz="2000" baseline="0" dirty="0" err="1" smtClean="0"/>
                        <a:t>Exp</a:t>
                      </a:r>
                      <a:r>
                        <a:rPr lang="en-US" sz="2000" baseline="0" dirty="0" smtClean="0"/>
                        <a:t>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Shots/visit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Hours/visit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9</a:t>
                      </a:r>
                      <a:r>
                        <a:rPr lang="en-US" dirty="0" smtClean="0"/>
                        <a:t>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9</a:t>
                      </a:r>
                      <a:r>
                        <a:rPr lang="en-US" dirty="0" smtClean="0"/>
                        <a:t>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153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0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0121" y="-309373"/>
            <a:ext cx="8229600" cy="1143001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Tier survey to z =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1.7  DRM 1 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= 235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79412" y="580687"/>
            <a:ext cx="8229600" cy="6019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Z        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No     S/N  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No   S/N    Total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sta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/√N 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total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2800" baseline="-25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8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9.91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2     22.78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12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0.107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0.030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0.006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0.031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0.25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29      4.51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8     10.35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38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0.115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0.019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0.007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0.020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0.35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57      2.71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15      6.23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73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0.127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0.015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0.008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0.017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0.45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96      1.97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26      4.52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122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0.132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0.012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0.008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0.55       140      1.50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39      3.46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179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0.140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0.010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0.009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0.65       186      1.15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51      2.65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238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0.150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0.010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0.009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0.013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0.75       231      0.86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64      1.98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296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0.162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0.009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0.010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0.85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0      0.67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79      1.53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79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0.143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0.016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0.010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0.019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0.95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0      0.64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91      1.46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91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0.149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0.016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0.011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0.019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1.05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0      0.62       101      1.42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101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0.152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0.015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0.011     0.019</a:t>
            </a: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1.15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0      0.58       105      1.33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105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0.159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0.015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0.012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0.020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1.25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0      0.56       106      1.28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106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0.164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0.016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0.012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0.020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1.35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0      0.52       103      1.20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103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0.170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0.017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0.013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0.021</a:t>
            </a: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1.45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0      0.46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95      1.05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95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0.174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0.018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0.014     0.022</a:t>
            </a: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1.55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0      0.41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85      0.95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85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0.178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0.019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0.014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0.024</a:t>
            </a: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1.65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0      0.37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75      0.85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75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0.187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0.022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0.015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0.026</a:t>
            </a: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</a:pPr>
            <a:endParaRPr lang="en-US" sz="2400" baseline="-25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36600" y="1143000"/>
            <a:ext cx="7162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Numbers of Supernovae </a:t>
            </a:r>
            <a:r>
              <a:rPr lang="en-US" sz="3200" u="sng" dirty="0" err="1" smtClean="0">
                <a:solidFill>
                  <a:srgbClr val="FF0000"/>
                </a:solidFill>
              </a:rPr>
              <a:t>vs</a:t>
            </a:r>
            <a:r>
              <a:rPr lang="en-US" sz="3200" u="sng" dirty="0" smtClean="0">
                <a:solidFill>
                  <a:srgbClr val="FF0000"/>
                </a:solidFill>
              </a:rPr>
              <a:t> z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W2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17" b="-1830"/>
          <a:stretch/>
        </p:blipFill>
        <p:spPr>
          <a:xfrm>
            <a:off x="1371600" y="1219200"/>
            <a:ext cx="7086600" cy="5226815"/>
          </a:xfrm>
        </p:spPr>
      </p:pic>
      <p:sp>
        <p:nvSpPr>
          <p:cNvPr id="3" name="TextBox 2"/>
          <p:cNvSpPr txBox="1"/>
          <p:nvPr/>
        </p:nvSpPr>
        <p:spPr>
          <a:xfrm>
            <a:off x="4267200" y="6248400"/>
            <a:ext cx="15531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Redshift z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304199" y="3311800"/>
            <a:ext cx="266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of Supernovae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84326" y="3288268"/>
            <a:ext cx="67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7723" y="4560332"/>
            <a:ext cx="83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High z</a:t>
            </a:r>
            <a:endParaRPr lang="en-US" dirty="0">
              <a:solidFill>
                <a:srgbClr val="00009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47723" y="4929664"/>
            <a:ext cx="190877" cy="556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038600" y="3288268"/>
            <a:ext cx="1145726" cy="216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20329" y="3657600"/>
            <a:ext cx="199471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9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Errors on Distance Modulus </a:t>
            </a:r>
            <a:r>
              <a:rPr lang="en-US" sz="3200" u="sng" dirty="0" err="1" smtClean="0">
                <a:solidFill>
                  <a:srgbClr val="FF0000"/>
                </a:solidFill>
              </a:rPr>
              <a:t>vs</a:t>
            </a:r>
            <a:r>
              <a:rPr lang="en-US" sz="3200" u="sng" dirty="0" smtClean="0">
                <a:solidFill>
                  <a:srgbClr val="FF0000"/>
                </a:solidFill>
              </a:rPr>
              <a:t> z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W3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" b="-1829"/>
          <a:stretch/>
        </p:blipFill>
        <p:spPr>
          <a:xfrm>
            <a:off x="1147200" y="1701956"/>
            <a:ext cx="6624433" cy="4744955"/>
          </a:xfrm>
        </p:spPr>
      </p:pic>
      <p:sp>
        <p:nvSpPr>
          <p:cNvPr id="3" name="TextBox 2"/>
          <p:cNvSpPr txBox="1"/>
          <p:nvPr/>
        </p:nvSpPr>
        <p:spPr>
          <a:xfrm rot="16200000">
            <a:off x="106009" y="3352800"/>
            <a:ext cx="149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magnitude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6211669"/>
            <a:ext cx="132505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Redshift z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0112" y="903735"/>
            <a:ext cx="6257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Statistical errors combined with conservative 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           or optimistic systematic errors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2803942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Conservative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440272"/>
            <a:ext cx="119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Optimistic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4565631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Statistical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7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44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Errors on Supernova Distances vs. z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W4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" b="-1830"/>
          <a:stretch/>
        </p:blipFill>
        <p:spPr>
          <a:xfrm>
            <a:off x="1397030" y="1763334"/>
            <a:ext cx="6553200" cy="4676498"/>
          </a:xfrm>
        </p:spPr>
      </p:pic>
      <p:sp>
        <p:nvSpPr>
          <p:cNvPr id="6" name="TextBox 5"/>
          <p:cNvSpPr txBox="1"/>
          <p:nvPr/>
        </p:nvSpPr>
        <p:spPr>
          <a:xfrm>
            <a:off x="4419600" y="6242795"/>
            <a:ext cx="155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Redshift z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742292" y="3790163"/>
            <a:ext cx="3914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 </a:t>
            </a:r>
            <a:r>
              <a:rPr lang="en-US" sz="2400" smtClean="0"/>
              <a:t>fractional </a:t>
            </a:r>
            <a:r>
              <a:rPr lang="en-US" sz="2400" dirty="0" smtClean="0"/>
              <a:t>error on distance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955973"/>
            <a:ext cx="62570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Statistical errors combined with conservative </a:t>
            </a:r>
          </a:p>
          <a:p>
            <a:r>
              <a:rPr lang="en-US" sz="2400" dirty="0">
                <a:solidFill>
                  <a:srgbClr val="000090"/>
                </a:solidFill>
              </a:rPr>
              <a:t>           or optimistic systematic errors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0358" y="2787134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Conservative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529" y="3445908"/>
            <a:ext cx="119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Optimistic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4529" y="4635462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Statistical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9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71" y="-445268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 Strategy for DRM 2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108798"/>
              </p:ext>
            </p:extLst>
          </p:nvPr>
        </p:nvGraphicFramePr>
        <p:xfrm>
          <a:off x="474899" y="498159"/>
          <a:ext cx="8229600" cy="619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371600"/>
                <a:gridCol w="1524000"/>
                <a:gridCol w="1600200"/>
                <a:gridCol w="13716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 max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 z Area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3.92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</a:t>
                      </a:r>
                      <a:r>
                        <a:rPr lang="en-US" sz="2000" baseline="0" dirty="0" smtClean="0"/>
                        <a:t>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4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4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4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5.3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5.3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 z  Area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9.80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16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20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  <a:r>
                        <a:rPr lang="en-US" sz="2000" baseline="0" dirty="0" smtClean="0"/>
                        <a:t>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r>
                        <a:rPr lang="en-US" sz="2000" baseline="0" dirty="0" smtClean="0"/>
                        <a:t>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4.0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</a:t>
                      </a:r>
                      <a:r>
                        <a:rPr lang="en-US" sz="2000" baseline="0" dirty="0" smtClean="0"/>
                        <a:t> Spectroscopy   </a:t>
                      </a:r>
                      <a:r>
                        <a:rPr lang="en-US" sz="2000" dirty="0" smtClean="0"/>
                        <a:t> Hi  z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5500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6780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10800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13300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7.5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</a:t>
                      </a:r>
                      <a:r>
                        <a:rPr lang="en-US" sz="2000" baseline="0" dirty="0" smtClean="0"/>
                        <a:t> z     </a:t>
                      </a:r>
                      <a:r>
                        <a:rPr lang="en-US" sz="2000" baseline="0" dirty="0" err="1" smtClean="0"/>
                        <a:t>Exp</a:t>
                      </a:r>
                      <a:r>
                        <a:rPr lang="en-US" sz="2000" baseline="0" dirty="0" smtClean="0"/>
                        <a:t>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Shots/visit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Hours/visit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153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0121" y="-309373"/>
            <a:ext cx="8229600" cy="1143001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Tier survey to z =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1.7  DRM 2 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= 238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79412" y="580687"/>
            <a:ext cx="8229600" cy="6019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Z        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No     S/N  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No   S/N    Total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sta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√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latin typeface="Calibri" charset="0"/>
                <a:ea typeface="ＭＳ Ｐゴシック" charset="0"/>
                <a:cs typeface="ＭＳ Ｐゴシック" charset="0"/>
              </a:rPr>
              <a:t>total</a:t>
            </a:r>
            <a:r>
              <a:rPr lang="en-US" sz="28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US" sz="2800" baseline="-25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   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11.49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2     26.50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0.107   0.031   0.006   0.031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0.25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26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5.38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8     12.41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35     0.114   0.019   0.007   0.020</a:t>
            </a:r>
          </a:p>
          <a:p>
            <a:pPr marL="0" indent="0">
              <a:buNone/>
            </a:pP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0.35          52     3.26         17      7.52           69     0.124   0.015   0.008   0.017</a:t>
            </a:r>
          </a:p>
          <a:p>
            <a:pPr marL="0" indent="0">
              <a:buNone/>
            </a:pP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0.45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87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2.37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29      5.47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116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0.130   0.012   0.008   0.014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0.55       127      1.81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42      4.18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170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0.137   0.011   0.009   0.014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0.65       169      1.39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56      3.20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225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0.146   0.010   0.009   0.013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0.75       210      1.04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70      2.39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280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0.157   0.009   0.010   0.014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0.85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0      0.81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86      1.86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86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0.142   0.015   0.010   0.018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0.95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0      0.77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99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1.77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99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0.148   0.015   0.011   0.018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1.05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0      0.74       110      1.72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110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0.151   0.014   0.011   0.018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1.15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0      0.70       115      1.61 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115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0.157   0.015   0.012   0.019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1.25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0      0.67       115      1.55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115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0.162   0.015   0.012   0.020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1.35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0      0.63       112      1.45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112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0.168   0.016   0.013   0.021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1.45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0      0.55       104      1.28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104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0.172   0.017   0.014   0.022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1.55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0      0.50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93      1.15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93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0.176   0.018   0.014   0.023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1.65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0      0.45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82      1.04        </a:t>
            </a:r>
            <a:r>
              <a:rPr lang="en-US" sz="2400" baseline="-250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82     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0.185   0.020   0.015   0.025</a:t>
            </a:r>
          </a:p>
          <a:p>
            <a:pPr marL="0" indent="0">
              <a:buFont typeface="Arial" charset="0"/>
              <a:buNone/>
            </a:pPr>
            <a:endParaRPr lang="en-US" sz="2400" baseline="-25000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36600" y="1143000"/>
            <a:ext cx="7162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18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Supernova </a:t>
            </a:r>
            <a:r>
              <a:rPr lang="en-US" u="sng" dirty="0" err="1" smtClean="0">
                <a:solidFill>
                  <a:srgbClr val="FF0000"/>
                </a:solidFill>
              </a:rPr>
              <a:t>FoM</a:t>
            </a:r>
            <a:r>
              <a:rPr lang="en-US" u="sng" dirty="0" smtClean="0">
                <a:solidFill>
                  <a:srgbClr val="FF0000"/>
                </a:solidFill>
              </a:rPr>
              <a:t> Summary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92677"/>
              </p:ext>
            </p:extLst>
          </p:nvPr>
        </p:nvGraphicFramePr>
        <p:xfrm>
          <a:off x="655120" y="2895600"/>
          <a:ext cx="302895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max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105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110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130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131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156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4403170"/>
              </p:ext>
            </p:extLst>
          </p:nvPr>
        </p:nvGraphicFramePr>
        <p:xfrm>
          <a:off x="4800600" y="2895600"/>
          <a:ext cx="302895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max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171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183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207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208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231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233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400" smtClean="0">
                          <a:solidFill>
                            <a:srgbClr val="FF0000"/>
                          </a:solidFill>
                        </a:rPr>
                        <a:t> 235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238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417638"/>
            <a:ext cx="3049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Conservative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σ</a:t>
            </a:r>
            <a:r>
              <a:rPr lang="en-US" sz="3200" baseline="-25000" dirty="0" err="1" smtClean="0"/>
              <a:t>sys</a:t>
            </a:r>
            <a:r>
              <a:rPr lang="en-US" sz="3200" dirty="0" smtClean="0"/>
              <a:t> </a:t>
            </a:r>
            <a:r>
              <a:rPr lang="en-US" sz="2400" dirty="0" smtClean="0"/>
              <a:t>= 0.02(1+z)/1.8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1439700"/>
            <a:ext cx="3021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Optimistic</a:t>
            </a:r>
          </a:p>
          <a:p>
            <a:r>
              <a:rPr lang="en-US" sz="3200" dirty="0" err="1"/>
              <a:t>σ</a:t>
            </a:r>
            <a:r>
              <a:rPr lang="en-US" sz="3200" baseline="-25000" dirty="0" err="1"/>
              <a:t>sys</a:t>
            </a:r>
            <a:r>
              <a:rPr lang="en-US" sz="2400" dirty="0"/>
              <a:t> = </a:t>
            </a:r>
            <a:r>
              <a:rPr lang="en-US" sz="2400" dirty="0" smtClean="0"/>
              <a:t>0.01(</a:t>
            </a:r>
            <a:r>
              <a:rPr lang="en-US" sz="2400" dirty="0"/>
              <a:t>1+z)/1.8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0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Systematic Errors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769938"/>
            <a:ext cx="8229600" cy="5867400"/>
          </a:xfrm>
        </p:spPr>
        <p:txBody>
          <a:bodyPr/>
          <a:lstStyle/>
          <a:p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Figures of Merit depend sensitively on the systematic errors assumed. These errors depend on, among other things,</a:t>
            </a:r>
          </a:p>
          <a:p>
            <a:pPr lvl="1"/>
            <a:r>
              <a:rPr lang="en-US" sz="2000">
                <a:solidFill>
                  <a:srgbClr val="000090"/>
                </a:solidFill>
                <a:latin typeface="Calibri" charset="0"/>
                <a:ea typeface="ＭＳ Ｐゴシック" charset="0"/>
              </a:rPr>
              <a:t>Photometric calibrations over the large redshift range</a:t>
            </a:r>
          </a:p>
          <a:p>
            <a:pPr lvl="1"/>
            <a:r>
              <a:rPr lang="en-US" sz="200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Corrections for the filter bands translating to different SNe rest frame bands (K corrections)</a:t>
            </a:r>
          </a:p>
          <a:p>
            <a:pPr lvl="1"/>
            <a:r>
              <a:rPr lang="en-US" sz="2000">
                <a:solidFill>
                  <a:srgbClr val="000090"/>
                </a:solidFill>
                <a:latin typeface="Calibri" charset="0"/>
                <a:ea typeface="ＭＳ Ｐゴシック" charset="0"/>
              </a:rPr>
              <a:t>Extinction corrections</a:t>
            </a:r>
          </a:p>
          <a:p>
            <a:pPr lvl="1"/>
            <a:r>
              <a:rPr lang="en-US" sz="200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Malmquist bias effects etc</a:t>
            </a:r>
          </a:p>
          <a:p>
            <a:pPr lvl="1"/>
            <a:r>
              <a:rPr lang="en-US" sz="2000">
                <a:solidFill>
                  <a:srgbClr val="000090"/>
                </a:solidFill>
                <a:latin typeface="Calibri" charset="0"/>
                <a:ea typeface="ＭＳ Ｐゴシック" charset="0"/>
              </a:rPr>
              <a:t>Supernova evolution</a:t>
            </a:r>
          </a:p>
          <a:p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We have simulated these errors and for the first round of calculations; are using σ</a:t>
            </a:r>
            <a:r>
              <a:rPr lang="en-US" sz="2800" baseline="-250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= 2%[(1+z)/1.8]</a:t>
            </a:r>
          </a:p>
          <a:p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More work on this challenging issue is in progress, including correlated errors across the z bins, which may reduce (or increase??) this number</a:t>
            </a:r>
          </a:p>
          <a:p>
            <a:pPr>
              <a:buFont typeface="Arial" charset="0"/>
              <a:buNone/>
            </a:pPr>
            <a:endParaRPr lang="en-US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47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Design Surveys for DRM 1 and DRM 2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9687" y="1417638"/>
            <a:ext cx="4038600" cy="513556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DRM 1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1.3 m mirror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Imager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36 H2RG detectors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0.18 “/</a:t>
            </a:r>
            <a:r>
              <a:rPr lang="en-US" dirty="0" err="1" smtClean="0">
                <a:solidFill>
                  <a:srgbClr val="000090"/>
                </a:solidFill>
              </a:rPr>
              <a:t>pixl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0.36 </a:t>
            </a:r>
            <a:r>
              <a:rPr lang="en-US" dirty="0" err="1" smtClean="0">
                <a:solidFill>
                  <a:srgbClr val="000090"/>
                </a:solidFill>
              </a:rPr>
              <a:t>sq</a:t>
            </a:r>
            <a:r>
              <a:rPr lang="en-US" dirty="0" smtClean="0">
                <a:solidFill>
                  <a:srgbClr val="000090"/>
                </a:solidFill>
              </a:rPr>
              <a:t> degrees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Filter wheel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4 filters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R=75 Prism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2.5 micron </a:t>
            </a:r>
            <a:r>
              <a:rPr lang="en-US" dirty="0" err="1" smtClean="0">
                <a:solidFill>
                  <a:srgbClr val="000090"/>
                </a:solidFill>
              </a:rPr>
              <a:t>λ</a:t>
            </a:r>
            <a:r>
              <a:rPr lang="en-US" dirty="0" smtClean="0">
                <a:solidFill>
                  <a:srgbClr val="000090"/>
                </a:solidFill>
              </a:rPr>
              <a:t> cutoff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513556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DRM 2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1.1 m mirror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Imager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14 H4RG detectors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0.18 “/</a:t>
            </a:r>
            <a:r>
              <a:rPr lang="en-US" dirty="0" err="1" smtClean="0">
                <a:solidFill>
                  <a:srgbClr val="000090"/>
                </a:solidFill>
              </a:rPr>
              <a:t>pixl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0.56 </a:t>
            </a:r>
            <a:r>
              <a:rPr lang="en-US" dirty="0" err="1" smtClean="0">
                <a:solidFill>
                  <a:srgbClr val="000090"/>
                </a:solidFill>
              </a:rPr>
              <a:t>sq</a:t>
            </a:r>
            <a:r>
              <a:rPr lang="en-US" dirty="0" smtClean="0">
                <a:solidFill>
                  <a:srgbClr val="000090"/>
                </a:solidFill>
              </a:rPr>
              <a:t> degrees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Filter Wheel with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4 filters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R=75 Prism</a:t>
            </a:r>
          </a:p>
          <a:p>
            <a:r>
              <a:rPr lang="en-US" dirty="0">
                <a:solidFill>
                  <a:srgbClr val="000090"/>
                </a:solidFill>
              </a:rPr>
              <a:t>2.5 micron </a:t>
            </a:r>
            <a:r>
              <a:rPr lang="en-US" dirty="0" err="1">
                <a:solidFill>
                  <a:srgbClr val="000090"/>
                </a:solidFill>
              </a:rPr>
              <a:t>λ</a:t>
            </a:r>
            <a:r>
              <a:rPr lang="en-US" dirty="0">
                <a:solidFill>
                  <a:srgbClr val="000090"/>
                </a:solidFill>
              </a:rPr>
              <a:t> cutoff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6766" y="994334"/>
            <a:ext cx="5723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Assume 6 months for Supernova Survey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8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681892" y="-304800"/>
            <a:ext cx="7772400" cy="2136775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with DRM 2 with </a:t>
            </a:r>
            <a:b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IFU spectrometer</a:t>
            </a:r>
          </a:p>
        </p:txBody>
      </p:sp>
      <p:sp>
        <p:nvSpPr>
          <p:cNvPr id="38914" name="Subtitle 2"/>
          <p:cNvSpPr>
            <a:spLocks noGrp="1"/>
          </p:cNvSpPr>
          <p:nvPr>
            <p:ph type="subTitle" idx="1"/>
          </p:nvPr>
        </p:nvSpPr>
        <p:spPr>
          <a:xfrm>
            <a:off x="674077" y="1371600"/>
            <a:ext cx="8165123" cy="51054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Can think of three strategies to use an IFU:</a:t>
            </a:r>
          </a:p>
          <a:p>
            <a:pPr algn="l" eaLnBrk="1" hangingPunct="1"/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1 .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Imager to discover the supernovae and get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in 3 filter bands and use the IFU Spectrometer to type the supernovae and measure redshifts, with similar S/N as the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coadded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spectra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        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=300 for 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Zmax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=1.7</a:t>
            </a:r>
          </a:p>
          <a:p>
            <a:pPr algn="l" eaLnBrk="1" hangingPunct="1"/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2.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Imager to discover the supernovae and get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in 3 filter bands and use the IFU Spectrometer to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take a “Deep spectrum” to allow the use of spectral feature ratios to reduce intrinsic spread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=221 for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Zmax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=1.6</a:t>
            </a:r>
          </a:p>
          <a:p>
            <a:pPr algn="l" eaLnBrk="1" hangingPunct="1"/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imager to discover the supernova, and use the IFU to type the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, get redshifts, and get the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tcurves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from the spectra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                                            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=212 for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Zmax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=1.4</a:t>
            </a:r>
          </a:p>
          <a:p>
            <a:pPr algn="l" eaLnBrk="1" hangingPunct="1"/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489279-B6A3-3C41-9DEB-A50CF5B9A88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1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676031" y="-228600"/>
            <a:ext cx="7772400" cy="2136775"/>
          </a:xfrm>
        </p:spPr>
        <p:txBody>
          <a:bodyPr/>
          <a:lstStyle/>
          <a:p>
            <a:pPr eaLnBrk="1" hangingPunct="1"/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Supernova with DRM 2 with </a:t>
            </a:r>
            <a:b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IFU spectrometer</a:t>
            </a:r>
          </a:p>
        </p:txBody>
      </p:sp>
      <p:sp>
        <p:nvSpPr>
          <p:cNvPr id="38914" name="Subtitle 2"/>
          <p:cNvSpPr>
            <a:spLocks noGrp="1"/>
          </p:cNvSpPr>
          <p:nvPr>
            <p:ph type="subTitle" idx="1"/>
          </p:nvPr>
        </p:nvSpPr>
        <p:spPr>
          <a:xfrm>
            <a:off x="506046" y="1524000"/>
            <a:ext cx="8610600" cy="48323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Do calculations with the first strategy</a:t>
            </a:r>
          </a:p>
          <a:p>
            <a:pPr algn="l" eaLnBrk="1" hangingPunct="1"/>
            <a:endParaRPr lang="en-US" dirty="0" smtClean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.Use the Imager to discover the supernovae</a:t>
            </a:r>
          </a:p>
          <a:p>
            <a:pPr algn="l"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and get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in 3 filter bands</a:t>
            </a:r>
          </a:p>
          <a:p>
            <a:pPr algn="l" eaLnBrk="1" hangingPunct="1"/>
            <a:endParaRPr lang="en-US" dirty="0" smtClean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.Use the IFU Spectrometer to type the                  supernovae and measure redshifts, with</a:t>
            </a:r>
          </a:p>
          <a:p>
            <a:pPr algn="l" eaLnBrk="1" hangingPunct="1"/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similar S/N as the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coadded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spectra</a:t>
            </a:r>
            <a:endParaRPr lang="en-US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489279-B6A3-3C41-9DEB-A50CF5B9A88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Plan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6 month supernova survey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Spread over 1.8 years calendar time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Do supernovas with a 5 day cadence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1.8yrs = 657 days, 110 visits for </a:t>
            </a:r>
            <a:r>
              <a:rPr lang="en-US" dirty="0" err="1" smtClean="0">
                <a:solidFill>
                  <a:srgbClr val="000090"/>
                </a:solidFill>
              </a:rPr>
              <a:t>SNe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 32 hours per visit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131 visits x 33 hours/24 = 180 days = 0.5 years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3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Exposure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Time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Calculations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the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imager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exposure times, same as described above for the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survey</a:t>
            </a:r>
          </a:p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For the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IFU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, the input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parameters used in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exposure time estimates were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1.1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off axis telescope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IFU spectrometer with an R = 50 (i.e.100/pixel)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A single “selected best” NIR detector, run cooler, with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plate scale = 0.26</a:t>
            </a:r>
            <a:r>
              <a:rPr lang="ja-JP" alt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/pix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read noise = 5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e</a:t>
            </a:r>
            <a:endParaRPr lang="en-US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dark current = 0.01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e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/pix/sec</a:t>
            </a:r>
          </a:p>
          <a:p>
            <a:pPr lvl="2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Wavelength reach up to 2.6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microns</a:t>
            </a:r>
          </a:p>
          <a:p>
            <a:pPr lvl="1"/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Used the time estimates from Alex Kim scaled to give a 5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σ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detection of the Silicon line to identify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SNe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as Type 1a 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0" y="-24447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IFU Exposure Times from Alex Kim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12738" y="800100"/>
            <a:ext cx="8450262" cy="6057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11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500" dirty="0"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5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latin typeface="Calibri" charset="0"/>
                <a:ea typeface="ＭＳ Ｐゴシック" charset="0"/>
                <a:cs typeface="ＭＳ Ｐゴシック" charset="0"/>
              </a:rPr>
              <a:t> &lt;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Z&gt;      Spectra    9 Spectra(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d)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Cumulative (days)          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        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1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Visit(sec)     100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Spect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  +slew time</a:t>
            </a:r>
            <a:endParaRPr lang="en-US" sz="2000" u="sng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12.71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0.13           0.13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0.46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0.25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34.22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0.36           0.49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1.14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0.35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68.16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0.71           1.20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2.17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0.45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115.93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1.21           2.41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3.70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0.55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179.06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1.87           4.27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5.89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0.65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259.44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2.70           6.97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8.92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0.75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359.30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3.74          10.72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12.99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0.85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481.86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5.02          15.74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18.33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0.95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630.40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6.57          22.30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25.22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1.05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808.41 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8.42          30.72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33.96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1.15        1019.94          10.62          41.35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44.91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1.25        1269.59          13.22          54.57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58.46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1.35        1560.95          16.26          70.83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75.05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1.45        1898.81          19.78          90.61 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95.15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1.55        2287.72          23.83         114.44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119.30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    1.65        2732.49          28.46         142.91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148.09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endParaRPr lang="en-US" sz="18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128588" y="642938"/>
            <a:ext cx="8383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90"/>
                </a:solidFill>
                <a:latin typeface="Calibri" charset="0"/>
              </a:rPr>
              <a:t>Time for 100 supernova, 7 IFU spectra and 1 Reference </a:t>
            </a:r>
            <a:r>
              <a:rPr lang="en-US" sz="2000" dirty="0" smtClean="0">
                <a:solidFill>
                  <a:srgbClr val="000090"/>
                </a:solidFill>
                <a:latin typeface="Calibri" charset="0"/>
              </a:rPr>
              <a:t>spectrum, 1.1 m mirror</a:t>
            </a:r>
            <a:endParaRPr lang="en-US" sz="2000" dirty="0">
              <a:solidFill>
                <a:srgbClr val="000090"/>
              </a:solidFill>
              <a:latin typeface="Calibri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647825"/>
            <a:ext cx="579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085" name="TextBox 1"/>
          <p:cNvSpPr txBox="1">
            <a:spLocks noChangeArrowheads="1"/>
          </p:cNvSpPr>
          <p:nvPr/>
        </p:nvSpPr>
        <p:spPr bwMode="auto">
          <a:xfrm>
            <a:off x="6553200" y="2133600"/>
            <a:ext cx="2209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Exposure times to get S/N=15 in synthetic band for 12% </a:t>
            </a:r>
            <a:r>
              <a:rPr lang="en-US" sz="2000" dirty="0" err="1" smtClean="0">
                <a:solidFill>
                  <a:srgbClr val="FF0000"/>
                </a:solidFill>
              </a:rPr>
              <a:t>meas</a:t>
            </a:r>
            <a:r>
              <a:rPr lang="en-US" sz="2000" dirty="0" smtClean="0">
                <a:solidFill>
                  <a:srgbClr val="FF0000"/>
                </a:solidFill>
              </a:rPr>
              <a:t> errors on </a:t>
            </a:r>
            <a:r>
              <a:rPr lang="en-US" sz="2000" dirty="0" err="1" smtClean="0">
                <a:solidFill>
                  <a:srgbClr val="FF0000"/>
                </a:solidFill>
              </a:rPr>
              <a:t>SNe</a:t>
            </a:r>
            <a:r>
              <a:rPr lang="en-US" sz="2000" dirty="0" smtClean="0">
                <a:solidFill>
                  <a:srgbClr val="FF0000"/>
                </a:solidFill>
              </a:rPr>
              <a:t> peak mag</a:t>
            </a:r>
          </a:p>
          <a:p>
            <a:pPr eaLnBrk="1" hangingPunct="1"/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Times for spectra</a:t>
            </a:r>
            <a:endParaRPr lang="en-US" sz="2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Include time for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the Reference 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Spectrum</a:t>
            </a:r>
          </a:p>
          <a:p>
            <a:pPr eaLnBrk="1" hangingPunct="1"/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799253" y="11113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7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20688" y="-184150"/>
            <a:ext cx="8229600" cy="1143000"/>
          </a:xfrm>
        </p:spPr>
        <p:txBody>
          <a:bodyPr/>
          <a:lstStyle/>
          <a:p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End Effects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687388"/>
            <a:ext cx="8229600" cy="601821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Type 1a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has a two week rise to peak with a six week decline</a:t>
            </a:r>
          </a:p>
          <a:p>
            <a:pPr>
              <a:defRPr/>
            </a:pP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Must get 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as a minimum 10 days before peak and follow to 25 days past peak for a total follow up time of at least 35 days in the supernova rest frame. This translates into an observer frame time of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u="sng" dirty="0">
                <a:latin typeface="Calibri" charset="0"/>
                <a:ea typeface="ＭＳ Ｐゴシック" charset="0"/>
                <a:cs typeface="ＭＳ Ｐゴシック" charset="0"/>
              </a:rPr>
              <a:t>Z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u="sng" dirty="0">
                <a:latin typeface="Calibri" charset="0"/>
                <a:ea typeface="ＭＳ Ｐゴシック" charset="0"/>
                <a:cs typeface="ＭＳ Ｐゴシック" charset="0"/>
              </a:rPr>
              <a:t>Observer </a:t>
            </a:r>
            <a:r>
              <a:rPr lang="en-US" sz="2400" u="sng" dirty="0" err="1">
                <a:latin typeface="Calibri" charset="0"/>
                <a:ea typeface="ＭＳ Ｐゴシック" charset="0"/>
                <a:cs typeface="ＭＳ Ｐゴシック" charset="0"/>
              </a:rPr>
              <a:t>fr</a:t>
            </a:r>
            <a:r>
              <a:rPr lang="en-US" sz="2400" u="sng" dirty="0">
                <a:latin typeface="Calibri" charset="0"/>
                <a:ea typeface="ＭＳ Ｐゴシック" charset="0"/>
                <a:cs typeface="ＭＳ Ｐゴシック" charset="0"/>
              </a:rPr>
              <a:t> days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u="sng" dirty="0" smtClean="0">
                <a:latin typeface="Calibri" charset="0"/>
                <a:ea typeface="ＭＳ Ｐゴシック" charset="0"/>
                <a:cs typeface="ＭＳ Ｐゴシック" charset="0"/>
              </a:rPr>
              <a:t>Discovery Time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400" u="sng" dirty="0">
                <a:latin typeface="Calibri" charset="0"/>
                <a:ea typeface="ＭＳ Ｐゴシック" charset="0"/>
                <a:cs typeface="ＭＳ Ｐゴシック" charset="0"/>
              </a:rPr>
              <a:t>No of Visits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0.8              63                      657-63=594		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119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   1.7             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                      657-94=563		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113</a:t>
            </a:r>
          </a:p>
          <a:p>
            <a:pPr>
              <a:defRPr/>
            </a:pP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Thus the discovery scans are carried out for the first 594, or 563 days for the two redshift tiers ( out of 1.8 </a:t>
            </a:r>
            <a:r>
              <a:rPr lang="en-US" sz="2400" dirty="0" err="1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yrs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= 657 days)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Error Model Used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Used the program by Eric Linder used in the last round of SNAP Figure of Merit calculations</a:t>
            </a: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Statistical errors i.e. errors that are reduced by 1/</a:t>
            </a:r>
            <a:r>
              <a:rPr lang="en-US" sz="2400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sqrt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(N)</a:t>
            </a:r>
            <a:endParaRPr lang="en-US" sz="20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intrinsic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0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10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+ 3.3z)%  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for the inherent spread                            </a:t>
            </a:r>
          </a:p>
          <a:p>
            <a:pPr lvl="1" eaLnBrk="1" hangingPunct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12 % measurement errors per supernova</a:t>
            </a:r>
          </a:p>
          <a:p>
            <a:pPr lvl="1" eaLnBrk="1" hangingPunct="1"/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Add these in quadrature and divide by </a:t>
            </a:r>
            <a:r>
              <a:rPr lang="en-US" sz="20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sqrt</a:t>
            </a:r>
            <a:r>
              <a:rPr lang="en-US" sz="2000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N(z) to get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σ</a:t>
            </a:r>
            <a:r>
              <a:rPr lang="en-US" baseline="-25000" dirty="0" err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stat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 </a:t>
            </a:r>
            <a:endParaRPr lang="en-US" sz="2000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Systematic  error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= 0.02[1μ/(λ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/(1+z))]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where λ</a:t>
            </a:r>
            <a:r>
              <a:rPr lang="en-US" sz="2400" baseline="-250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is the center of the reddest band (2.4 for a 2.2 to 2.6 synthetic band) except for the first bin (z&lt;0.1)</a:t>
            </a:r>
          </a:p>
          <a:p>
            <a:pPr eaLnBrk="1" hangingPunct="1"/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Add these in quadrature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tot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sqrt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stat</a:t>
            </a:r>
            <a:r>
              <a:rPr lang="en-US" sz="2400" baseline="30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+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400" baseline="30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)  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3BEB54-CC3A-5B4C-8B70-6E97653E8284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71" y="-445268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 Strategies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962371"/>
              </p:ext>
            </p:extLst>
          </p:nvPr>
        </p:nvGraphicFramePr>
        <p:xfrm>
          <a:off x="474899" y="498159"/>
          <a:ext cx="8229600" cy="619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101"/>
                <a:gridCol w="1313099"/>
                <a:gridCol w="1524000"/>
                <a:gridCol w="1600200"/>
                <a:gridCol w="13716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DRM1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DRM2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DRM2-</a:t>
                      </a:r>
                      <a:r>
                        <a:rPr lang="en-US" sz="2000" baseline="0" dirty="0" smtClean="0"/>
                        <a:t> IFU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 z(z&lt;1.7)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</a:t>
                      </a:r>
                      <a:r>
                        <a:rPr lang="en-US" sz="2000" baseline="0" dirty="0" smtClean="0"/>
                        <a:t>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5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6.25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 z(z&lt;0.8) Imaging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6.48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18 x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</a:t>
                      </a:r>
                      <a:r>
                        <a:rPr lang="en-US" sz="2000" baseline="0" dirty="0" smtClean="0"/>
                        <a:t> Spectroscopy    </a:t>
                      </a:r>
                      <a:r>
                        <a:rPr lang="en-US" sz="2000" dirty="0" smtClean="0"/>
                        <a:t> Hi  z     Exp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9500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13300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Shots/visit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of </a:t>
                      </a:r>
                      <a:r>
                        <a:rPr lang="en-US" dirty="0" err="1" smtClean="0"/>
                        <a:t>SNe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Hours/visit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</a:t>
                      </a:r>
                      <a:r>
                        <a:rPr lang="en-US" sz="2000" baseline="0" dirty="0" smtClean="0"/>
                        <a:t> z     </a:t>
                      </a:r>
                      <a:r>
                        <a:rPr lang="en-US" sz="2000" baseline="0" dirty="0" err="1" smtClean="0"/>
                        <a:t>Exp</a:t>
                      </a:r>
                      <a:r>
                        <a:rPr lang="en-US" sz="2000" baseline="0" dirty="0" smtClean="0"/>
                        <a:t>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Shots/visit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Hours/visit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153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0" y="-22542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IFU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Survey to z = 1.7 with DRM 2  </a:t>
            </a:r>
            <a:r>
              <a:rPr lang="en-US" sz="3200" u="sng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FoM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= 300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81000" y="709435"/>
            <a:ext cx="8763000" cy="60229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1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500" dirty="0" smtClean="0"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&lt;Z&gt;    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 S/N     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 S/N     </a:t>
            </a:r>
            <a:r>
              <a:rPr lang="en-US" sz="2000" dirty="0" err="1" smtClean="0">
                <a:latin typeface="Calibri" charset="0"/>
                <a:ea typeface="ＭＳ Ｐゴシック" charset="0"/>
                <a:cs typeface="ＭＳ Ｐゴシック" charset="0"/>
              </a:rPr>
              <a:t>SNe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stat</a:t>
            </a:r>
            <a:r>
              <a:rPr lang="en-US" sz="28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/√N</a:t>
            </a:r>
            <a:r>
              <a:rPr lang="en-US" sz="28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sys</a:t>
            </a:r>
            <a:r>
              <a:rPr lang="en-US" sz="2800" baseline="-25000" dirty="0" smtClean="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800" dirty="0" err="1" smtClean="0">
                <a:latin typeface="Calibri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 dirty="0" err="1" smtClean="0">
                <a:latin typeface="Calibri" charset="0"/>
                <a:ea typeface="ＭＳ Ｐゴシック" charset="0"/>
                <a:cs typeface="ＭＳ Ｐゴシック" charset="0"/>
              </a:rPr>
              <a:t>tot</a:t>
            </a:r>
            <a:endParaRPr lang="en-US" sz="2800" baseline="-250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500" dirty="0" smtClean="0">
                <a:latin typeface="Calibri" charset="0"/>
                <a:ea typeface="ＭＳ Ｐゴシック" charset="0"/>
                <a:cs typeface="ＭＳ Ｐゴシック" charset="0"/>
              </a:rPr>
              <a:t>                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Low z                  Hi z              Total   </a:t>
            </a:r>
            <a:endParaRPr lang="en-US" sz="28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0.15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14      2.12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8      2.12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22      0.11   0.023   0.006   0.024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0.25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43      2.12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24      2.12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67      0.12   0.014   0.007   0.016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0.35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83      2.12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47      2.12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130      0.13   0.011   0.008   0.013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0.45       139      2.12 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79  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2.12       218      0.13   0.009   0.008   0.012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0.55       204      2.12       115      2.12       319      0.14   0.008   0.009   0.011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0.65       270      2.12       153      2.12       423      0.14   0.007   0.009   0.012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0.75       336      2.12       190      2.12       527      0.15   0.007   0.010   0.012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0.85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0      2.12       234      2.12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234      0.14   0.009   0.010   0.014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0.95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0      2.12       271      2.12       271      0.15   0.009   0.011   0.014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1.05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0      2.12       299      2.12       299      0.15   0.009   0.011   0.014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1.15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0      2.12       312      2.12       312      0.16   0.009   0.012   0.015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1.25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0      2.12       314      2.12       314      0.16   0.009   0.012   0.016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1.35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0      2.12       305      2.12       305      0.17   0.010   0.013   0.016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1.45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0      2.12       283      2.12       283      0.17   0.010   0.014   0.017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1.55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0      2.12       254      2.12       254      0.18   0.011   0.014   0.018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1.65       </a:t>
            </a:r>
            <a:r>
              <a:rPr lang="en-US" sz="18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8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0      2.12       223      2.12       223      0.18   0.012   0.015   0.019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17526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0" y="655771"/>
            <a:ext cx="3494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Systematic error = 0.01(1+z)/2.4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373185" y="274637"/>
            <a:ext cx="8229600" cy="1143001"/>
          </a:xfrm>
        </p:spPr>
        <p:txBody>
          <a:bodyPr/>
          <a:lstStyle/>
          <a:p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Screening Candidates to </a:t>
            </a:r>
            <a:r>
              <a:rPr lang="en-US" sz="3200" u="sng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identify </a:t>
            </a:r>
            <a:r>
              <a:rPr 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Type 1a</a:t>
            </a:r>
            <a:r>
              <a:rPr lang="ja-JP" altLang="en-US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200" u="sng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endParaRPr lang="en-US" sz="3200" u="sng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373185" y="1600200"/>
            <a:ext cx="8229600" cy="5707063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Will need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to screen </a:t>
            </a:r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2 </a:t>
            </a:r>
            <a:r>
              <a:rPr lang="en-US" sz="2400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candidates to get 1 good Type 1a</a:t>
            </a:r>
          </a:p>
          <a:p>
            <a:r>
              <a:rPr lang="en-US" sz="2400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In calculating the time required for IFU spectroscopy allow for two spectra for each of the total  number of supernovae in each redshift bin on the previous table </a:t>
            </a:r>
            <a:endParaRPr lang="en-US" sz="2400" dirty="0">
              <a:solidFill>
                <a:srgbClr val="00009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Assume 4 Filter Bands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852915"/>
              </p:ext>
            </p:extLst>
          </p:nvPr>
        </p:nvGraphicFramePr>
        <p:xfrm>
          <a:off x="457200" y="225103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 Central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λ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 – 1.28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 – 1.61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1.60 – 2.00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 – 2.50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0" y="1417638"/>
            <a:ext cx="1653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/ 4.5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6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Supernova </a:t>
            </a:r>
            <a:r>
              <a:rPr lang="en-US" u="sng" dirty="0" err="1" smtClean="0">
                <a:solidFill>
                  <a:srgbClr val="FF0000"/>
                </a:solidFill>
              </a:rPr>
              <a:t>FoM</a:t>
            </a:r>
            <a:r>
              <a:rPr lang="en-US" u="sng" dirty="0" smtClean="0">
                <a:solidFill>
                  <a:srgbClr val="FF0000"/>
                </a:solidFill>
              </a:rPr>
              <a:t> Summary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05722966"/>
              </p:ext>
            </p:extLst>
          </p:nvPr>
        </p:nvGraphicFramePr>
        <p:xfrm>
          <a:off x="304800" y="2895600"/>
          <a:ext cx="4038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max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2 IFU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105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110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120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130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131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147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169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156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157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179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4867996"/>
              </p:ext>
            </p:extLst>
          </p:nvPr>
        </p:nvGraphicFramePr>
        <p:xfrm>
          <a:off x="4800600" y="2895600"/>
          <a:ext cx="4038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 max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DRM 2 IFU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171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183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214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207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208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257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231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233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287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1.7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400" smtClean="0">
                          <a:solidFill>
                            <a:srgbClr val="FF0000"/>
                          </a:solidFill>
                        </a:rPr>
                        <a:t> 235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400" smtClean="0">
                          <a:solidFill>
                            <a:srgbClr val="FF0000"/>
                          </a:solidFill>
                        </a:rPr>
                        <a:t> 238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  300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417638"/>
            <a:ext cx="30497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Conservative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σ</a:t>
            </a:r>
            <a:r>
              <a:rPr lang="en-US" sz="3200" baseline="-25000" dirty="0" err="1" smtClean="0"/>
              <a:t>sys</a:t>
            </a:r>
            <a:r>
              <a:rPr lang="en-US" sz="3200" dirty="0" smtClean="0"/>
              <a:t> </a:t>
            </a:r>
            <a:r>
              <a:rPr lang="en-US" sz="2400" dirty="0" smtClean="0"/>
              <a:t>= 0.02(1+z)/1.8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1439700"/>
            <a:ext cx="3021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Optimistic</a:t>
            </a:r>
          </a:p>
          <a:p>
            <a:r>
              <a:rPr lang="en-US" sz="3200" dirty="0" err="1"/>
              <a:t>σ</a:t>
            </a:r>
            <a:r>
              <a:rPr lang="en-US" sz="3200" baseline="-25000" dirty="0" err="1"/>
              <a:t>sys</a:t>
            </a:r>
            <a:r>
              <a:rPr lang="en-US" sz="2400" dirty="0"/>
              <a:t> = </a:t>
            </a:r>
            <a:r>
              <a:rPr lang="en-US" sz="2400" dirty="0" smtClean="0"/>
              <a:t>0.01(</a:t>
            </a:r>
            <a:r>
              <a:rPr lang="en-US" sz="2400" dirty="0"/>
              <a:t>1+z)/1.8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84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Supernova with DRM 1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igure2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8" t="1464" r="348" b="-2726"/>
          <a:stretch/>
        </p:blipFill>
        <p:spPr>
          <a:xfrm>
            <a:off x="1752600" y="1981200"/>
            <a:ext cx="5884449" cy="4183743"/>
          </a:xfrm>
        </p:spPr>
      </p:pic>
      <p:sp>
        <p:nvSpPr>
          <p:cNvPr id="5" name="TextBox 4"/>
          <p:cNvSpPr txBox="1"/>
          <p:nvPr/>
        </p:nvSpPr>
        <p:spPr>
          <a:xfrm>
            <a:off x="2133600" y="990600"/>
            <a:ext cx="52993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0090"/>
                </a:solidFill>
              </a:rPr>
              <a:t>Slitless</a:t>
            </a:r>
            <a:r>
              <a:rPr lang="en-US" sz="2400" dirty="0" smtClean="0">
                <a:solidFill>
                  <a:srgbClr val="000090"/>
                </a:solidFill>
              </a:rPr>
              <a:t> Spectroscopy 6 month survey</a:t>
            </a:r>
          </a:p>
          <a:p>
            <a:pPr algn="ctr"/>
            <a:r>
              <a:rPr lang="en-US" sz="2400" dirty="0" err="1" smtClean="0">
                <a:solidFill>
                  <a:srgbClr val="000090"/>
                </a:solidFill>
              </a:rPr>
              <a:t>FoM</a:t>
            </a:r>
            <a:r>
              <a:rPr lang="en-US" sz="2400" dirty="0" smtClean="0">
                <a:solidFill>
                  <a:srgbClr val="000090"/>
                </a:solidFill>
              </a:rPr>
              <a:t> with Planck prior only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352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8257" y="5980277"/>
            <a:ext cx="82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max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743200"/>
            <a:ext cx="119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Optimistic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159125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Conservative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4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"/>
            <a:ext cx="8229600" cy="1143000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Supernova with DRM 2 with IFU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6383" y="1074003"/>
            <a:ext cx="5589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Spectroscopy with IFU, 6 month Survey</a:t>
            </a:r>
          </a:p>
          <a:p>
            <a:pPr algn="ctr"/>
            <a:r>
              <a:rPr lang="en-US" sz="2400" dirty="0" err="1" smtClean="0">
                <a:solidFill>
                  <a:srgbClr val="000090"/>
                </a:solidFill>
              </a:rPr>
              <a:t>FoM</a:t>
            </a:r>
            <a:r>
              <a:rPr lang="en-US" sz="2400" dirty="0" smtClean="0">
                <a:solidFill>
                  <a:srgbClr val="000090"/>
                </a:solidFill>
              </a:rPr>
              <a:t> with Planck prior only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352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6132286"/>
            <a:ext cx="82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max</a:t>
            </a:r>
            <a:endParaRPr lang="en-US" dirty="0"/>
          </a:p>
        </p:txBody>
      </p:sp>
      <p:pic>
        <p:nvPicPr>
          <p:cNvPr id="10" name="Content Placeholder 9" descr="Figure 30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7" b="-1829"/>
          <a:stretch/>
        </p:blipFill>
        <p:spPr>
          <a:xfrm>
            <a:off x="1410273" y="1982661"/>
            <a:ext cx="6096102" cy="4149625"/>
          </a:xfrm>
        </p:spPr>
      </p:pic>
      <p:sp>
        <p:nvSpPr>
          <p:cNvPr id="11" name="TextBox 10"/>
          <p:cNvSpPr txBox="1"/>
          <p:nvPr/>
        </p:nvSpPr>
        <p:spPr>
          <a:xfrm>
            <a:off x="4343400" y="4387334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Conservative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743200"/>
            <a:ext cx="119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Optimistic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7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smtClean="0">
                <a:solidFill>
                  <a:srgbClr val="FF0000"/>
                </a:solidFill>
              </a:rPr>
              <a:t>Supernova Surveys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449457"/>
              </p:ext>
            </p:extLst>
          </p:nvPr>
        </p:nvGraphicFramePr>
        <p:xfrm>
          <a:off x="305551" y="709182"/>
          <a:ext cx="8229600" cy="741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DRM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DRM 2 IFU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Mirror </a:t>
                      </a:r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H2RG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H2RG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 H2RG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H4RG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H4RG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Plate 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 “/</a:t>
                      </a:r>
                      <a:r>
                        <a:rPr lang="en-US" dirty="0" err="1" smtClean="0"/>
                        <a:t>pixl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 “/</a:t>
                      </a:r>
                      <a:r>
                        <a:rPr lang="en-US" dirty="0" err="1" smtClean="0"/>
                        <a:t>pixl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 “/</a:t>
                      </a:r>
                      <a:r>
                        <a:rPr lang="en-US" dirty="0" err="1" smtClean="0"/>
                        <a:t>pixl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 “/</a:t>
                      </a:r>
                      <a:r>
                        <a:rPr lang="en-US" dirty="0" err="1" smtClean="0"/>
                        <a:t>pixl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 “/</a:t>
                      </a:r>
                      <a:r>
                        <a:rPr lang="en-US" dirty="0" err="1" smtClean="0"/>
                        <a:t>pixl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</a:t>
                      </a:r>
                      <a:r>
                        <a:rPr lang="en-US" dirty="0" err="1" smtClean="0"/>
                        <a:t>sq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 </a:t>
                      </a:r>
                      <a:r>
                        <a:rPr lang="en-US" dirty="0" err="1" smtClean="0"/>
                        <a:t>sq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 </a:t>
                      </a:r>
                      <a:r>
                        <a:rPr lang="en-US" dirty="0" err="1" smtClean="0"/>
                        <a:t>sq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 </a:t>
                      </a:r>
                      <a:r>
                        <a:rPr lang="en-US" dirty="0" err="1" smtClean="0"/>
                        <a:t>sq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 </a:t>
                      </a:r>
                      <a:r>
                        <a:rPr lang="en-US" dirty="0" err="1" smtClean="0"/>
                        <a:t>sq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A(I)</a:t>
                      </a:r>
                      <a:r>
                        <a:rPr lang="en-US" dirty="0" err="1" smtClean="0"/>
                        <a:t>xA</a:t>
                      </a:r>
                      <a:r>
                        <a:rPr lang="en-US" dirty="0" smtClean="0"/>
                        <a:t>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Spectro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Slitless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Slitless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Slitless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Lambda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SNe</a:t>
                      </a:r>
                      <a:r>
                        <a:rPr lang="en-US" dirty="0" smtClean="0"/>
                        <a:t>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z 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Tiers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NO of </a:t>
                      </a:r>
                      <a:r>
                        <a:rPr lang="en-US" dirty="0" err="1" smtClean="0"/>
                        <a:t>SNe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FoM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94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err="1" smtClean="0">
                <a:solidFill>
                  <a:srgbClr val="FF0000"/>
                </a:solidFill>
              </a:rPr>
              <a:t>FoM’s</a:t>
            </a:r>
            <a:r>
              <a:rPr lang="en-US" sz="3200" u="sng" dirty="0" smtClean="0">
                <a:solidFill>
                  <a:srgbClr val="FF0000"/>
                </a:solidFill>
              </a:rPr>
              <a:t> with Priors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/>
              <a:t>Priors</a:t>
            </a:r>
            <a:r>
              <a:rPr lang="en-US" dirty="0" smtClean="0"/>
              <a:t>								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u="sng" dirty="0" err="1" smtClean="0"/>
              <a:t>FoM</a:t>
            </a:r>
            <a:endParaRPr lang="en-US" u="sng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    </a:t>
            </a:r>
            <a:r>
              <a:rPr lang="en-US" sz="2400" dirty="0" err="1" smtClean="0">
                <a:solidFill>
                  <a:srgbClr val="000090"/>
                </a:solidFill>
              </a:rPr>
              <a:t>Planck+SNe</a:t>
            </a:r>
            <a:r>
              <a:rPr lang="en-US" sz="2400" dirty="0" smtClean="0">
                <a:solidFill>
                  <a:srgbClr val="000090"/>
                </a:solidFill>
              </a:rPr>
              <a:t>							      </a:t>
            </a:r>
            <a:r>
              <a:rPr lang="en-US" sz="2400" dirty="0" smtClean="0">
                <a:solidFill>
                  <a:srgbClr val="FF0000"/>
                </a:solidFill>
              </a:rPr>
              <a:t>        238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    </a:t>
            </a:r>
            <a:r>
              <a:rPr lang="en-US" sz="2400" dirty="0" err="1" smtClean="0">
                <a:solidFill>
                  <a:srgbClr val="000090"/>
                </a:solidFill>
              </a:rPr>
              <a:t>Planck+StageIII</a:t>
            </a:r>
            <a:r>
              <a:rPr lang="en-US" sz="2400" dirty="0" smtClean="0">
                <a:solidFill>
                  <a:srgbClr val="000090"/>
                </a:solidFill>
              </a:rPr>
              <a:t>						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             </a:t>
            </a:r>
            <a:r>
              <a:rPr lang="en-US" sz="2400" dirty="0" smtClean="0">
                <a:solidFill>
                  <a:srgbClr val="FF0000"/>
                </a:solidFill>
              </a:rPr>
              <a:t>116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    </a:t>
            </a:r>
            <a:r>
              <a:rPr lang="en-US" sz="2400" dirty="0" err="1" smtClean="0">
                <a:solidFill>
                  <a:srgbClr val="000090"/>
                </a:solidFill>
              </a:rPr>
              <a:t>Planck+StageIII+SNe</a:t>
            </a:r>
            <a:r>
              <a:rPr lang="en-US" sz="2400" dirty="0" smtClean="0">
                <a:solidFill>
                  <a:srgbClr val="000090"/>
                </a:solidFill>
              </a:rPr>
              <a:t>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509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    </a:t>
            </a:r>
            <a:r>
              <a:rPr lang="en-US" sz="2400" dirty="0" err="1" smtClean="0">
                <a:solidFill>
                  <a:srgbClr val="000090"/>
                </a:solidFill>
              </a:rPr>
              <a:t>Planck+StageIII+BigBOSS+LSST</a:t>
            </a:r>
            <a:r>
              <a:rPr lang="en-US" sz="2400" dirty="0" smtClean="0">
                <a:solidFill>
                  <a:srgbClr val="000090"/>
                </a:solidFill>
              </a:rPr>
              <a:t>                   </a:t>
            </a:r>
            <a:r>
              <a:rPr lang="en-US" sz="2400" dirty="0" smtClean="0">
                <a:solidFill>
                  <a:srgbClr val="FF0000"/>
                </a:solidFill>
              </a:rPr>
              <a:t>1103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    </a:t>
            </a:r>
            <a:r>
              <a:rPr lang="en-US" sz="2400" dirty="0" err="1" smtClean="0">
                <a:solidFill>
                  <a:srgbClr val="000090"/>
                </a:solidFill>
              </a:rPr>
              <a:t>Planck+StageIII+BigBOSS+LSST+SNe</a:t>
            </a:r>
            <a:r>
              <a:rPr lang="en-US" sz="2400" dirty="0" smtClean="0">
                <a:solidFill>
                  <a:srgbClr val="000090"/>
                </a:solidFill>
              </a:rPr>
              <a:t>          </a:t>
            </a:r>
            <a:r>
              <a:rPr lang="en-US" sz="2400" dirty="0" smtClean="0">
                <a:solidFill>
                  <a:srgbClr val="FF0000"/>
                </a:solidFill>
              </a:rPr>
              <a:t>1747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For Supernova (</a:t>
            </a:r>
            <a:r>
              <a:rPr lang="en-US" sz="2400" dirty="0" err="1" smtClean="0">
                <a:solidFill>
                  <a:srgbClr val="FF0000"/>
                </a:solidFill>
              </a:rPr>
              <a:t>SNe</a:t>
            </a:r>
            <a:r>
              <a:rPr lang="en-US" sz="2400" dirty="0" smtClean="0">
                <a:solidFill>
                  <a:srgbClr val="FF0000"/>
                </a:solidFill>
              </a:rPr>
              <a:t>) use WFIRST  DRM 2  </a:t>
            </a:r>
            <a:r>
              <a:rPr lang="en-US" sz="2400" dirty="0" err="1" smtClean="0">
                <a:solidFill>
                  <a:srgbClr val="FF0000"/>
                </a:solidFill>
              </a:rPr>
              <a:t>Slitless</a:t>
            </a:r>
            <a:r>
              <a:rPr lang="en-US" sz="2400" dirty="0" smtClean="0">
                <a:solidFill>
                  <a:srgbClr val="FF0000"/>
                </a:solidFill>
              </a:rPr>
              <a:t>, z max = 1.7,     with optimistic errors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8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Spectroscopy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Plan to use the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slitless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prism spectrometer on the filter wheel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resolution R=75 (150/pixel)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Limit spectra wavelength range 0.6 to 2.0μ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Each of the three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synthetic filter 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bands will correspond to 150/4.5 =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33 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pixels in the dispersion direction.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Survey Cadence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854" y="140787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Plan to run supernova survey for 1.8 years calendar time.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 For DRM 2 this is for 3 </a:t>
            </a:r>
            <a:r>
              <a:rPr lang="en-US" dirty="0" err="1" smtClean="0">
                <a:solidFill>
                  <a:srgbClr val="000090"/>
                </a:solidFill>
              </a:rPr>
              <a:t>microlensing</a:t>
            </a:r>
            <a:r>
              <a:rPr lang="en-US" dirty="0" smtClean="0">
                <a:solidFill>
                  <a:srgbClr val="000090"/>
                </a:solidFill>
              </a:rPr>
              <a:t> periods of 6 months each (72 days on, 111 days off) + 111 days which is 658 days or 1.8 years.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Plan on supernova survey with a 5 day cadence, 33 hours per visit 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(658/5)*33 </a:t>
            </a:r>
            <a:r>
              <a:rPr lang="en-US" dirty="0" err="1" smtClean="0">
                <a:solidFill>
                  <a:srgbClr val="000090"/>
                </a:solidFill>
              </a:rPr>
              <a:t>hrs</a:t>
            </a:r>
            <a:r>
              <a:rPr lang="en-US" dirty="0" smtClean="0">
                <a:solidFill>
                  <a:srgbClr val="000090"/>
                </a:solidFill>
              </a:rPr>
              <a:t>/24 = 180 days = 6 months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5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Imaging/Spectroscopic Survey</a:t>
            </a:r>
            <a:endParaRPr lang="en-US" sz="36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Split the </a:t>
            </a:r>
            <a:r>
              <a:rPr lang="en-US" dirty="0" smtClean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33 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hour visit between imaging and spectroscopy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imaging to obtain the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in the three filters</a:t>
            </a:r>
          </a:p>
          <a:p>
            <a:pPr eaLnBrk="1" hangingPunct="1"/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spectra to determine that we have a Type 1a and to get the redshift ( requires shorter exposure times compared to using spectra to get precision </a:t>
            </a:r>
            <a:r>
              <a:rPr lang="en-US" dirty="0" err="1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lightcurves</a:t>
            </a:r>
            <a:r>
              <a:rPr lang="en-US" dirty="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Spectroscopic Exposure Times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Use the Silicon II spectral feature at 6100Å ( FWHM=160Å, FW at base=320Å) to recognize a Type 1a and to measure redshift ( will use this for a simple estimate; ultimately will use other weaker lines as well)</a:t>
            </a:r>
          </a:p>
          <a:p>
            <a:pPr eaLnBrk="1" hangingPunct="1"/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Want S/N=5 (for spectra coadded from the whole sequence) for the Si feature for positive ID and</a:t>
            </a:r>
          </a:p>
          <a:p>
            <a:pPr eaLnBrk="1" hangingPunct="1">
              <a:buFont typeface="Arial" charset="0"/>
              <a:buNone/>
            </a:pPr>
            <a:r>
              <a:rPr lang="en-US" sz="2800">
                <a:solidFill>
                  <a:srgbClr val="000090"/>
                </a:solidFill>
                <a:latin typeface="Calibri" charset="0"/>
                <a:ea typeface="ＭＳ Ｐゴシック" charset="0"/>
                <a:cs typeface="ＭＳ Ｐゴシック" charset="0"/>
              </a:rPr>
              <a:t>    z measurement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-296863"/>
            <a:ext cx="8229600" cy="1143001"/>
          </a:xfrm>
        </p:spPr>
        <p:txBody>
          <a:bodyPr/>
          <a:lstStyle/>
          <a:p>
            <a:pPr eaLnBrk="1" hangingPunct="1"/>
            <a:r>
              <a:rPr lang="en-US" sz="3200" u="sng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Silicon II Spectral Feature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717550"/>
          <a:ext cx="8229600" cy="3870366"/>
        </p:xfrm>
        <a:graphic>
          <a:graphicData uri="http://schemas.openxmlformats.org/drawingml/2006/table">
            <a:tbl>
              <a:tblPr/>
              <a:tblGrid>
                <a:gridCol w="3048000"/>
                <a:gridCol w="1752600"/>
                <a:gridCol w="1143000"/>
                <a:gridCol w="1143000"/>
                <a:gridCol w="1143000"/>
              </a:tblGrid>
              <a:tr h="7009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In Observer Frame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SNe rest Frame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Z=0.5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Z=1.0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Z=1.5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λ central 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6100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9150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12200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15250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FWHM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160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240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320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400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FW at base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320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480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640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800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Å per pixel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41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61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 82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102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FWHM in pixels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3.9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3.9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3.9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3.9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FW at base in pixels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7.8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7.8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7.8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7.8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S/N per pixel coadded sp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*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2.1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2.1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2.1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2.1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S/N per pixel single sp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**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0.7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0.7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 0.7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     0.7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0544" name="TextBox 7"/>
          <p:cNvSpPr txBox="1">
            <a:spLocks noChangeArrowheads="1"/>
          </p:cNvSpPr>
          <p:nvPr/>
        </p:nvSpPr>
        <p:spPr bwMode="auto">
          <a:xfrm>
            <a:off x="685800" y="4724400"/>
            <a:ext cx="83343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charset="0"/>
              </a:rPr>
              <a:t>  *</a:t>
            </a:r>
            <a:r>
              <a:rPr lang="en-US">
                <a:solidFill>
                  <a:srgbClr val="000090"/>
                </a:solidFill>
                <a:latin typeface="Calibri" charset="0"/>
              </a:rPr>
              <a:t>Signal to noise per pixel in co-added spectra to get a S/N = 5</a:t>
            </a:r>
          </a:p>
          <a:p>
            <a:pPr eaLnBrk="1" hangingPunct="1"/>
            <a:r>
              <a:rPr lang="en-US">
                <a:solidFill>
                  <a:srgbClr val="000090"/>
                </a:solidFill>
                <a:latin typeface="Calibri" charset="0"/>
              </a:rPr>
              <a:t>       for the Si feature. Use 6 pixels, so 5/√6 = 2.1 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Calibri" charset="0"/>
              </a:rPr>
              <a:t>**</a:t>
            </a:r>
            <a:r>
              <a:rPr lang="en-US">
                <a:solidFill>
                  <a:srgbClr val="000090"/>
                </a:solidFill>
                <a:latin typeface="Calibri" charset="0"/>
              </a:rPr>
              <a:t>Assume that S/N in a co-added spectrum (i.e.co-add all spectra </a:t>
            </a:r>
          </a:p>
          <a:p>
            <a:pPr eaLnBrk="1" hangingPunct="1"/>
            <a:r>
              <a:rPr lang="en-US">
                <a:solidFill>
                  <a:srgbClr val="000090"/>
                </a:solidFill>
                <a:latin typeface="Calibri" charset="0"/>
              </a:rPr>
              <a:t>       in the lightcurve) is 3 times the S/N in a single spectrum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  <a:latin typeface="Calibri" charset="0"/>
              </a:rPr>
              <a:t>  Conclusion:  Need S/N per pixel = 0.7 for single spectra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4360</Words>
  <Application>Microsoft Macintosh PowerPoint</Application>
  <PresentationFormat>On-screen Show (4:3)</PresentationFormat>
  <Paragraphs>898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Supernova Surveys  with WFIRST  DRM1 and DRM2</vt:lpstr>
      <vt:lpstr>Supernova Surveys  using  Slitless Spectroscopy</vt:lpstr>
      <vt:lpstr>Design Surveys for DRM 1 and DRM 2</vt:lpstr>
      <vt:lpstr>Assume 4 Filter Bands</vt:lpstr>
      <vt:lpstr>Spectroscopy</vt:lpstr>
      <vt:lpstr>Survey Cadence</vt:lpstr>
      <vt:lpstr>Imaging/Spectroscopic Survey</vt:lpstr>
      <vt:lpstr>Spectroscopic Exposure Times</vt:lpstr>
      <vt:lpstr>Silicon II Spectral Feature</vt:lpstr>
      <vt:lpstr>Spectroscopic Exposure times  to get S/N = 0.7/pixel (1.3 m mirror))</vt:lpstr>
      <vt:lpstr>Spectroscopic Exposure times  to get S/N = 0.7/pixel (1.1 m mirror)</vt:lpstr>
      <vt:lpstr>Survey Areas</vt:lpstr>
      <vt:lpstr>Nearly Square Survey Areas for DRM 2</vt:lpstr>
      <vt:lpstr>Exposure Time Calculation DRM 1</vt:lpstr>
      <vt:lpstr>Supernova Signal - counts/sec/Filter Band</vt:lpstr>
      <vt:lpstr>Imaging Exposure times</vt:lpstr>
      <vt:lpstr>Measurements Errors on each Supernova</vt:lpstr>
      <vt:lpstr>Error Model Used</vt:lpstr>
      <vt:lpstr>Supernova Intrinsic spread</vt:lpstr>
      <vt:lpstr>Slewing and settling time, end effects</vt:lpstr>
      <vt:lpstr>Survey  Strategy for DRM 1</vt:lpstr>
      <vt:lpstr>2 Tier survey to z = 1.7  DRM 1  FoM = 235</vt:lpstr>
      <vt:lpstr>Numbers of Supernovae vs z</vt:lpstr>
      <vt:lpstr>Errors on Distance Modulus vs z</vt:lpstr>
      <vt:lpstr>Errors on Supernova Distances vs. z</vt:lpstr>
      <vt:lpstr>Survey  Strategy for DRM 2</vt:lpstr>
      <vt:lpstr>2 Tier survey to z = 1.7  DRM 2  FoM = 238</vt:lpstr>
      <vt:lpstr>Supernova FoM Summary</vt:lpstr>
      <vt:lpstr>Systematic Errors</vt:lpstr>
      <vt:lpstr>Supernova with DRM 2 with  an IFU spectrometer</vt:lpstr>
      <vt:lpstr>Supernova with DRM 2 with  an IFU spectrometer</vt:lpstr>
      <vt:lpstr>Survey Plan</vt:lpstr>
      <vt:lpstr> Exposure Time Calculations</vt:lpstr>
      <vt:lpstr>IFU Exposure Times from Alex Kim</vt:lpstr>
      <vt:lpstr>End Effects</vt:lpstr>
      <vt:lpstr>Error Model Used</vt:lpstr>
      <vt:lpstr>Survey  Strategies</vt:lpstr>
      <vt:lpstr>IFU Survey to z = 1.7 with DRM 2  FoM = 300</vt:lpstr>
      <vt:lpstr>Screening Candidates to identify Type 1a’s</vt:lpstr>
      <vt:lpstr>Supernova FoM Summary</vt:lpstr>
      <vt:lpstr>Supernova with DRM 1</vt:lpstr>
      <vt:lpstr>Supernova with DRM 2 with IFU</vt:lpstr>
      <vt:lpstr> Supernova Surveys</vt:lpstr>
      <vt:lpstr>FoM’s with Priors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Imaging/Slitless Spectroscopic Surveys</dc:title>
  <dc:creator>Charles Baltay</dc:creator>
  <cp:lastModifiedBy>Charles Baltay</cp:lastModifiedBy>
  <cp:revision>276</cp:revision>
  <dcterms:created xsi:type="dcterms:W3CDTF">2012-03-15T20:03:19Z</dcterms:created>
  <dcterms:modified xsi:type="dcterms:W3CDTF">2012-06-07T12:16:20Z</dcterms:modified>
</cp:coreProperties>
</file>