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303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8" r:id="rId18"/>
    <p:sldId id="279" r:id="rId19"/>
    <p:sldId id="280" r:id="rId20"/>
    <p:sldId id="282" r:id="rId21"/>
    <p:sldId id="281" r:id="rId22"/>
    <p:sldId id="321" r:id="rId23"/>
    <p:sldId id="319" r:id="rId24"/>
    <p:sldId id="320" r:id="rId25"/>
    <p:sldId id="325" r:id="rId26"/>
    <p:sldId id="322" r:id="rId27"/>
    <p:sldId id="326" r:id="rId28"/>
    <p:sldId id="327" r:id="rId29"/>
    <p:sldId id="329" r:id="rId30"/>
    <p:sldId id="258" r:id="rId31"/>
    <p:sldId id="318" r:id="rId32"/>
    <p:sldId id="309" r:id="rId33"/>
    <p:sldId id="306" r:id="rId34"/>
    <p:sldId id="307" r:id="rId35"/>
    <p:sldId id="288" r:id="rId36"/>
    <p:sldId id="289" r:id="rId37"/>
    <p:sldId id="290" r:id="rId38"/>
    <p:sldId id="291" r:id="rId39"/>
    <p:sldId id="266" r:id="rId40"/>
    <p:sldId id="292" r:id="rId41"/>
    <p:sldId id="293" r:id="rId42"/>
    <p:sldId id="312" r:id="rId43"/>
    <p:sldId id="313" r:id="rId44"/>
    <p:sldId id="314" r:id="rId45"/>
    <p:sldId id="297" r:id="rId46"/>
    <p:sldId id="298" r:id="rId47"/>
    <p:sldId id="299" r:id="rId48"/>
    <p:sldId id="315" r:id="rId49"/>
    <p:sldId id="316" r:id="rId50"/>
    <p:sldId id="317" r:id="rId51"/>
    <p:sldId id="274" r:id="rId52"/>
    <p:sldId id="275" r:id="rId53"/>
    <p:sldId id="276" r:id="rId54"/>
    <p:sldId id="328" r:id="rId55"/>
    <p:sldId id="277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33"/>
    <a:srgbClr val="99CCFF"/>
    <a:srgbClr val="99FFFF"/>
    <a:srgbClr val="66CCCC"/>
    <a:srgbClr val="F2B1BD"/>
    <a:srgbClr val="F293E3"/>
    <a:srgbClr val="C1C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87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95BEB-DF5C-3345-B0AF-21A5517F32DF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02CB5-5C94-E345-8AC6-2518639E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28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953F5-0123-E84F-A605-6817117C783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E0153-FD07-B043-8849-6C998B3E7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543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59B87D0-9856-4D22-8A47-CD9A0EC044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1220" y="3888086"/>
            <a:ext cx="5001161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8" y="955964"/>
            <a:ext cx="3962731" cy="497235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11221" y="1177637"/>
            <a:ext cx="5001160" cy="2570018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9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59B87D0-9856-4D22-8A47-CD9A0EC044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897097"/>
            <a:ext cx="8229600" cy="52290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59B87D0-9856-4D22-8A47-CD9A0EC044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9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Baltay - BO2.5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C82BF-1591-EA43-98F4-64B1BF2AA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0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26164"/>
            <a:ext cx="9144000" cy="73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7594"/>
            <a:ext cx="9144000" cy="90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NewDM SpectroScopic.jp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8" y="6177364"/>
            <a:ext cx="802631" cy="65176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48914" y="6211669"/>
            <a:ext cx="2749471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latin typeface="Arial Rounded MT Bold"/>
                <a:cs typeface="Arial Rounded MT Bold"/>
              </a:rPr>
              <a:t>Dark Energy Spectroscopic Instrument</a:t>
            </a:r>
          </a:p>
          <a:p>
            <a:r>
              <a:rPr lang="en-US" sz="900" b="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U.S.</a:t>
            </a:r>
            <a:r>
              <a:rPr lang="en-US" sz="900" b="0" baseline="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Department of Energy Office of Science</a:t>
            </a:r>
          </a:p>
          <a:p>
            <a:r>
              <a:rPr lang="en-US" sz="900" b="0" baseline="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Lawrence Berkeley National Laboratory</a:t>
            </a:r>
            <a:endParaRPr lang="en-US" sz="900" b="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658" y="1"/>
            <a:ext cx="8889378" cy="897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964" y="897097"/>
            <a:ext cx="8756072" cy="5229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0273" y="6126165"/>
            <a:ext cx="3993728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50273" y="6377401"/>
            <a:ext cx="3993728" cy="2421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July 2015 CD-2 DOE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0273" y="6619516"/>
            <a:ext cx="3993726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F59B87D0-9856-4D22-8A47-CD9A0EC044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69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4" r:id="rId3"/>
    <p:sldLayoutId id="2147483666" r:id="rId4"/>
  </p:sldLayoutIdLst>
  <p:hf hdr="0"/>
  <p:txStyles>
    <p:titleStyle>
      <a:lvl1pPr algn="l" defTabSz="457200" rtl="0" eaLnBrk="1" latinLnBrk="0" hangingPunct="1">
        <a:lnSpc>
          <a:spcPts val="3400"/>
        </a:lnSpc>
        <a:spcBef>
          <a:spcPct val="0"/>
        </a:spcBef>
        <a:buNone/>
        <a:defRPr sz="3200" kern="1200" baseline="0">
          <a:solidFill>
            <a:schemeClr val="tx2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C00000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C00000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00000"/>
        </a:buClr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00000"/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C00000"/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Baltay</a:t>
            </a:r>
            <a:r>
              <a:rPr lang="en-US" dirty="0" smtClean="0"/>
              <a:t> (Yale)</a:t>
            </a:r>
          </a:p>
          <a:p>
            <a:r>
              <a:rPr lang="en-US" dirty="0" err="1" smtClean="0"/>
              <a:t>FVC</a:t>
            </a:r>
            <a:r>
              <a:rPr lang="en-US" dirty="0" smtClean="0"/>
              <a:t> </a:t>
            </a:r>
            <a:r>
              <a:rPr lang="en-US" dirty="0" err="1" smtClean="0"/>
              <a:t>L3</a:t>
            </a:r>
            <a:r>
              <a:rPr lang="en-US" dirty="0" smtClean="0"/>
              <a:t> </a:t>
            </a:r>
            <a:r>
              <a:rPr lang="en-US" dirty="0"/>
              <a:t>Manager</a:t>
            </a:r>
          </a:p>
          <a:p>
            <a:endParaRPr lang="en-US" dirty="0" smtClean="0"/>
          </a:p>
          <a:p>
            <a:r>
              <a:rPr lang="en-US" dirty="0" smtClean="0"/>
              <a:t>Directors </a:t>
            </a:r>
            <a:r>
              <a:rPr lang="en-US" dirty="0"/>
              <a:t>Review</a:t>
            </a:r>
          </a:p>
          <a:p>
            <a:r>
              <a:rPr lang="en-US" dirty="0" smtClean="0"/>
              <a:t>April 21, 2016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1.4.5 Fiber View Camera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Fiducials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143000" y="31908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Fiber View Camera R&amp;D Plan Completed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Goal of the R&amp;D Program was to demonstrate that the required 3 micron precision on the fiber position is achievable. To do this the plan was to:</a:t>
            </a:r>
          </a:p>
          <a:p>
            <a:pPr lvl="1"/>
            <a:r>
              <a:rPr lang="en-US" smtClean="0"/>
              <a:t>Design and build a prototype camera</a:t>
            </a:r>
          </a:p>
          <a:p>
            <a:pPr lvl="1"/>
            <a:r>
              <a:rPr lang="en-US" smtClean="0"/>
              <a:t>Design and build a test setup at Yale with a mock up of a portion of the fiber plane with fibers with precisely measured positions</a:t>
            </a:r>
          </a:p>
          <a:p>
            <a:pPr lvl="1"/>
            <a:r>
              <a:rPr lang="en-US" smtClean="0"/>
              <a:t>Carry out the test by imaging the mock fiber plane with the Fiber View Camera and analyzing the results</a:t>
            </a:r>
          </a:p>
          <a:p>
            <a:pPr lvl="1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2227385" y="11136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7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CCD, electronics, and lens have been assembled.</a:t>
            </a:r>
            <a:br>
              <a:rPr lang="en-US" dirty="0" smtClean="0"/>
            </a:br>
            <a:r>
              <a:rPr lang="en-US" dirty="0" smtClean="0"/>
              <a:t>Completed May 1, 2012 with 400 mm lens.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9698" name="Content Placeholder 3" descr="P101008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182024"/>
            <a:ext cx="8229600" cy="4659053"/>
          </a:xfrm>
        </p:spPr>
      </p:pic>
    </p:spTree>
    <p:extLst>
      <p:ext uri="{BB962C8B-B14F-4D97-AF65-F5344CB8AC3E}">
        <p14:creationId xmlns:p14="http://schemas.microsoft.com/office/powerpoint/2010/main" val="20520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Fiber Plane Prototype – 64 fibers total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9938" name="Content Placeholder 3" descr="P101008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248575"/>
            <a:ext cx="8229600" cy="4525950"/>
          </a:xfrm>
        </p:spPr>
      </p:pic>
    </p:spTree>
    <p:extLst>
      <p:ext uri="{BB962C8B-B14F-4D97-AF65-F5344CB8AC3E}">
        <p14:creationId xmlns:p14="http://schemas.microsoft.com/office/powerpoint/2010/main" val="300240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Precision Measuring Machine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5058" name="Content Placeholder 3" descr="P101006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577759"/>
            <a:ext cx="8229600" cy="4525950"/>
          </a:xfrm>
        </p:spPr>
      </p:pic>
      <p:sp>
        <p:nvSpPr>
          <p:cNvPr id="3" name="TextBox 2"/>
          <p:cNvSpPr txBox="1"/>
          <p:nvPr/>
        </p:nvSpPr>
        <p:spPr>
          <a:xfrm>
            <a:off x="1204359" y="832271"/>
            <a:ext cx="6894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Measured positions of the 64 fibers to a precision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of 1.5 microns to compare with the FVC images 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9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Sewer Pipe Light Baffle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4274" name="Content Placeholder 5" descr="P101009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248575"/>
            <a:ext cx="8229600" cy="4525950"/>
          </a:xfrm>
        </p:spPr>
      </p:pic>
    </p:spTree>
    <p:extLst>
      <p:ext uri="{BB962C8B-B14F-4D97-AF65-F5344CB8AC3E}">
        <p14:creationId xmlns:p14="http://schemas.microsoft.com/office/powerpoint/2010/main" val="199799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Centroiding Position Error on CCD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Content Placeholder 4" descr="r2.pd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45" t="9625" r="10866" b="6253"/>
          <a:stretch/>
        </p:blipFill>
        <p:spPr>
          <a:xfrm rot="5400000">
            <a:off x="2739745" y="896938"/>
            <a:ext cx="3664509" cy="5229225"/>
          </a:xfrm>
        </p:spPr>
      </p:pic>
      <p:sp>
        <p:nvSpPr>
          <p:cNvPr id="10" name="Rectangle 9"/>
          <p:cNvSpPr/>
          <p:nvPr/>
        </p:nvSpPr>
        <p:spPr>
          <a:xfrm rot="16200000">
            <a:off x="281622" y="3183013"/>
            <a:ext cx="2417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Number of Exposures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6032" y="5384697"/>
            <a:ext cx="205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Millipixels</a:t>
            </a:r>
            <a:r>
              <a:rPr lang="en-US" dirty="0" smtClean="0">
                <a:latin typeface="Arial"/>
                <a:cs typeface="Arial"/>
              </a:rPr>
              <a:t> on CCD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7636" y="2159167"/>
            <a:ext cx="2729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Xave</a:t>
            </a:r>
            <a:r>
              <a:rPr lang="en-US" sz="2000" dirty="0" smtClean="0">
                <a:latin typeface="Arial"/>
                <a:cs typeface="Arial"/>
              </a:rPr>
              <a:t> = 13.0 </a:t>
            </a:r>
            <a:r>
              <a:rPr lang="en-US" sz="2000" dirty="0" err="1" smtClean="0">
                <a:latin typeface="Arial"/>
                <a:cs typeface="Arial"/>
              </a:rPr>
              <a:t>millipixels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err="1" smtClean="0">
                <a:latin typeface="Arial"/>
                <a:cs typeface="Arial"/>
              </a:rPr>
              <a:t>Yave</a:t>
            </a:r>
            <a:r>
              <a:rPr lang="en-US" sz="2000" dirty="0" smtClean="0">
                <a:latin typeface="Arial"/>
                <a:cs typeface="Arial"/>
              </a:rPr>
              <a:t> = 14.3 </a:t>
            </a:r>
            <a:r>
              <a:rPr lang="en-US" sz="2000" dirty="0" err="1" smtClean="0">
                <a:latin typeface="Arial"/>
                <a:cs typeface="Arial"/>
              </a:rPr>
              <a:t>millipixels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0133" y="1067899"/>
            <a:ext cx="5641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Each entry is an exposure with 64 fibers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6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Centroiding Position Error on Fiber Plane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Content Placeholder 4" descr="r1.pd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12" t="8325" r="11090" b="6352"/>
          <a:stretch/>
        </p:blipFill>
        <p:spPr>
          <a:xfrm rot="5400000">
            <a:off x="2770058" y="896938"/>
            <a:ext cx="3603883" cy="5229225"/>
          </a:xfrm>
        </p:spPr>
      </p:pic>
      <p:sp>
        <p:nvSpPr>
          <p:cNvPr id="11" name="TextBox 10"/>
          <p:cNvSpPr txBox="1"/>
          <p:nvPr/>
        </p:nvSpPr>
        <p:spPr>
          <a:xfrm>
            <a:off x="3383280" y="5442052"/>
            <a:ext cx="255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Microns on Fiber Plane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84403" y="3402544"/>
            <a:ext cx="241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Number of Exposures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6330" y="1164115"/>
            <a:ext cx="5351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Each entry is an exposure of 64 fibers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2819" y="2670727"/>
            <a:ext cx="252980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Xave</a:t>
            </a:r>
            <a:r>
              <a:rPr lang="en-US" sz="2000" dirty="0" smtClean="0">
                <a:latin typeface="Arial"/>
                <a:cs typeface="Arial"/>
              </a:rPr>
              <a:t> = 1.80 microns</a:t>
            </a:r>
          </a:p>
          <a:p>
            <a:r>
              <a:rPr lang="en-US" sz="2000" dirty="0" err="1" smtClean="0">
                <a:latin typeface="Arial"/>
                <a:cs typeface="Arial"/>
              </a:rPr>
              <a:t>Yave</a:t>
            </a:r>
            <a:r>
              <a:rPr lang="en-US" sz="2000" dirty="0" smtClean="0">
                <a:latin typeface="Arial"/>
                <a:cs typeface="Arial"/>
              </a:rPr>
              <a:t> = 1.98 microns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958775" y="4166816"/>
            <a:ext cx="0" cy="62890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531688" y="3560796"/>
            <a:ext cx="1011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micron</a:t>
            </a:r>
          </a:p>
          <a:p>
            <a:r>
              <a:rPr lang="en-US" dirty="0"/>
              <a:t> </a:t>
            </a:r>
            <a:r>
              <a:rPr lang="en-US" dirty="0" smtClean="0"/>
              <a:t>  Goal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7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00" y="1109472"/>
            <a:ext cx="8482936" cy="471189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Fiber View Camera Mounting </a:t>
            </a:r>
            <a:r>
              <a:rPr lang="en-US" dirty="0" smtClean="0"/>
              <a:t>Bracket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Baltay - BO2.5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Illuminated Fiducial Fibers on the Fiber Plane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Content Placeholder 4" descr="fidplane copy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976" y="896938"/>
            <a:ext cx="7678048" cy="5229225"/>
          </a:xfrm>
        </p:spPr>
      </p:pic>
      <p:sp>
        <p:nvSpPr>
          <p:cNvPr id="6" name="Rectangle 5"/>
          <p:cNvSpPr/>
          <p:nvPr/>
        </p:nvSpPr>
        <p:spPr>
          <a:xfrm>
            <a:off x="493732" y="1811163"/>
            <a:ext cx="2578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20 fiducials </a:t>
            </a:r>
            <a:r>
              <a:rPr lang="en-US" sz="2000" dirty="0">
                <a:latin typeface="Arial"/>
                <a:cs typeface="Arial"/>
              </a:rPr>
              <a:t>on the</a:t>
            </a:r>
          </a:p>
          <a:p>
            <a:r>
              <a:rPr lang="en-US" sz="2000" dirty="0" err="1" smtClean="0">
                <a:latin typeface="Arial"/>
                <a:cs typeface="Arial"/>
              </a:rPr>
              <a:t>GFA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g</a:t>
            </a:r>
            <a:r>
              <a:rPr lang="en-US" sz="2000" dirty="0" smtClean="0">
                <a:latin typeface="Arial"/>
                <a:cs typeface="Arial"/>
              </a:rPr>
              <a:t>uide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dirty="0" smtClean="0">
                <a:latin typeface="Arial"/>
                <a:cs typeface="Arial"/>
              </a:rPr>
              <a:t>ensors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32772" y="4147763"/>
            <a:ext cx="2627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100 field </a:t>
            </a:r>
            <a:r>
              <a:rPr lang="en-US" sz="2000" dirty="0" err="1">
                <a:latin typeface="Arial"/>
                <a:cs typeface="Arial"/>
              </a:rPr>
              <a:t>fiducials</a:t>
            </a:r>
            <a:r>
              <a:rPr lang="en-US" sz="2000" dirty="0">
                <a:latin typeface="Arial"/>
                <a:cs typeface="Arial"/>
              </a:rPr>
              <a:t> on</a:t>
            </a: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the fiber </a:t>
            </a:r>
            <a:r>
              <a:rPr lang="en-US" sz="2000" dirty="0">
                <a:latin typeface="Arial"/>
                <a:cs typeface="Arial"/>
              </a:rPr>
              <a:t>p</a:t>
            </a:r>
            <a:r>
              <a:rPr lang="en-US" sz="2000" dirty="0" smtClean="0">
                <a:latin typeface="Arial"/>
                <a:cs typeface="Arial"/>
              </a:rPr>
              <a:t>lane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060889" y="2132696"/>
            <a:ext cx="1542861" cy="5660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2898076" y="4445000"/>
            <a:ext cx="2252197" cy="1134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104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Focal Plane 1/10 Petal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012" y="896938"/>
            <a:ext cx="6765976" cy="5229225"/>
          </a:xfrm>
        </p:spPr>
      </p:pic>
      <p:sp>
        <p:nvSpPr>
          <p:cNvPr id="3" name="TextBox 2"/>
          <p:cNvSpPr txBox="1"/>
          <p:nvPr/>
        </p:nvSpPr>
        <p:spPr>
          <a:xfrm>
            <a:off x="0" y="1006666"/>
            <a:ext cx="3411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GFA</a:t>
            </a:r>
          </a:p>
          <a:p>
            <a:pPr algn="ctr"/>
            <a:r>
              <a:rPr lang="en-US" sz="2400" dirty="0" smtClean="0"/>
              <a:t>Guider/Focus/</a:t>
            </a:r>
            <a:r>
              <a:rPr lang="en-US" sz="2400" dirty="0" err="1" smtClean="0"/>
              <a:t>Alignement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449038" y="1937335"/>
            <a:ext cx="1017170" cy="797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6977" y="6023644"/>
            <a:ext cx="1075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Joe Silber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22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Fiber View Camera and Fiducials within the DESI System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79945"/>
            <a:ext cx="8229600" cy="5063211"/>
          </a:xfrm>
        </p:spPr>
      </p:pic>
      <p:sp>
        <p:nvSpPr>
          <p:cNvPr id="6" name="Rectangle 5"/>
          <p:cNvSpPr/>
          <p:nvPr/>
        </p:nvSpPr>
        <p:spPr>
          <a:xfrm>
            <a:off x="4350774" y="4748981"/>
            <a:ext cx="958645" cy="7890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3962" y="4033684"/>
            <a:ext cx="855406" cy="704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3699439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FIDUCIALS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2656" y="553801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FIBER VIEW CAMERA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5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8298" y="1177847"/>
            <a:ext cx="3731233" cy="4641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GIF (GFA illuminated fiducial)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819657" y="3847171"/>
            <a:ext cx="1288524" cy="137637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833757" y="3793911"/>
            <a:ext cx="3540942" cy="1420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271636" y="5145361"/>
            <a:ext cx="559358" cy="364338"/>
          </a:xfrm>
          <a:prstGeom prst="rect">
            <a:avLst/>
          </a:prstGeom>
          <a:noFill/>
        </p:spPr>
        <p:txBody>
          <a:bodyPr wrap="none" lIns="86493" tIns="43247" rIns="86493" bIns="43247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GIF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2583" y="3785290"/>
            <a:ext cx="1873510" cy="1195334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DRIVER / COMM BOARD FOR THE TWO GIFS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6188042" y="3847171"/>
            <a:ext cx="824541" cy="1672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3481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FIF (field illuminated fiducial)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012" y="896938"/>
            <a:ext cx="6765976" cy="5229225"/>
          </a:xfrm>
        </p:spPr>
      </p:pic>
      <p:sp>
        <p:nvSpPr>
          <p:cNvPr id="6" name="TextBox 5"/>
          <p:cNvSpPr txBox="1"/>
          <p:nvPr/>
        </p:nvSpPr>
        <p:spPr>
          <a:xfrm>
            <a:off x="5227045" y="1178952"/>
            <a:ext cx="1138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Fiducial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949523" y="1604665"/>
            <a:ext cx="325627" cy="5443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52029" y="1604665"/>
            <a:ext cx="2156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Fiber Positioner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14746" y="1872214"/>
            <a:ext cx="537283" cy="4232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11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heart of the illuminated </a:t>
            </a:r>
            <a:r>
              <a:rPr lang="en-US" dirty="0" err="1" smtClean="0"/>
              <a:t>fiducials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Content Placeholder 6" descr="slide3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t="26444" r="13961" b="35197"/>
          <a:stretch/>
        </p:blipFill>
        <p:spPr>
          <a:xfrm>
            <a:off x="1336034" y="2012450"/>
            <a:ext cx="6201838" cy="2441332"/>
          </a:xfrm>
        </p:spPr>
      </p:pic>
      <p:sp>
        <p:nvSpPr>
          <p:cNvPr id="8" name="TextBox 7"/>
          <p:cNvSpPr txBox="1"/>
          <p:nvPr/>
        </p:nvSpPr>
        <p:spPr>
          <a:xfrm>
            <a:off x="322522" y="998669"/>
            <a:ext cx="791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Three 10 micron diameter pinholes on surface of a glass block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6077" y="2012450"/>
            <a:ext cx="1234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3.5 mm </a:t>
            </a:r>
            <a:r>
              <a:rPr lang="en-US" dirty="0" err="1" smtClean="0">
                <a:solidFill>
                  <a:srgbClr val="FF0000"/>
                </a:solidFill>
              </a:rPr>
              <a:t>dia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7741" y="3503840"/>
            <a:ext cx="1234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2.0 mm </a:t>
            </a:r>
            <a:r>
              <a:rPr lang="en-US" dirty="0" err="1" smtClean="0">
                <a:solidFill>
                  <a:srgbClr val="FF0000"/>
                </a:solidFill>
              </a:rPr>
              <a:t>dia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20490" y="2381782"/>
            <a:ext cx="100789" cy="480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104273" y="3265236"/>
            <a:ext cx="443468" cy="423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08150" y="2821807"/>
            <a:ext cx="378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.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2847" y="2837353"/>
            <a:ext cx="378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.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82690" y="2468021"/>
            <a:ext cx="378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.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0747" y="4023982"/>
            <a:ext cx="72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mm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109957" y="4023982"/>
            <a:ext cx="0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034173" y="4023982"/>
            <a:ext cx="0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79191" y="3564308"/>
            <a:ext cx="1961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Opaque blue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 chrome finish</a:t>
            </a:r>
            <a:endParaRPr lang="en-US" sz="2400" dirty="0">
              <a:solidFill>
                <a:srgbClr val="00009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6954379" y="3265236"/>
            <a:ext cx="80630" cy="3796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51628" y="1781618"/>
            <a:ext cx="113354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Ground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 glass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surface</a:t>
            </a:r>
            <a:endParaRPr lang="en-US" sz="2400" dirty="0">
              <a:solidFill>
                <a:srgbClr val="00009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7317216" y="2217134"/>
            <a:ext cx="4344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0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 of the </a:t>
            </a:r>
            <a:r>
              <a:rPr lang="en-US" dirty="0" err="1" smtClean="0"/>
              <a:t>fiducials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Content Placeholder 6" descr="slide1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0" t="8920" r="14944" b="55455"/>
          <a:stretch/>
        </p:blipFill>
        <p:spPr>
          <a:xfrm>
            <a:off x="613833" y="897097"/>
            <a:ext cx="8149167" cy="3496860"/>
          </a:xfrm>
        </p:spPr>
      </p:pic>
      <p:sp>
        <p:nvSpPr>
          <p:cNvPr id="8" name="TextBox 7"/>
          <p:cNvSpPr txBox="1"/>
          <p:nvPr/>
        </p:nvSpPr>
        <p:spPr>
          <a:xfrm>
            <a:off x="2540000" y="4393957"/>
            <a:ext cx="1571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Glass block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flipH="1" flipV="1">
            <a:off x="2688167" y="3175000"/>
            <a:ext cx="637791" cy="12189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74833" y="4393957"/>
            <a:ext cx="1624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 </a:t>
            </a:r>
            <a:r>
              <a:rPr lang="en-US" sz="2400" dirty="0" err="1" smtClean="0">
                <a:solidFill>
                  <a:srgbClr val="FF0000"/>
                </a:solidFill>
              </a:rPr>
              <a:t>mW</a:t>
            </a:r>
            <a:r>
              <a:rPr lang="en-US" sz="2400" dirty="0" smtClean="0">
                <a:solidFill>
                  <a:srgbClr val="FF0000"/>
                </a:solidFill>
              </a:rPr>
              <a:t> LED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778500" y="3175000"/>
            <a:ext cx="1100667" cy="12189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3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Illuminated Fiber Plane </a:t>
            </a:r>
            <a:r>
              <a:rPr lang="en-US" dirty="0" err="1" smtClean="0"/>
              <a:t>Fiducial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Content Placeholder 6" descr="slide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7" b="101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52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Fiber Plane </a:t>
            </a:r>
            <a:r>
              <a:rPr lang="en-US" dirty="0" err="1" smtClean="0"/>
              <a:t>Fiducial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Content Placeholder 6" descr="slide6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5" b="21468"/>
          <a:stretch/>
        </p:blipFill>
        <p:spPr>
          <a:xfrm>
            <a:off x="457200" y="1048100"/>
            <a:ext cx="8229600" cy="3224923"/>
          </a:xfrm>
        </p:spPr>
      </p:pic>
    </p:spTree>
    <p:extLst>
      <p:ext uri="{BB962C8B-B14F-4D97-AF65-F5344CB8AC3E}">
        <p14:creationId xmlns:p14="http://schemas.microsoft.com/office/powerpoint/2010/main" val="33094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Kinds of </a:t>
            </a:r>
            <a:r>
              <a:rPr lang="en-US" dirty="0" err="1" smtClean="0"/>
              <a:t>Fiducials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Content Placeholder 6" descr="slide4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4" b="42381"/>
          <a:stretch/>
        </p:blipFill>
        <p:spPr>
          <a:xfrm>
            <a:off x="295940" y="2237290"/>
            <a:ext cx="8229600" cy="1269814"/>
          </a:xfrm>
        </p:spPr>
      </p:pic>
      <p:sp>
        <p:nvSpPr>
          <p:cNvPr id="8" name="TextBox 7"/>
          <p:cNvSpPr txBox="1"/>
          <p:nvPr/>
        </p:nvSpPr>
        <p:spPr>
          <a:xfrm>
            <a:off x="604729" y="1088826"/>
            <a:ext cx="7709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100 Fiber plane </a:t>
            </a:r>
            <a:r>
              <a:rPr lang="en-US" sz="2800" dirty="0" err="1" smtClean="0">
                <a:solidFill>
                  <a:srgbClr val="FF0000"/>
                </a:solidFill>
              </a:rPr>
              <a:t>Fiducials</a:t>
            </a:r>
            <a:r>
              <a:rPr lang="en-US" sz="2800" dirty="0" smtClean="0">
                <a:solidFill>
                  <a:srgbClr val="FF0000"/>
                </a:solidFill>
              </a:rPr>
              <a:t> - 10 per Fiber Plane Sector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Same size, mounting thread as positioners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" name="Content Placeholder 6" descr="slide5 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05" b="41458"/>
          <a:stretch/>
        </p:blipFill>
        <p:spPr>
          <a:xfrm>
            <a:off x="295940" y="4816062"/>
            <a:ext cx="6416547" cy="7670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5983" y="3748976"/>
            <a:ext cx="77599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20 GAF </a:t>
            </a:r>
            <a:r>
              <a:rPr lang="en-US" sz="2800" dirty="0" err="1" smtClean="0">
                <a:solidFill>
                  <a:srgbClr val="FF0000"/>
                </a:solidFill>
              </a:rPr>
              <a:t>Fiducials</a:t>
            </a:r>
            <a:r>
              <a:rPr lang="en-US" sz="2800" dirty="0" smtClean="0">
                <a:solidFill>
                  <a:srgbClr val="FF0000"/>
                </a:solidFill>
              </a:rPr>
              <a:t> - 2 on each GAF Camera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Identical Tip as Fiber Plane </a:t>
            </a:r>
            <a:r>
              <a:rPr lang="en-US" sz="2800" dirty="0" err="1" smtClean="0">
                <a:solidFill>
                  <a:srgbClr val="FF0000"/>
                </a:solidFill>
              </a:rPr>
              <a:t>Fiducial</a:t>
            </a:r>
            <a:r>
              <a:rPr lang="en-US" sz="2800" dirty="0" smtClean="0">
                <a:solidFill>
                  <a:srgbClr val="FF0000"/>
                </a:solidFill>
              </a:rPr>
              <a:t>, different mount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7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Look at </a:t>
            </a:r>
            <a:r>
              <a:rPr lang="en-US" dirty="0" err="1" smtClean="0"/>
              <a:t>Fiducials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Content Placeholder 6" descr="Screen Shot 2016-03-15 at 7.56.0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9" t="15709" r="19583" b="15709"/>
          <a:stretch/>
        </p:blipFill>
        <p:spPr>
          <a:xfrm>
            <a:off x="222229" y="2901573"/>
            <a:ext cx="3169786" cy="3224592"/>
          </a:xfrm>
        </p:spPr>
      </p:pic>
      <p:sp>
        <p:nvSpPr>
          <p:cNvPr id="8" name="TextBox 7"/>
          <p:cNvSpPr txBox="1"/>
          <p:nvPr/>
        </p:nvSpPr>
        <p:spPr>
          <a:xfrm>
            <a:off x="222229" y="1081335"/>
            <a:ext cx="83488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Inserted 5 finished </a:t>
            </a:r>
            <a:r>
              <a:rPr lang="en-US" sz="2800" dirty="0" err="1" smtClean="0">
                <a:solidFill>
                  <a:srgbClr val="000090"/>
                </a:solidFill>
              </a:rPr>
              <a:t>fiducials</a:t>
            </a:r>
            <a:r>
              <a:rPr lang="en-US" sz="2800" dirty="0" smtClean="0">
                <a:solidFill>
                  <a:srgbClr val="000090"/>
                </a:solidFill>
              </a:rPr>
              <a:t> into the fake fiber plane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we used for previous tests, took images at 12.25 meters</a:t>
            </a:r>
          </a:p>
          <a:p>
            <a:r>
              <a:rPr lang="en-US" sz="2800" dirty="0">
                <a:solidFill>
                  <a:srgbClr val="000090"/>
                </a:solidFill>
              </a:rPr>
              <a:t>w</a:t>
            </a:r>
            <a:r>
              <a:rPr lang="en-US" sz="2800" dirty="0" smtClean="0">
                <a:solidFill>
                  <a:srgbClr val="000090"/>
                </a:solidFill>
              </a:rPr>
              <a:t>ith FVC with 600 mm lens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139" y="2732239"/>
            <a:ext cx="43799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Images of 3 pinholes clearly seen,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well separated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1.6 mm long leg of L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1.2 mm short leg of L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Background level on image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exagerated</a:t>
            </a:r>
            <a:r>
              <a:rPr lang="en-US" sz="2400" dirty="0" smtClean="0">
                <a:solidFill>
                  <a:srgbClr val="FF0000"/>
                </a:solidFill>
              </a:rPr>
              <a:t>, is at less then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1% level of pinhole light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2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Reproducability</a:t>
            </a:r>
            <a:r>
              <a:rPr lang="en-US" dirty="0" smtClean="0"/>
              <a:t> of </a:t>
            </a:r>
            <a:r>
              <a:rPr lang="en-US" dirty="0" err="1" smtClean="0"/>
              <a:t>Fiducial</a:t>
            </a:r>
            <a:r>
              <a:rPr lang="en-US" dirty="0" smtClean="0"/>
              <a:t> Measurements</a:t>
            </a:r>
            <a:br>
              <a:rPr lang="en-US" dirty="0" smtClean="0"/>
            </a:br>
            <a:r>
              <a:rPr lang="en-US" dirty="0" smtClean="0"/>
              <a:t>           </a:t>
            </a:r>
            <a:r>
              <a:rPr lang="en-US" dirty="0" smtClean="0">
                <a:solidFill>
                  <a:srgbClr val="FF0000"/>
                </a:solidFill>
              </a:rPr>
              <a:t>PRELIMINARY FIRST LOOK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2207" y="1007787"/>
            <a:ext cx="852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Took 10 exposures of the 15 pinholes  (5 </a:t>
            </a:r>
            <a:r>
              <a:rPr lang="en-US" sz="2400" dirty="0" err="1" smtClean="0">
                <a:solidFill>
                  <a:srgbClr val="000090"/>
                </a:solidFill>
              </a:rPr>
              <a:t>fiducials</a:t>
            </a:r>
            <a:r>
              <a:rPr lang="en-US" sz="2400" dirty="0" smtClean="0">
                <a:solidFill>
                  <a:srgbClr val="000090"/>
                </a:solidFill>
              </a:rPr>
              <a:t>, 3 pinholes each)</a:t>
            </a:r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Each entry below is RMS of 10 measurements of each pinhole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8281" y="263714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 RMS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1228" y="2677453"/>
            <a:ext cx="77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 RMS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5660" y="4436285"/>
            <a:ext cx="230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Microns on fiber plane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11570" y="4477608"/>
            <a:ext cx="230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Microns on fiber plane</a:t>
            </a:r>
            <a:endParaRPr lang="en-US" dirty="0"/>
          </a:p>
        </p:txBody>
      </p:sp>
      <p:pic>
        <p:nvPicPr>
          <p:cNvPr id="15" name="Content Placeholder 14" descr="xrmsplo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21" b="-1404"/>
          <a:stretch/>
        </p:blipFill>
        <p:spPr>
          <a:xfrm>
            <a:off x="514846" y="1775284"/>
            <a:ext cx="3653438" cy="2796716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999" y="2006466"/>
            <a:ext cx="3653942" cy="25655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85660" y="2175400"/>
            <a:ext cx="89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xrms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0273" y="2222598"/>
            <a:ext cx="899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yrms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077" y="5142220"/>
            <a:ext cx="8207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With 600 mm lens at 12.25 meters, demagnification 20</a:t>
            </a:r>
            <a:endParaRPr lang="en-US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Reproducability</a:t>
            </a:r>
            <a:r>
              <a:rPr lang="en-US" dirty="0" smtClean="0"/>
              <a:t> of </a:t>
            </a:r>
            <a:r>
              <a:rPr lang="en-US" dirty="0" err="1" smtClean="0"/>
              <a:t>Fiducial</a:t>
            </a:r>
            <a:r>
              <a:rPr lang="en-US" dirty="0" smtClean="0"/>
              <a:t> Measurements</a:t>
            </a:r>
            <a:br>
              <a:rPr lang="en-US" dirty="0" smtClean="0"/>
            </a:br>
            <a:r>
              <a:rPr lang="en-US" dirty="0" smtClean="0"/>
              <a:t>           </a:t>
            </a:r>
            <a:r>
              <a:rPr lang="en-US" dirty="0" smtClean="0">
                <a:solidFill>
                  <a:srgbClr val="FF0000"/>
                </a:solidFill>
              </a:rPr>
              <a:t>PRELIMINARY FIRST LOOK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2207" y="1007787"/>
            <a:ext cx="852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Took 40 exposures of the 12 pinholes  (4 </a:t>
            </a:r>
            <a:r>
              <a:rPr lang="en-US" sz="2400" dirty="0" err="1" smtClean="0">
                <a:solidFill>
                  <a:srgbClr val="000090"/>
                </a:solidFill>
              </a:rPr>
              <a:t>fiducials</a:t>
            </a:r>
            <a:r>
              <a:rPr lang="en-US" sz="2400" dirty="0" smtClean="0">
                <a:solidFill>
                  <a:srgbClr val="000090"/>
                </a:solidFill>
              </a:rPr>
              <a:t>, 3 pinholes each)</a:t>
            </a:r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Each entry below is RMS of 10 measurements of each pinhole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8281" y="263714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 RMS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1228" y="2677453"/>
            <a:ext cx="77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 RMS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5660" y="4436285"/>
            <a:ext cx="230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Microns on fiber plane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11570" y="4477608"/>
            <a:ext cx="230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Microns on fiber plane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85660" y="2175400"/>
            <a:ext cx="89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xrms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0273" y="2222598"/>
            <a:ext cx="899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yrms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xplo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2" b="-1"/>
          <a:stretch/>
        </p:blipFill>
        <p:spPr>
          <a:xfrm>
            <a:off x="787746" y="1918936"/>
            <a:ext cx="3370713" cy="263558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727" y="2021371"/>
            <a:ext cx="3585316" cy="25173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6288" y="2257899"/>
            <a:ext cx="89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xrms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7406" y="2257899"/>
            <a:ext cx="899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yrms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5316" y="5183193"/>
            <a:ext cx="7570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With 100 mm lens at 2 meters, demagnification 20</a:t>
            </a:r>
            <a:endParaRPr lang="en-US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DESI Fiber View Camera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Design</a:t>
            </a:r>
          </a:p>
          <a:p>
            <a:r>
              <a:rPr lang="en-US" smtClean="0"/>
              <a:t>R&amp;D Program and Prototype test results</a:t>
            </a:r>
          </a:p>
          <a:p>
            <a:r>
              <a:rPr lang="en-US" smtClean="0"/>
              <a:t>Support Structure</a:t>
            </a:r>
          </a:p>
          <a:p>
            <a:r>
              <a:rPr lang="en-US" smtClean="0"/>
              <a:t>Illuminated Fiducials</a:t>
            </a:r>
          </a:p>
          <a:p>
            <a:r>
              <a:rPr lang="en-US" smtClean="0"/>
              <a:t>Budget and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8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Fiber View Camera Key Personnel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 collaborative effort between LBNL and Yale University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C. </a:t>
            </a:r>
            <a:r>
              <a:rPr lang="en-US" dirty="0" err="1" smtClean="0"/>
              <a:t>Baltay</a:t>
            </a:r>
            <a:r>
              <a:rPr lang="en-US" dirty="0" smtClean="0"/>
              <a:t>, W. Emmet,  N. </a:t>
            </a:r>
            <a:r>
              <a:rPr lang="en-US" dirty="0" err="1" smtClean="0"/>
              <a:t>Padmanabhan</a:t>
            </a:r>
            <a:r>
              <a:rPr lang="en-US" dirty="0" smtClean="0"/>
              <a:t>, Terry Girard*, Dana </a:t>
            </a:r>
            <a:r>
              <a:rPr lang="en-US" dirty="0" err="1" smtClean="0"/>
              <a:t>Cassetti</a:t>
            </a:r>
            <a:r>
              <a:rPr lang="en-US" dirty="0" smtClean="0"/>
              <a:t>*, Yale </a:t>
            </a:r>
          </a:p>
          <a:p>
            <a:pPr lvl="1"/>
            <a:r>
              <a:rPr lang="en-US" dirty="0" smtClean="0"/>
              <a:t>R. </a:t>
            </a:r>
            <a:r>
              <a:rPr lang="en-US" dirty="0" err="1" smtClean="0"/>
              <a:t>Besuner</a:t>
            </a:r>
            <a:r>
              <a:rPr lang="en-US" dirty="0" smtClean="0"/>
              <a:t>, M. </a:t>
            </a:r>
            <a:r>
              <a:rPr lang="en-US" dirty="0" err="1" smtClean="0"/>
              <a:t>Lampton</a:t>
            </a:r>
            <a:r>
              <a:rPr lang="en-US" dirty="0" smtClean="0"/>
              <a:t>, and J. Silber, LBNL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*members of Prof. Bill Van </a:t>
            </a:r>
            <a:r>
              <a:rPr lang="en-US" dirty="0" err="1" smtClean="0"/>
              <a:t>Altena’s</a:t>
            </a:r>
            <a:r>
              <a:rPr lang="en-US" dirty="0" smtClean="0"/>
              <a:t> precision astrometry group at Yale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58400" y="182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View Camera and </a:t>
            </a:r>
            <a:r>
              <a:rPr lang="en-US" dirty="0" err="1"/>
              <a:t>Fiducials</a:t>
            </a:r>
            <a:r>
              <a:rPr lang="en-US" dirty="0"/>
              <a:t> – Schedule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>
                <a:cs typeface="Arial"/>
              </a:rPr>
              <a:t>C. Baltay - BO2.5</a:t>
            </a:r>
            <a:endParaRPr lang="en-US" dirty="0" smtClean="0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240442"/>
              </p:ext>
            </p:extLst>
          </p:nvPr>
        </p:nvGraphicFramePr>
        <p:xfrm>
          <a:off x="457200" y="896938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7494"/>
                <a:gridCol w="169210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Milestone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Prototype Camera with 70-200</a:t>
                      </a:r>
                      <a:r>
                        <a:rPr lang="en-US" baseline="0" dirty="0" smtClean="0"/>
                        <a:t> mm lens delivered to LBNL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April 1 , 2016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 prototype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fiducials</a:t>
                      </a:r>
                      <a:r>
                        <a:rPr lang="en-US" baseline="0" dirty="0" smtClean="0"/>
                        <a:t> delivered to LBNL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April 1,  2016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25 </a:t>
                      </a:r>
                      <a:r>
                        <a:rPr lang="en-US" dirty="0" err="1" smtClean="0"/>
                        <a:t>fiducials</a:t>
                      </a:r>
                      <a:r>
                        <a:rPr lang="en-US" dirty="0" smtClean="0"/>
                        <a:t> delivered to LBNL (12 for Proto-DESI,10 for Sector 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April 25, 2016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Final Fiber</a:t>
                      </a:r>
                      <a:r>
                        <a:rPr lang="en-US" baseline="0" dirty="0" smtClean="0"/>
                        <a:t> View Camera complete at Yale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May 31, 2016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Lab Tests at Yale with final camera, final </a:t>
                      </a:r>
                      <a:r>
                        <a:rPr lang="en-US" dirty="0" err="1" smtClean="0"/>
                        <a:t>fiducials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June 2016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Deliver Final FVC, 600</a:t>
                      </a:r>
                      <a:r>
                        <a:rPr lang="en-US" baseline="0" dirty="0" smtClean="0"/>
                        <a:t> mm </a:t>
                      </a:r>
                      <a:r>
                        <a:rPr lang="en-US" baseline="0" dirty="0" err="1" smtClean="0"/>
                        <a:t>lens,support</a:t>
                      </a:r>
                      <a:r>
                        <a:rPr lang="en-US" baseline="0" dirty="0" smtClean="0"/>
                        <a:t> structure to </a:t>
                      </a:r>
                      <a:r>
                        <a:rPr lang="en-US" baseline="0" dirty="0" err="1" smtClean="0"/>
                        <a:t>Mayall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July 1,2016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Deliver 120 final </a:t>
                      </a:r>
                      <a:r>
                        <a:rPr lang="en-US" dirty="0" err="1" smtClean="0"/>
                        <a:t>fiducials</a:t>
                      </a:r>
                      <a:r>
                        <a:rPr lang="en-US" dirty="0" smtClean="0"/>
                        <a:t> + spares to LBNL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October 1, 2016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1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 1.4.5 costs are non-Project funded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58" y="2817132"/>
            <a:ext cx="9052560" cy="1344390"/>
          </a:xfrm>
        </p:spPr>
      </p:pic>
    </p:spTree>
    <p:extLst>
      <p:ext uri="{BB962C8B-B14F-4D97-AF65-F5344CB8AC3E}">
        <p14:creationId xmlns:p14="http://schemas.microsoft.com/office/powerpoint/2010/main" val="35194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and Conclusions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Fiber View Camera R&amp;D Program has been successfully completed</a:t>
            </a:r>
          </a:p>
          <a:p>
            <a:pPr lvl="1"/>
            <a:r>
              <a:rPr lang="en-US" dirty="0" smtClean="0"/>
              <a:t>Demonstrated that we can achieve required precision</a:t>
            </a:r>
          </a:p>
          <a:p>
            <a:pPr lvl="1"/>
            <a:r>
              <a:rPr lang="en-US" dirty="0" smtClean="0"/>
              <a:t>Analysis program done, reached desired 1 second processing time</a:t>
            </a:r>
          </a:p>
          <a:p>
            <a:pPr lvl="1"/>
            <a:r>
              <a:rPr lang="en-US" dirty="0" smtClean="0"/>
              <a:t> Anticipate no changes in the final design</a:t>
            </a:r>
          </a:p>
          <a:p>
            <a:pPr lvl="1"/>
            <a:r>
              <a:rPr lang="en-US" dirty="0" smtClean="0"/>
              <a:t>Parts for final camera on order, identical to prototype but with </a:t>
            </a:r>
            <a:r>
              <a:rPr lang="en-US" dirty="0" err="1" smtClean="0"/>
              <a:t>ethernet</a:t>
            </a:r>
            <a:r>
              <a:rPr lang="en-US" dirty="0" smtClean="0"/>
              <a:t> connection to computer to achieve a shorter readout time, and 600 mm lens, will keep prototype camera as spare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and Conclusions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Illuminated </a:t>
            </a:r>
            <a:r>
              <a:rPr lang="en-US" dirty="0" err="1" smtClean="0"/>
              <a:t>Fiducials</a:t>
            </a:r>
            <a:endParaRPr lang="en-US" dirty="0" smtClean="0"/>
          </a:p>
          <a:p>
            <a:pPr lvl="1"/>
            <a:r>
              <a:rPr lang="en-US" dirty="0" smtClean="0"/>
              <a:t>Have </a:t>
            </a:r>
            <a:r>
              <a:rPr lang="en-US" dirty="0" err="1" smtClean="0"/>
              <a:t>detailedl</a:t>
            </a:r>
            <a:r>
              <a:rPr lang="en-US" dirty="0" smtClean="0"/>
              <a:t> design of both the focal plane fiducials and the GFA </a:t>
            </a:r>
            <a:r>
              <a:rPr lang="en-US" dirty="0" err="1" smtClean="0"/>
              <a:t>fiducials</a:t>
            </a:r>
            <a:endParaRPr lang="en-US" dirty="0" smtClean="0"/>
          </a:p>
          <a:p>
            <a:pPr lvl="1"/>
            <a:r>
              <a:rPr lang="en-US" dirty="0" smtClean="0"/>
              <a:t>First few prototypes completed</a:t>
            </a:r>
          </a:p>
          <a:p>
            <a:pPr lvl="1"/>
            <a:r>
              <a:rPr lang="en-US" dirty="0" smtClean="0"/>
              <a:t>Preliminary test show prototype </a:t>
            </a:r>
            <a:r>
              <a:rPr lang="en-US" dirty="0" err="1" smtClean="0"/>
              <a:t>fiducials</a:t>
            </a:r>
            <a:r>
              <a:rPr lang="en-US" dirty="0" smtClean="0"/>
              <a:t> performance good</a:t>
            </a:r>
          </a:p>
          <a:p>
            <a:pPr lvl="1"/>
            <a:r>
              <a:rPr lang="en-US" dirty="0" smtClean="0"/>
              <a:t>Need to test prototypes both in lab at Yale and in proto-DESI</a:t>
            </a:r>
          </a:p>
          <a:p>
            <a:pPr lvl="1"/>
            <a:r>
              <a:rPr lang="en-US" dirty="0" smtClean="0"/>
              <a:t>Team to finalize design and fabricate fiducials in place at Yale</a:t>
            </a:r>
          </a:p>
        </p:txBody>
      </p:sp>
    </p:spTree>
    <p:extLst>
      <p:ext uri="{BB962C8B-B14F-4D97-AF65-F5344CB8AC3E}">
        <p14:creationId xmlns:p14="http://schemas.microsoft.com/office/powerpoint/2010/main" val="282069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Backup slides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CCD Choice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6930396"/>
              </p:ext>
            </p:extLst>
          </p:nvPr>
        </p:nvGraphicFramePr>
        <p:xfrm>
          <a:off x="457200" y="1567498"/>
          <a:ext cx="8229600" cy="3749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45727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CCD</a:t>
                      </a:r>
                      <a:endParaRPr lang="en-US" sz="2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Array</a:t>
                      </a:r>
                      <a:endParaRPr lang="en-US" sz="2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Pixel Size</a:t>
                      </a:r>
                      <a:endParaRPr lang="en-US" sz="2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Price</a:t>
                      </a:r>
                      <a:endParaRPr lang="en-US" sz="2400" dirty="0"/>
                    </a:p>
                  </a:txBody>
                  <a:tcPr marT="45728" marB="45728"/>
                </a:tc>
              </a:tr>
              <a:tr h="82309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Kodak</a:t>
                      </a:r>
                    </a:p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KAF-50100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6K x 8K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6 μ x 6 μ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5 K$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28" marB="45728"/>
                </a:tc>
              </a:tr>
              <a:tr h="82309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DALSA</a:t>
                      </a:r>
                    </a:p>
                    <a:p>
                      <a:r>
                        <a:rPr lang="en-US" sz="2400" dirty="0" smtClean="0"/>
                        <a:t>FTF-6080M</a:t>
                      </a:r>
                      <a:endParaRPr lang="en-US" sz="2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6K x 8K</a:t>
                      </a:r>
                      <a:endParaRPr lang="en-US" sz="2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6 μ x 6 μ</a:t>
                      </a:r>
                    </a:p>
                    <a:p>
                      <a:endParaRPr lang="en-US" sz="2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</a:t>
                      </a:r>
                      <a:r>
                        <a:rPr lang="en-US" sz="2400" baseline="0" dirty="0" smtClean="0"/>
                        <a:t> K$</a:t>
                      </a:r>
                      <a:endParaRPr lang="en-US" sz="2400" dirty="0"/>
                    </a:p>
                  </a:txBody>
                  <a:tcPr marT="45728" marB="45728"/>
                </a:tc>
              </a:tr>
              <a:tr h="82309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BAE (Loral)</a:t>
                      </a:r>
                    </a:p>
                    <a:p>
                      <a:r>
                        <a:rPr lang="en-US" sz="2400" dirty="0" smtClean="0"/>
                        <a:t>CCD-595</a:t>
                      </a:r>
                      <a:endParaRPr lang="en-US" sz="2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9K x 9K</a:t>
                      </a:r>
                      <a:endParaRPr lang="en-US" sz="2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9 μ x 9 μ</a:t>
                      </a:r>
                    </a:p>
                    <a:p>
                      <a:endParaRPr lang="en-US" sz="2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55 K$</a:t>
                      </a:r>
                      <a:endParaRPr lang="en-US" sz="2400" dirty="0"/>
                    </a:p>
                  </a:txBody>
                  <a:tcPr marT="45728" marB="45728"/>
                </a:tc>
              </a:tr>
              <a:tr h="82309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</a:t>
                      </a:r>
                    </a:p>
                    <a:p>
                      <a:r>
                        <a:rPr lang="en-US" sz="2400" dirty="0" smtClean="0"/>
                        <a:t>STA-1600A</a:t>
                      </a:r>
                      <a:endParaRPr lang="en-US" sz="2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10K x 10K</a:t>
                      </a:r>
                      <a:endParaRPr lang="en-US" sz="2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9 μ x 9 μ</a:t>
                      </a:r>
                    </a:p>
                    <a:p>
                      <a:endParaRPr lang="en-US" sz="2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50-60 K$</a:t>
                      </a:r>
                      <a:endParaRPr lang="en-US" sz="2400" dirty="0"/>
                    </a:p>
                  </a:txBody>
                  <a:tcPr marT="45728" marB="45728"/>
                </a:tc>
              </a:tr>
            </a:tbl>
          </a:graphicData>
        </a:graphic>
      </p:graphicFrame>
      <p:sp>
        <p:nvSpPr>
          <p:cNvPr id="22564" name="TextBox 1"/>
          <p:cNvSpPr txBox="1">
            <a:spLocks noChangeArrowheads="1"/>
          </p:cNvSpPr>
          <p:nvPr/>
        </p:nvSpPr>
        <p:spPr bwMode="auto">
          <a:xfrm>
            <a:off x="431800" y="912813"/>
            <a:ext cx="81391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90"/>
                </a:solidFill>
              </a:rPr>
              <a:t>Considered 4 </a:t>
            </a:r>
            <a:r>
              <a:rPr lang="en-US" dirty="0" err="1">
                <a:solidFill>
                  <a:srgbClr val="000090"/>
                </a:solidFill>
              </a:rPr>
              <a:t>Frontside</a:t>
            </a:r>
            <a:r>
              <a:rPr lang="en-US" dirty="0">
                <a:solidFill>
                  <a:srgbClr val="000090"/>
                </a:solidFill>
              </a:rPr>
              <a:t> Illuminated, Monochrome Sensors</a:t>
            </a:r>
          </a:p>
        </p:txBody>
      </p:sp>
    </p:spTree>
    <p:extLst>
      <p:ext uri="{BB962C8B-B14F-4D97-AF65-F5344CB8AC3E}">
        <p14:creationId xmlns:p14="http://schemas.microsoft.com/office/powerpoint/2010/main" val="14378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Lens Choice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2312208"/>
              </p:ext>
            </p:extLst>
          </p:nvPr>
        </p:nvGraphicFramePr>
        <p:xfrm>
          <a:off x="457200" y="896938"/>
          <a:ext cx="8229600" cy="3902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8639"/>
                <a:gridCol w="1552422"/>
                <a:gridCol w="1693551"/>
                <a:gridCol w="1794988"/>
              </a:tblGrid>
              <a:tr h="39629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Lens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Field of View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Resolution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Price</a:t>
                      </a:r>
                      <a:endParaRPr lang="en-US" sz="2000" dirty="0"/>
                    </a:p>
                  </a:txBody>
                  <a:tcPr marT="45718" marB="45718"/>
                </a:tc>
              </a:tr>
              <a:tr h="70115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Canon</a:t>
                      </a:r>
                    </a:p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EF 600mm f/4L USM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6 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US" sz="20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125 lines/mm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   13 K$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T="45718" marB="45718"/>
                </a:tc>
              </a:tr>
              <a:tr h="7011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Canon</a:t>
                      </a:r>
                    </a:p>
                    <a:p>
                      <a:r>
                        <a:rPr lang="en-US" sz="2000" dirty="0" smtClean="0"/>
                        <a:t>EF 400mm f/5.6</a:t>
                      </a:r>
                      <a:r>
                        <a:rPr lang="en-US" sz="2000" baseline="0" dirty="0" smtClean="0"/>
                        <a:t> DO IS USM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</a:t>
                      </a:r>
                      <a:r>
                        <a:rPr lang="en-US" sz="2000" baseline="30000" dirty="0" smtClean="0"/>
                        <a:t>o</a:t>
                      </a:r>
                      <a:endParaRPr lang="en-US" sz="2000" baseline="30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125 lines/mm</a:t>
                      </a:r>
                    </a:p>
                    <a:p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   1.3 K$</a:t>
                      </a:r>
                      <a:endParaRPr lang="en-US" sz="2000" dirty="0"/>
                    </a:p>
                  </a:txBody>
                  <a:tcPr marT="45718" marB="45718"/>
                </a:tc>
              </a:tr>
              <a:tr h="7011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Canon</a:t>
                      </a:r>
                    </a:p>
                    <a:p>
                      <a:r>
                        <a:rPr lang="en-US" sz="2000" dirty="0" smtClean="0"/>
                        <a:t>EF 400mm f/2.8 L IS II USM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</a:t>
                      </a:r>
                      <a:r>
                        <a:rPr lang="en-US" sz="2000" baseline="30000" dirty="0" smtClean="0"/>
                        <a:t>o</a:t>
                      </a:r>
                      <a:endParaRPr lang="en-US" sz="2000" baseline="30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Better then the f/5.6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  11.5 K$</a:t>
                      </a:r>
                      <a:endParaRPr lang="en-US" sz="2000" dirty="0"/>
                    </a:p>
                  </a:txBody>
                  <a:tcPr marT="45718" marB="45718"/>
                </a:tc>
              </a:tr>
              <a:tr h="7011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Schneider</a:t>
                      </a:r>
                    </a:p>
                    <a:p>
                      <a:r>
                        <a:rPr lang="en-US" sz="2000" dirty="0" smtClean="0"/>
                        <a:t>Apo-Tele-</a:t>
                      </a:r>
                      <a:r>
                        <a:rPr lang="en-US" sz="2000" dirty="0" err="1" smtClean="0"/>
                        <a:t>Xenar</a:t>
                      </a:r>
                      <a:r>
                        <a:rPr lang="en-US" sz="2000" dirty="0" smtClean="0"/>
                        <a:t> 400mm f/5.6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29</a:t>
                      </a:r>
                      <a:r>
                        <a:rPr lang="en-US" sz="2000" baseline="30000" dirty="0" smtClean="0"/>
                        <a:t>o</a:t>
                      </a:r>
                      <a:endParaRPr lang="en-US" sz="2000" baseline="30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 lines/mm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   2.4 K$</a:t>
                      </a:r>
                      <a:endParaRPr lang="en-US" sz="2000" dirty="0"/>
                    </a:p>
                  </a:txBody>
                  <a:tcPr marT="45718" marB="45718"/>
                </a:tc>
              </a:tr>
              <a:tr h="701156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Rodenstock</a:t>
                      </a:r>
                      <a:endParaRPr lang="en-US" sz="2000" dirty="0" smtClean="0"/>
                    </a:p>
                    <a:p>
                      <a:r>
                        <a:rPr lang="en-US" sz="2000" dirty="0" smtClean="0"/>
                        <a:t>Apo-</a:t>
                      </a:r>
                      <a:r>
                        <a:rPr lang="en-US" sz="2000" dirty="0" err="1" smtClean="0"/>
                        <a:t>Sironar</a:t>
                      </a:r>
                      <a:r>
                        <a:rPr lang="en-US" sz="2000" dirty="0" smtClean="0"/>
                        <a:t> S 360mm f/6.8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40</a:t>
                      </a:r>
                      <a:r>
                        <a:rPr lang="en-US" sz="2000" baseline="30000" dirty="0" smtClean="0"/>
                        <a:t>o</a:t>
                      </a:r>
                      <a:endParaRPr lang="en-US" sz="2000" baseline="30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76 lines/mm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   4.4 K$</a:t>
                      </a:r>
                      <a:endParaRPr lang="en-US" sz="2000" dirty="0"/>
                    </a:p>
                  </a:txBody>
                  <a:tcPr marT="45718" marB="4571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2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Electronics and Package Choice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5910919"/>
              </p:ext>
            </p:extLst>
          </p:nvPr>
        </p:nvGraphicFramePr>
        <p:xfrm>
          <a:off x="457200" y="896938"/>
          <a:ext cx="8229600" cy="5303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266918"/>
                <a:gridCol w="1847882"/>
              </a:tblGrid>
              <a:tr h="457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Camera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CCD Used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Array/Pixels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Price *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82302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FLI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Proline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 PL50100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Kodak KAF 50100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6K x 8K/ 6μ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 21K$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823028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Illunis</a:t>
                      </a:r>
                      <a:r>
                        <a:rPr lang="en-US" sz="2400" dirty="0" smtClean="0"/>
                        <a:t> RMV-50M</a:t>
                      </a:r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Kodak KAF 50100</a:t>
                      </a:r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6K x 8K/ 6μ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30K$</a:t>
                      </a:r>
                      <a:endParaRPr lang="en-US" sz="2400" dirty="0"/>
                    </a:p>
                  </a:txBody>
                  <a:tcPr marT="45724" marB="45724"/>
                </a:tc>
              </a:tr>
              <a:tr h="82302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Spectral </a:t>
                      </a:r>
                      <a:r>
                        <a:rPr lang="en-US" sz="2400" dirty="0" err="1" smtClean="0"/>
                        <a:t>Instr</a:t>
                      </a:r>
                      <a:r>
                        <a:rPr lang="en-US" sz="2400" dirty="0" smtClean="0"/>
                        <a:t> 1100S</a:t>
                      </a:r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Kodak KAF 50100</a:t>
                      </a:r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6K x 8K/ 6μ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40K$</a:t>
                      </a:r>
                      <a:endParaRPr lang="en-US" sz="2400" dirty="0"/>
                    </a:p>
                  </a:txBody>
                  <a:tcPr marT="45724" marB="45724"/>
                </a:tc>
              </a:tr>
              <a:tr h="82302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Spectral </a:t>
                      </a:r>
                      <a:r>
                        <a:rPr lang="en-US" sz="2400" dirty="0" err="1" smtClean="0"/>
                        <a:t>Instr</a:t>
                      </a:r>
                      <a:r>
                        <a:rPr lang="en-US" sz="2400" dirty="0" smtClean="0"/>
                        <a:t> 1110S</a:t>
                      </a:r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Loral CCD 595</a:t>
                      </a:r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9K x 9K/ 9μ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150K$</a:t>
                      </a:r>
                      <a:endParaRPr lang="en-US" sz="2400" dirty="0"/>
                    </a:p>
                  </a:txBody>
                  <a:tcPr marT="45724" marB="45724"/>
                </a:tc>
              </a:tr>
              <a:tr h="155448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 Custom</a:t>
                      </a:r>
                    </a:p>
                    <a:p>
                      <a:r>
                        <a:rPr lang="en-US" sz="2400" dirty="0" smtClean="0"/>
                        <a:t>Camera</a:t>
                      </a:r>
                    </a:p>
                    <a:p>
                      <a:r>
                        <a:rPr lang="en-US" sz="2400" dirty="0" smtClean="0"/>
                        <a:t>Mega-Vision</a:t>
                      </a:r>
                    </a:p>
                    <a:p>
                      <a:r>
                        <a:rPr lang="en-US" sz="2400" dirty="0" smtClean="0"/>
                        <a:t>E7 Cam Back</a:t>
                      </a:r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 1600A</a:t>
                      </a:r>
                    </a:p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Kodak</a:t>
                      </a:r>
                      <a:r>
                        <a:rPr lang="en-US" sz="2400" baseline="0" dirty="0" smtClean="0"/>
                        <a:t> KAF</a:t>
                      </a:r>
                    </a:p>
                    <a:p>
                      <a:r>
                        <a:rPr lang="en-US" sz="2400" baseline="0" dirty="0" smtClean="0"/>
                        <a:t>50100</a:t>
                      </a:r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10K x 10K/ 9μ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6K x 8K/ 6μ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75</a:t>
                      </a:r>
                      <a:r>
                        <a:rPr lang="en-US" sz="2400" baseline="0" dirty="0" smtClean="0"/>
                        <a:t> – 150K$</a:t>
                      </a:r>
                    </a:p>
                    <a:p>
                      <a:endParaRPr lang="en-US" sz="2400" baseline="0" dirty="0" smtClean="0"/>
                    </a:p>
                    <a:p>
                      <a:r>
                        <a:rPr lang="en-US" sz="2400" baseline="0" dirty="0" smtClean="0"/>
                        <a:t> 24K$</a:t>
                      </a:r>
                    </a:p>
                  </a:txBody>
                  <a:tcPr marT="45724" marB="45724"/>
                </a:tc>
              </a:tr>
            </a:tbl>
          </a:graphicData>
        </a:graphic>
      </p:graphicFrame>
      <p:sp>
        <p:nvSpPr>
          <p:cNvPr id="31783" name="TextBox 1"/>
          <p:cNvSpPr txBox="1">
            <a:spLocks noChangeArrowheads="1"/>
          </p:cNvSpPr>
          <p:nvPr/>
        </p:nvSpPr>
        <p:spPr bwMode="auto">
          <a:xfrm>
            <a:off x="5091186" y="6397625"/>
            <a:ext cx="3571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* Prices include the CCD</a:t>
            </a:r>
          </a:p>
        </p:txBody>
      </p:sp>
      <p:sp>
        <p:nvSpPr>
          <p:cNvPr id="31784" name="TextBox 1"/>
          <p:cNvSpPr txBox="1">
            <a:spLocks noChangeArrowheads="1"/>
          </p:cNvSpPr>
          <p:nvPr/>
        </p:nvSpPr>
        <p:spPr bwMode="auto">
          <a:xfrm>
            <a:off x="101600" y="26749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4335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 Situ Calibration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will be important to calibrate the camera during the operation of the survey with each exposure using fixed illuminated </a:t>
            </a:r>
            <a:r>
              <a:rPr lang="en-US" dirty="0" err="1" smtClean="0"/>
              <a:t>fiducial</a:t>
            </a:r>
            <a:r>
              <a:rPr lang="en-US" dirty="0" smtClean="0"/>
              <a:t> on the focal plane.</a:t>
            </a:r>
          </a:p>
          <a:p>
            <a:r>
              <a:rPr lang="en-US" dirty="0" smtClean="0"/>
              <a:t>Plan on using 100 fixed illuminated </a:t>
            </a:r>
            <a:r>
              <a:rPr lang="en-US" dirty="0" err="1" smtClean="0"/>
              <a:t>fiducials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Calibration uses 3rd order polynomial</a:t>
            </a:r>
          </a:p>
          <a:p>
            <a:pPr lvl="1"/>
            <a:r>
              <a:rPr lang="en-US" dirty="0" smtClean="0"/>
              <a:t>X = a</a:t>
            </a:r>
            <a:r>
              <a:rPr lang="en-US" baseline="-25000" dirty="0" smtClean="0"/>
              <a:t>1</a:t>
            </a:r>
            <a:r>
              <a:rPr lang="en-US" dirty="0" smtClean="0"/>
              <a:t>+a</a:t>
            </a:r>
            <a:r>
              <a:rPr lang="en-US" baseline="-25000" dirty="0" smtClean="0"/>
              <a:t>2</a:t>
            </a:r>
            <a:r>
              <a:rPr lang="en-US" dirty="0" smtClean="0"/>
              <a:t>x+a</a:t>
            </a:r>
            <a:r>
              <a:rPr lang="en-US" baseline="-25000" dirty="0" smtClean="0"/>
              <a:t>3</a:t>
            </a:r>
            <a:r>
              <a:rPr lang="en-US" dirty="0" smtClean="0"/>
              <a:t>y+a</a:t>
            </a:r>
            <a:r>
              <a:rPr lang="en-US" baseline="-25000" dirty="0" smtClean="0"/>
              <a:t>4</a:t>
            </a:r>
            <a:r>
              <a:rPr lang="en-US" dirty="0" smtClean="0"/>
              <a:t>xy+a</a:t>
            </a:r>
            <a:r>
              <a:rPr lang="en-US" baseline="-25000" dirty="0" smtClean="0"/>
              <a:t>5</a:t>
            </a:r>
            <a:r>
              <a:rPr lang="en-US" dirty="0" smtClean="0"/>
              <a:t>x</a:t>
            </a:r>
            <a:r>
              <a:rPr lang="en-US" baseline="30000" dirty="0" smtClean="0"/>
              <a:t>2</a:t>
            </a:r>
            <a:r>
              <a:rPr lang="en-US" dirty="0" smtClean="0"/>
              <a:t>+a</a:t>
            </a:r>
            <a:r>
              <a:rPr lang="en-US" baseline="-25000" dirty="0" smtClean="0"/>
              <a:t>6</a:t>
            </a:r>
            <a:r>
              <a:rPr lang="en-US" dirty="0" smtClean="0"/>
              <a:t>y</a:t>
            </a:r>
            <a:r>
              <a:rPr lang="en-US" baseline="30000" dirty="0" smtClean="0"/>
              <a:t>2</a:t>
            </a:r>
            <a:r>
              <a:rPr lang="en-US" dirty="0" smtClean="0"/>
              <a:t>+a</a:t>
            </a:r>
            <a:r>
              <a:rPr lang="en-US" baseline="-25000" dirty="0" smtClean="0"/>
              <a:t>7</a:t>
            </a:r>
            <a:r>
              <a:rPr lang="en-US" dirty="0" smtClean="0"/>
              <a:t>x</a:t>
            </a:r>
            <a:r>
              <a:rPr lang="en-US" baseline="30000" dirty="0" smtClean="0"/>
              <a:t>3</a:t>
            </a:r>
            <a:r>
              <a:rPr lang="en-US" dirty="0" smtClean="0"/>
              <a:t>+a</a:t>
            </a:r>
            <a:r>
              <a:rPr lang="en-US" baseline="-25000" dirty="0" smtClean="0"/>
              <a:t>8</a:t>
            </a:r>
            <a:r>
              <a:rPr lang="en-US" dirty="0" smtClean="0"/>
              <a:t>y</a:t>
            </a:r>
            <a:r>
              <a:rPr lang="en-US" baseline="30000" dirty="0" smtClean="0"/>
              <a:t>3</a:t>
            </a:r>
            <a:r>
              <a:rPr lang="en-US" dirty="0" smtClean="0"/>
              <a:t>+a</a:t>
            </a:r>
            <a:r>
              <a:rPr lang="en-US" baseline="-25000" dirty="0" smtClean="0"/>
              <a:t>9</a:t>
            </a:r>
            <a:r>
              <a:rPr lang="en-US" dirty="0" smtClean="0"/>
              <a:t>x</a:t>
            </a:r>
            <a:r>
              <a:rPr lang="en-US" baseline="30000" dirty="0" smtClean="0"/>
              <a:t>2</a:t>
            </a:r>
            <a:r>
              <a:rPr lang="en-US" dirty="0" smtClean="0"/>
              <a:t>y+a</a:t>
            </a:r>
            <a:r>
              <a:rPr lang="en-US" baseline="-25000" dirty="0" smtClean="0"/>
              <a:t>10</a:t>
            </a:r>
            <a:r>
              <a:rPr lang="en-US" dirty="0" smtClean="0"/>
              <a:t>xy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Y = b</a:t>
            </a:r>
            <a:r>
              <a:rPr lang="en-US" baseline="-25000" dirty="0" smtClean="0"/>
              <a:t>1</a:t>
            </a:r>
            <a:r>
              <a:rPr lang="en-US" dirty="0" smtClean="0"/>
              <a:t>+b</a:t>
            </a:r>
            <a:r>
              <a:rPr lang="en-US" baseline="-25000" dirty="0" smtClean="0"/>
              <a:t>2</a:t>
            </a:r>
            <a:r>
              <a:rPr lang="en-US" dirty="0" smtClean="0"/>
              <a:t>x+….</a:t>
            </a:r>
          </a:p>
          <a:p>
            <a:r>
              <a:rPr lang="en-US" dirty="0" smtClean="0"/>
              <a:t>Will need precision measurements of the </a:t>
            </a:r>
            <a:r>
              <a:rPr lang="en-US" dirty="0" err="1" smtClean="0"/>
              <a:t>fiducial</a:t>
            </a:r>
            <a:r>
              <a:rPr lang="en-US" dirty="0" smtClean="0"/>
              <a:t> positions before installation of the fiber plane.</a:t>
            </a:r>
          </a:p>
          <a:p>
            <a:r>
              <a:rPr lang="en-US" dirty="0" smtClean="0"/>
              <a:t>Also plan to have </a:t>
            </a:r>
            <a:r>
              <a:rPr lang="en-US" dirty="0" err="1" smtClean="0"/>
              <a:t>fiducials</a:t>
            </a:r>
            <a:r>
              <a:rPr lang="en-US" dirty="0" smtClean="0"/>
              <a:t> on the ten Guide/Focus/Alignment (GFA) sensors on the periphery of the focal plane which will be imaged on the Fiber View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1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Function of the Fiber View Camera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5000 fibers on the fiber plane will be positioned to their desired positions by a computer controlled mechanism. The expected initial precision of the fiber positioners is expected to be 20 microns </a:t>
            </a:r>
            <a:r>
              <a:rPr lang="en-US" dirty="0" err="1" smtClean="0"/>
              <a:t>rms</a:t>
            </a:r>
            <a:r>
              <a:rPr lang="en-US" dirty="0" smtClean="0"/>
              <a:t>, 50 microns max. Fibers will need to be positioned to a 5 </a:t>
            </a:r>
            <a:r>
              <a:rPr lang="en-US" dirty="0" err="1" smtClean="0"/>
              <a:t>μm</a:t>
            </a:r>
            <a:r>
              <a:rPr lang="en-US" dirty="0" smtClean="0"/>
              <a:t> RMS accuracy using the Fiber View Camera. </a:t>
            </a:r>
          </a:p>
          <a:p>
            <a:r>
              <a:rPr lang="en-US" dirty="0" smtClean="0"/>
              <a:t>The Fiber View Camera is designed to take an image of the fiber plane to measure the position of each fiber with a 3 </a:t>
            </a:r>
            <a:r>
              <a:rPr lang="en-US" dirty="0" err="1" smtClean="0"/>
              <a:t>μm</a:t>
            </a:r>
            <a:r>
              <a:rPr lang="en-US" dirty="0" smtClean="0"/>
              <a:t> RMS accuracy after the mechanism is done positioning them.</a:t>
            </a:r>
          </a:p>
          <a:p>
            <a:r>
              <a:rPr lang="en-US" dirty="0" smtClean="0"/>
              <a:t>The positions of misplaced fibers can then be corrected based on the information from the Fiber View Camera.</a:t>
            </a:r>
          </a:p>
          <a:p>
            <a:r>
              <a:rPr lang="en-US" dirty="0" smtClean="0"/>
              <a:t>Estimate is that one or two iterations will get fibers in the right positions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25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Dependence on the Number of Fiducials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Used real data of 36 exposures with the Fiber View Camera with 64 fibers each. Selected 16 fibers as fiducials to fit the 10 coefficients in x and 10 coefficients in y in the third order polynomial transformation for each exposure. Found the resolution on the fiber plane for the remaining fibers not used as fiducials to be about 2.5 microns.</a:t>
            </a:r>
          </a:p>
          <a:p>
            <a:r>
              <a:rPr lang="en-US" smtClean="0"/>
              <a:t>Repeated using N fibers as fiducials with N from 16 to 48. With N above 30 or so resolution of the non-fiducial fibers approached 2.0 microns, as good as we have ever seen.</a:t>
            </a:r>
          </a:p>
          <a:p>
            <a:r>
              <a:rPr lang="en-US" smtClean="0"/>
              <a:t>With only 64 fibers the number of non fiducial fibers becomes small as N is larger( 14 for N=48) so statistics not terrific.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0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Dependence on the Number of Fiducials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Simulated 5000 fibers on full 95 cm dia fiber plane</a:t>
            </a:r>
          </a:p>
          <a:p>
            <a:pPr lvl="1"/>
            <a:r>
              <a:rPr lang="en-US" smtClean="0"/>
              <a:t>Divided fiber plane into 5000 fiber areas on hex pattern</a:t>
            </a:r>
          </a:p>
          <a:p>
            <a:pPr lvl="1"/>
            <a:r>
              <a:rPr lang="en-US" smtClean="0"/>
              <a:t>Picked random location for each fiber in its area. These were the “TRUE” fiber center locations</a:t>
            </a:r>
          </a:p>
          <a:p>
            <a:pPr lvl="1"/>
            <a:r>
              <a:rPr lang="en-US" smtClean="0"/>
              <a:t>Mapped fiber positions onto CCD plane by 3rd order polynomial transformation similar to actual lens/camera transformation</a:t>
            </a:r>
          </a:p>
          <a:p>
            <a:pPr lvl="1"/>
            <a:r>
              <a:rPr lang="en-US" smtClean="0"/>
              <a:t> Spread fiber positions randomly by 13 millipixels on CCD (this corresponds to 1.9 microns on fiber plane)</a:t>
            </a:r>
          </a:p>
          <a:p>
            <a:r>
              <a:rPr lang="en-US" smtClean="0"/>
              <a:t>Chose N fibers as fiducials, used these fiducials to obtain 3rd order polynomial to transform fibers to fiber plane</a:t>
            </a:r>
          </a:p>
          <a:p>
            <a:pPr lvl="1"/>
            <a:r>
              <a:rPr lang="en-US" smtClean="0"/>
              <a:t>X = a1+a2x+a3y+a4xy+a5x2+a6y2+a7x3+a8y3+a9x2y+a10xy2</a:t>
            </a:r>
          </a:p>
          <a:p>
            <a:pPr lvl="1"/>
            <a:r>
              <a:rPr lang="en-US" smtClean="0"/>
              <a:t>Y = b1+b2x+….</a:t>
            </a:r>
          </a:p>
          <a:p>
            <a:r>
              <a:rPr lang="en-US" smtClean="0"/>
              <a:t>Compared these transformed positions to the known starting “TRUE” positions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8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270" y="30837"/>
            <a:ext cx="7934530" cy="857250"/>
          </a:xfrm>
        </p:spPr>
        <p:txBody>
          <a:bodyPr>
            <a:normAutofit fontScale="90000"/>
          </a:bodyPr>
          <a:lstStyle/>
          <a:p>
            <a:r>
              <a:rPr lang="en-US" sz="3200" b="0" u="sng" dirty="0" smtClean="0">
                <a:solidFill>
                  <a:srgbClr val="FF0000"/>
                </a:solidFill>
              </a:rPr>
              <a:t>Resolution on Fiber Plane vs. no of </a:t>
            </a:r>
            <a:r>
              <a:rPr lang="en-US" sz="3200" b="0" u="sng" dirty="0" err="1" smtClean="0">
                <a:solidFill>
                  <a:srgbClr val="FF0000"/>
                </a:solidFill>
              </a:rPr>
              <a:t>Fiducials</a:t>
            </a:r>
            <a:endParaRPr lang="en-US" sz="3200" b="0" u="sng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fiducial1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7914" r="9795" b="7818"/>
          <a:stretch/>
        </p:blipFill>
        <p:spPr>
          <a:xfrm rot="5400000">
            <a:off x="2366313" y="900766"/>
            <a:ext cx="4563773" cy="5638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6D917C-9D27-8C4D-85FA-ED43B76E774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57222" y="5945609"/>
            <a:ext cx="239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</a:t>
            </a:r>
            <a:r>
              <a:rPr lang="en-US" dirty="0" err="1" smtClean="0"/>
              <a:t>fiducials</a:t>
            </a:r>
            <a:r>
              <a:rPr lang="en-US" dirty="0" smtClean="0"/>
              <a:t> 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818" y="3773311"/>
            <a:ext cx="309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RMS on fiber plane, microns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5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4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0" u="sng" dirty="0" smtClean="0">
                <a:solidFill>
                  <a:srgbClr val="FF0000"/>
                </a:solidFill>
              </a:rPr>
              <a:t>Fiber Separation Study</a:t>
            </a:r>
            <a:endParaRPr lang="en-US" sz="3200" b="0" u="sng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ep-1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7067" b="7424"/>
          <a:stretch/>
        </p:blipFill>
        <p:spPr>
          <a:xfrm>
            <a:off x="1074567" y="1895070"/>
            <a:ext cx="6619710" cy="42087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9C52-8B53-4C05-9A81-294526E1F03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7087" y="6022373"/>
            <a:ext cx="4523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Center to center </a:t>
            </a:r>
            <a:r>
              <a:rPr lang="en-US" sz="2000" dirty="0">
                <a:latin typeface="Arial"/>
                <a:cs typeface="Arial"/>
              </a:rPr>
              <a:t>f</a:t>
            </a:r>
            <a:r>
              <a:rPr lang="en-US" sz="2000" dirty="0" smtClean="0">
                <a:latin typeface="Arial"/>
                <a:cs typeface="Arial"/>
              </a:rPr>
              <a:t>iber separation (mm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791569" y="3781222"/>
            <a:ext cx="3332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Resolution on fiber plane(μ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2474774" y="5128236"/>
            <a:ext cx="531719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960598" y="1064073"/>
            <a:ext cx="7438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Measured resolution on the fiber plane for simulated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fibers at various separations, 20 at each separation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01969" y="4867756"/>
            <a:ext cx="618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2 μ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6015" y="2347757"/>
            <a:ext cx="4115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90"/>
                </a:solidFill>
                <a:latin typeface="Arial"/>
                <a:cs typeface="Arial"/>
              </a:rPr>
              <a:t>0.75mm x 1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/25 </a:t>
            </a:r>
            <a:r>
              <a:rPr lang="en-US" dirty="0" err="1" smtClean="0">
                <a:solidFill>
                  <a:srgbClr val="000090"/>
                </a:solidFill>
                <a:latin typeface="Arial"/>
                <a:cs typeface="Arial"/>
              </a:rPr>
              <a:t>demag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=30μ on CCD</a:t>
            </a:r>
          </a:p>
          <a:p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30μ on 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CCD=5 pixels=3 image FWHM</a:t>
            </a: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32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97" y="0"/>
            <a:ext cx="7934530" cy="857250"/>
          </a:xfrm>
        </p:spPr>
        <p:txBody>
          <a:bodyPr/>
          <a:lstStyle/>
          <a:p>
            <a:r>
              <a:rPr lang="en-US" sz="3200" b="0" u="sng" dirty="0" smtClean="0">
                <a:solidFill>
                  <a:srgbClr val="FF0000"/>
                </a:solidFill>
              </a:rPr>
              <a:t>Dependence on the Flux</a:t>
            </a:r>
            <a:endParaRPr lang="en-US" sz="3200" b="0" u="sng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histo5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9296" r="11551" b="7069"/>
          <a:stretch/>
        </p:blipFill>
        <p:spPr>
          <a:xfrm rot="5400000">
            <a:off x="2046063" y="764870"/>
            <a:ext cx="4284135" cy="625959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6D917C-9D27-8C4D-85FA-ED43B76E774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33600" y="6171684"/>
            <a:ext cx="420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 in image (units of 10</a:t>
            </a:r>
            <a:r>
              <a:rPr lang="en-US" baseline="30000" dirty="0" smtClean="0"/>
              <a:t>3 </a:t>
            </a:r>
            <a:r>
              <a:rPr lang="en-US" dirty="0" smtClean="0"/>
              <a:t>ADU counts)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970467" y="3678664"/>
            <a:ext cx="3764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Resolution on fiber plane (microns)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65021" y="1269239"/>
            <a:ext cx="3768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2 ADU counts = 1 electron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51323" y="18288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81200" y="32766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88821" y="41148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022923" y="46482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581400" y="497507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91000" y="512747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24400" y="527987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34000" y="5380439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867400" y="543227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29000" y="21336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750288" y="2040523"/>
            <a:ext cx="1140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FWHM/√N</a:t>
            </a:r>
            <a:endParaRPr lang="en-US" sz="1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651323" y="4267200"/>
            <a:ext cx="52066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74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Dependence on the Flux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a wide plateau between 20,000 and 80,000 ADU counts that give resolution better the 2.5μ at f/16.</a:t>
            </a:r>
          </a:p>
          <a:p>
            <a:r>
              <a:rPr lang="en-US" dirty="0" smtClean="0"/>
              <a:t>With 2 ADU counts/electron this means between 10,000 and 40,000 e per image on CCD, so 25,000 is a good guess of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295739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Effect of Turbulence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 one test to simulate turbulence in the </a:t>
            </a:r>
            <a:r>
              <a:rPr lang="en-US" dirty="0" err="1" smtClean="0"/>
              <a:t>Mayall</a:t>
            </a:r>
            <a:r>
              <a:rPr lang="en-US" dirty="0" smtClean="0"/>
              <a:t> telescope</a:t>
            </a:r>
          </a:p>
          <a:p>
            <a:r>
              <a:rPr lang="en-US" dirty="0" smtClean="0"/>
              <a:t>Opened shades on windows, let the sunshine in. This heated up the </a:t>
            </a:r>
            <a:r>
              <a:rPr lang="en-US" dirty="0" err="1" smtClean="0"/>
              <a:t>sunnyside</a:t>
            </a:r>
            <a:r>
              <a:rPr lang="en-US" dirty="0" smtClean="0"/>
              <a:t> of the sewer pipe by up to 5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</a:p>
          <a:p>
            <a:r>
              <a:rPr lang="en-US" dirty="0" smtClean="0"/>
              <a:t>Took 20 exposures  at ΔT = 1</a:t>
            </a:r>
            <a:r>
              <a:rPr lang="en-US" baseline="30000" dirty="0" smtClean="0"/>
              <a:t>o</a:t>
            </a:r>
            <a:r>
              <a:rPr lang="en-US" dirty="0" smtClean="0"/>
              <a:t>C and at ΔT = 5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</a:p>
          <a:p>
            <a:r>
              <a:rPr lang="en-US" dirty="0" smtClean="0"/>
              <a:t>No significant  increase in the image FWHM at f/16 </a:t>
            </a: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53775"/>
              </p:ext>
            </p:extLst>
          </p:nvPr>
        </p:nvGraphicFramePr>
        <p:xfrm>
          <a:off x="312088" y="3858260"/>
          <a:ext cx="82296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f stop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Previous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ΔT = 1</a:t>
                      </a:r>
                      <a:r>
                        <a:rPr lang="en-US" baseline="30000" dirty="0" smtClean="0"/>
                        <a:t>o</a:t>
                      </a:r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ΔT = 5</a:t>
                      </a:r>
                      <a:r>
                        <a:rPr lang="en-US" baseline="30000" dirty="0" smtClean="0"/>
                        <a:t>o</a:t>
                      </a:r>
                      <a:r>
                        <a:rPr lang="en-US" dirty="0" smtClean="0"/>
                        <a:t>C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f/16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2.22 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2.06 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2.49 μ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31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Fiber Illumination Input Angle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                    No effect on resolution on fiber plane 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580914"/>
              </p:ext>
            </p:extLst>
          </p:nvPr>
        </p:nvGraphicFramePr>
        <p:xfrm>
          <a:off x="1413889" y="2098213"/>
          <a:ext cx="6096000" cy="201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1600200"/>
                <a:gridCol w="1524000"/>
              </a:tblGrid>
              <a:tr h="904240">
                <a:tc>
                  <a:txBody>
                    <a:bodyPr/>
                    <a:lstStyle/>
                    <a:p>
                      <a:r>
                        <a:rPr lang="en-US" dirty="0" smtClean="0"/>
                        <a:t>Illumination Angle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σ</a:t>
                      </a:r>
                      <a:r>
                        <a:rPr lang="en-US" dirty="0" smtClean="0"/>
                        <a:t> (x)  microns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σ</a:t>
                      </a:r>
                      <a:r>
                        <a:rPr lang="en-US" dirty="0" smtClean="0"/>
                        <a:t> (y)  microns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Sideways (4 exposures)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2.09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2.35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Normal    (6 exposures)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2.11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2.47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Sideways (4 exposures)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2.15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2.08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71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457200" y="-15875"/>
            <a:ext cx="8229600" cy="1143000"/>
          </a:xfrm>
        </p:spPr>
        <p:txBody>
          <a:bodyPr/>
          <a:lstStyle/>
          <a:p>
            <a:r>
              <a:rPr lang="en-US" sz="3200" b="0" u="sng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Image Shapes at various Radii</a:t>
            </a:r>
          </a:p>
        </p:txBody>
      </p:sp>
      <p:sp>
        <p:nvSpPr>
          <p:cNvPr id="66562" name="TextBox 9"/>
          <p:cNvSpPr txBox="1">
            <a:spLocks noChangeArrowheads="1"/>
          </p:cNvSpPr>
          <p:nvPr/>
        </p:nvSpPr>
        <p:spPr bwMode="auto">
          <a:xfrm>
            <a:off x="1439863" y="1143000"/>
            <a:ext cx="742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90"/>
                </a:solidFill>
              </a:rPr>
              <a:t>R = 0</a:t>
            </a:r>
          </a:p>
        </p:txBody>
      </p:sp>
      <p:sp>
        <p:nvSpPr>
          <p:cNvPr id="66563" name="TextBox 10"/>
          <p:cNvSpPr txBox="1">
            <a:spLocks noChangeArrowheads="1"/>
          </p:cNvSpPr>
          <p:nvPr/>
        </p:nvSpPr>
        <p:spPr bwMode="auto">
          <a:xfrm>
            <a:off x="4339091" y="1049338"/>
            <a:ext cx="998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90"/>
                </a:solidFill>
              </a:rPr>
              <a:t>R = 100</a:t>
            </a:r>
          </a:p>
        </p:txBody>
      </p:sp>
      <p:sp>
        <p:nvSpPr>
          <p:cNvPr id="66564" name="TextBox 11"/>
          <p:cNvSpPr txBox="1">
            <a:spLocks noChangeArrowheads="1"/>
          </p:cNvSpPr>
          <p:nvPr/>
        </p:nvSpPr>
        <p:spPr bwMode="auto">
          <a:xfrm>
            <a:off x="6941453" y="949325"/>
            <a:ext cx="1000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90"/>
                </a:solidFill>
              </a:rPr>
              <a:t>R = 200</a:t>
            </a:r>
          </a:p>
        </p:txBody>
      </p:sp>
      <p:sp>
        <p:nvSpPr>
          <p:cNvPr id="66565" name="TextBox 12"/>
          <p:cNvSpPr txBox="1">
            <a:spLocks noChangeArrowheads="1"/>
          </p:cNvSpPr>
          <p:nvPr/>
        </p:nvSpPr>
        <p:spPr bwMode="auto">
          <a:xfrm>
            <a:off x="2653176" y="3797300"/>
            <a:ext cx="1000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90"/>
                </a:solidFill>
              </a:rPr>
              <a:t>R = 300</a:t>
            </a:r>
          </a:p>
        </p:txBody>
      </p:sp>
      <p:sp>
        <p:nvSpPr>
          <p:cNvPr id="66566" name="TextBox 13"/>
          <p:cNvSpPr txBox="1">
            <a:spLocks noChangeArrowheads="1"/>
          </p:cNvSpPr>
          <p:nvPr/>
        </p:nvSpPr>
        <p:spPr bwMode="auto">
          <a:xfrm>
            <a:off x="5327431" y="3794352"/>
            <a:ext cx="9995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90"/>
                </a:solidFill>
              </a:rPr>
              <a:t>R = </a:t>
            </a:r>
            <a:r>
              <a:rPr lang="en-US" sz="1800" dirty="0" smtClean="0">
                <a:solidFill>
                  <a:srgbClr val="000090"/>
                </a:solidFill>
              </a:rPr>
              <a:t>415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66569" name="Slide Number Placeholder 1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924675" y="647223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EFA55C-2B4E-6A48-A8A1-089EC1A23711}" type="slidenum">
              <a:rPr lang="en-US" sz="1600" b="1">
                <a:solidFill>
                  <a:srgbClr val="FF0000"/>
                </a:solidFill>
                <a:latin typeface="Calibri" charset="0"/>
              </a:rPr>
              <a:pPr eaLnBrk="1" hangingPunct="1"/>
              <a:t>48</a:t>
            </a:fld>
            <a:endParaRPr lang="en-US" sz="16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32800" y="6358278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16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4" name="Content Placeholder 3" descr="plot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" t="15962" r="9358" b="5559"/>
          <a:stretch/>
        </p:blipFill>
        <p:spPr>
          <a:xfrm>
            <a:off x="585048" y="1473654"/>
            <a:ext cx="2275627" cy="2118631"/>
          </a:xfrm>
        </p:spPr>
      </p:pic>
      <p:sp>
        <p:nvSpPr>
          <p:cNvPr id="7" name="TextBox 6"/>
          <p:cNvSpPr txBox="1"/>
          <p:nvPr/>
        </p:nvSpPr>
        <p:spPr>
          <a:xfrm>
            <a:off x="1655311" y="346130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143" y="2140856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X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9" name="Picture 8" descr="plot1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8981" r="9199" b="5988"/>
          <a:stretch/>
        </p:blipFill>
        <p:spPr>
          <a:xfrm>
            <a:off x="3514030" y="1412872"/>
            <a:ext cx="2484696" cy="2112735"/>
          </a:xfrm>
          <a:prstGeom prst="rect">
            <a:avLst/>
          </a:prstGeom>
        </p:spPr>
      </p:pic>
      <p:pic>
        <p:nvPicPr>
          <p:cNvPr id="10" name="Picture 9" descr="plot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t="12281" r="14643" b="7143"/>
          <a:stretch/>
        </p:blipFill>
        <p:spPr>
          <a:xfrm>
            <a:off x="6368143" y="1549722"/>
            <a:ext cx="1947744" cy="1904894"/>
          </a:xfrm>
          <a:prstGeom prst="rect">
            <a:avLst/>
          </a:prstGeom>
        </p:spPr>
      </p:pic>
      <p:pic>
        <p:nvPicPr>
          <p:cNvPr id="11" name="Picture 10" descr="plot3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t="24414" r="9919" b="8746"/>
          <a:stretch/>
        </p:blipFill>
        <p:spPr>
          <a:xfrm>
            <a:off x="1924198" y="4104650"/>
            <a:ext cx="2339375" cy="2077300"/>
          </a:xfrm>
          <a:prstGeom prst="rect">
            <a:avLst/>
          </a:prstGeom>
        </p:spPr>
      </p:pic>
      <p:pic>
        <p:nvPicPr>
          <p:cNvPr id="12" name="Picture 11" descr="plot415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t="27142" r="14642" b="6071"/>
          <a:stretch/>
        </p:blipFill>
        <p:spPr>
          <a:xfrm>
            <a:off x="4641362" y="4218906"/>
            <a:ext cx="2216636" cy="18236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65665" y="335642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6002" y="3290326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Y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60097" y="571194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4976" y="5825907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Y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84877" y="2087305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X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03235" y="4735286"/>
            <a:ext cx="338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X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20974" y="205425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X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86071" y="4735286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X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25835" y="6127445"/>
            <a:ext cx="4364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Not including diffraction effects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3646" y="1626657"/>
            <a:ext cx="617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-8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04936" y="2486280"/>
            <a:ext cx="29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-8</a:t>
            </a:r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75162" y="2912250"/>
            <a:ext cx="29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/>
                <a:cs typeface="Arial"/>
              </a:rPr>
              <a:t>-8</a:t>
            </a:r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195795" y="2059540"/>
            <a:ext cx="29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-8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619025" y="4200763"/>
            <a:ext cx="388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-12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04345" y="4661945"/>
            <a:ext cx="675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-12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26759" y="5086475"/>
            <a:ext cx="388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-12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30408" y="5525257"/>
            <a:ext cx="388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-12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66560" name="TextBox 66559"/>
          <p:cNvSpPr txBox="1"/>
          <p:nvPr/>
        </p:nvSpPr>
        <p:spPr>
          <a:xfrm>
            <a:off x="4339091" y="4277699"/>
            <a:ext cx="388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-17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66568" name="TextBox 66567"/>
          <p:cNvSpPr txBox="1"/>
          <p:nvPr/>
        </p:nvSpPr>
        <p:spPr>
          <a:xfrm>
            <a:off x="4339091" y="4829229"/>
            <a:ext cx="388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-17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66577" name="TextBox 66576"/>
          <p:cNvSpPr txBox="1"/>
          <p:nvPr/>
        </p:nvSpPr>
        <p:spPr>
          <a:xfrm>
            <a:off x="4357234" y="5381617"/>
            <a:ext cx="388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-17</a:t>
            </a:r>
            <a:endParaRPr lang="en-US" sz="11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050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781" y="36284"/>
            <a:ext cx="8229600" cy="1143000"/>
          </a:xfrm>
        </p:spPr>
        <p:txBody>
          <a:bodyPr/>
          <a:lstStyle/>
          <a:p>
            <a:r>
              <a:rPr lang="en-US" sz="3200" b="0" u="sng" dirty="0" smtClean="0">
                <a:solidFill>
                  <a:srgbClr val="FF0000"/>
                </a:solidFill>
              </a:rPr>
              <a:t>Radial Image Sizes</a:t>
            </a:r>
            <a:endParaRPr lang="en-US" sz="3200" b="0" u="sng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x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21872" r="5753" b="4300"/>
          <a:stretch/>
        </p:blipFill>
        <p:spPr>
          <a:xfrm>
            <a:off x="749133" y="1251856"/>
            <a:ext cx="2262581" cy="22315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9C52-8B53-4C05-9A81-294526E1F03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x1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t="22753" r="4056" b="5091"/>
          <a:stretch/>
        </p:blipFill>
        <p:spPr>
          <a:xfrm>
            <a:off x="3459654" y="1179284"/>
            <a:ext cx="2327920" cy="2337346"/>
          </a:xfrm>
          <a:prstGeom prst="rect">
            <a:avLst/>
          </a:prstGeom>
        </p:spPr>
      </p:pic>
      <p:pic>
        <p:nvPicPr>
          <p:cNvPr id="7" name="Picture 6" descr="x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12944" r="6568" b="5129"/>
          <a:stretch/>
        </p:blipFill>
        <p:spPr>
          <a:xfrm>
            <a:off x="5969004" y="1179284"/>
            <a:ext cx="2356817" cy="2270941"/>
          </a:xfrm>
          <a:prstGeom prst="rect">
            <a:avLst/>
          </a:prstGeom>
        </p:spPr>
      </p:pic>
      <p:pic>
        <p:nvPicPr>
          <p:cNvPr id="8" name="Picture 7" descr="x3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14613" r="5700" b="6094"/>
          <a:stretch/>
        </p:blipFill>
        <p:spPr>
          <a:xfrm>
            <a:off x="2311781" y="4045854"/>
            <a:ext cx="2295746" cy="2213429"/>
          </a:xfrm>
          <a:prstGeom prst="rect">
            <a:avLst/>
          </a:prstGeom>
        </p:spPr>
      </p:pic>
      <p:pic>
        <p:nvPicPr>
          <p:cNvPr id="9" name="Picture 8" descr="x415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13101" r="5345" b="4976"/>
          <a:stretch/>
        </p:blipFill>
        <p:spPr>
          <a:xfrm>
            <a:off x="5241457" y="4045853"/>
            <a:ext cx="2197114" cy="21303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2921" y="948451"/>
            <a:ext cx="928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R = 0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142" y="888996"/>
            <a:ext cx="11856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R 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=100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40714" y="888996"/>
            <a:ext cx="1271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R = 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200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94000" y="3737428"/>
            <a:ext cx="1271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R = 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300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42430" y="3737428"/>
            <a:ext cx="1271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R = 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415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11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Location of the Fiber View Camera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3553" name="Content Placeholder 3" descr="Newoptics.PNG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0115" y="1131306"/>
            <a:ext cx="6400800" cy="3248554"/>
          </a:xfrm>
        </p:spPr>
      </p:pic>
      <p:sp>
        <p:nvSpPr>
          <p:cNvPr id="6" name="Rectangle 5"/>
          <p:cNvSpPr/>
          <p:nvPr/>
        </p:nvSpPr>
        <p:spPr>
          <a:xfrm>
            <a:off x="8040915" y="2570151"/>
            <a:ext cx="645886" cy="228600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504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2061212" y="883920"/>
            <a:ext cx="136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Fiber Plane</a:t>
            </a:r>
          </a:p>
          <a:p>
            <a:pPr eaLnBrk="1" hangingPunct="1"/>
            <a:endParaRPr lang="en-US" sz="1800" dirty="0"/>
          </a:p>
        </p:txBody>
      </p:sp>
      <p:sp>
        <p:nvSpPr>
          <p:cNvPr id="23557" name="TextBox 11"/>
          <p:cNvSpPr txBox="1">
            <a:spLocks noChangeArrowheads="1"/>
          </p:cNvSpPr>
          <p:nvPr/>
        </p:nvSpPr>
        <p:spPr bwMode="auto">
          <a:xfrm>
            <a:off x="2160588" y="576707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    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828800" y="1245870"/>
            <a:ext cx="896938" cy="10096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81138" y="2255520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473200" y="2374583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73200" y="2526983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473200" y="2865120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481138" y="2746058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524000" y="3093720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481138" y="2644458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447800" y="3093720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81138" y="2984183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23938" y="2247583"/>
            <a:ext cx="457200" cy="439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066800" y="2365058"/>
            <a:ext cx="465138" cy="3222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023938" y="2517458"/>
            <a:ext cx="492125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066800" y="2653983"/>
            <a:ext cx="431800" cy="92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66800" y="2755583"/>
            <a:ext cx="4143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023938" y="2755583"/>
            <a:ext cx="457200" cy="1174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23938" y="2755583"/>
            <a:ext cx="492125" cy="219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023938" y="2755583"/>
            <a:ext cx="457200" cy="358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57200" y="2687320"/>
            <a:ext cx="60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57200" y="2687320"/>
            <a:ext cx="0" cy="2387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160588" y="4541520"/>
            <a:ext cx="0" cy="12255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160588" y="4541520"/>
            <a:ext cx="439261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553200" y="4541520"/>
            <a:ext cx="0" cy="12255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160588" y="5767070"/>
            <a:ext cx="43926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08" name="Straight Connector 17407"/>
          <p:cNvCxnSpPr/>
          <p:nvPr/>
        </p:nvCxnSpPr>
        <p:spPr>
          <a:xfrm>
            <a:off x="457200" y="5074920"/>
            <a:ext cx="2133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84" name="TextBox 17410"/>
          <p:cNvSpPr txBox="1">
            <a:spLocks noChangeArrowheads="1"/>
          </p:cNvSpPr>
          <p:nvPr/>
        </p:nvSpPr>
        <p:spPr bwMode="auto">
          <a:xfrm>
            <a:off x="5759450" y="5951220"/>
            <a:ext cx="266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Spectrometer Enclosure</a:t>
            </a:r>
          </a:p>
        </p:txBody>
      </p:sp>
      <p:cxnSp>
        <p:nvCxnSpPr>
          <p:cNvPr id="17419" name="Straight Arrow Connector 17418"/>
          <p:cNvCxnSpPr>
            <a:stCxn id="23584" idx="1"/>
          </p:cNvCxnSpPr>
          <p:nvPr/>
        </p:nvCxnSpPr>
        <p:spPr>
          <a:xfrm flipH="1" flipV="1">
            <a:off x="5029200" y="5767070"/>
            <a:ext cx="730250" cy="3698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3403600" y="496062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504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7421" name="Straight Arrow Connector 17420"/>
          <p:cNvCxnSpPr/>
          <p:nvPr/>
        </p:nvCxnSpPr>
        <p:spPr>
          <a:xfrm flipH="1">
            <a:off x="2700338" y="5074920"/>
            <a:ext cx="67786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88" name="TextBox 17424"/>
          <p:cNvSpPr txBox="1">
            <a:spLocks noChangeArrowheads="1"/>
          </p:cNvSpPr>
          <p:nvPr/>
        </p:nvSpPr>
        <p:spPr bwMode="auto">
          <a:xfrm>
            <a:off x="3360738" y="5189220"/>
            <a:ext cx="633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LED</a:t>
            </a:r>
          </a:p>
        </p:txBody>
      </p:sp>
      <p:sp>
        <p:nvSpPr>
          <p:cNvPr id="23589" name="TextBox 17426"/>
          <p:cNvSpPr txBox="1">
            <a:spLocks noChangeArrowheads="1"/>
          </p:cNvSpPr>
          <p:nvPr/>
        </p:nvSpPr>
        <p:spPr bwMode="auto">
          <a:xfrm>
            <a:off x="609600" y="134112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Fibers</a:t>
            </a:r>
          </a:p>
        </p:txBody>
      </p:sp>
      <p:cxnSp>
        <p:nvCxnSpPr>
          <p:cNvPr id="17431" name="Straight Arrow Connector 17430"/>
          <p:cNvCxnSpPr>
            <a:stCxn id="23589" idx="2"/>
          </p:cNvCxnSpPr>
          <p:nvPr/>
        </p:nvCxnSpPr>
        <p:spPr>
          <a:xfrm>
            <a:off x="1022350" y="1711008"/>
            <a:ext cx="273050" cy="654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91" name="TextBox 17431"/>
          <p:cNvSpPr txBox="1">
            <a:spLocks noChangeArrowheads="1"/>
          </p:cNvSpPr>
          <p:nvPr/>
        </p:nvSpPr>
        <p:spPr bwMode="auto">
          <a:xfrm>
            <a:off x="5716443" y="875983"/>
            <a:ext cx="2155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Fiber View Camera</a:t>
            </a:r>
          </a:p>
        </p:txBody>
      </p:sp>
      <p:cxnSp>
        <p:nvCxnSpPr>
          <p:cNvPr id="17434" name="Straight Arrow Connector 17433"/>
          <p:cNvCxnSpPr>
            <a:stCxn id="23591" idx="2"/>
            <a:endCxn id="6" idx="0"/>
          </p:cNvCxnSpPr>
          <p:nvPr/>
        </p:nvCxnSpPr>
        <p:spPr>
          <a:xfrm>
            <a:off x="6794356" y="1245870"/>
            <a:ext cx="1569502" cy="132428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06847" y="847908"/>
            <a:ext cx="186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Corrector Optics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2725738" y="1245870"/>
            <a:ext cx="1582995" cy="127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20100" y="4060297"/>
            <a:ext cx="0" cy="4812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1881481" y="4060297"/>
            <a:ext cx="0" cy="4812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1905000" y="4253197"/>
            <a:ext cx="208915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987143" y="4253197"/>
            <a:ext cx="2432957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560" name="TextBox 23559"/>
          <p:cNvSpPr txBox="1"/>
          <p:nvPr/>
        </p:nvSpPr>
        <p:spPr>
          <a:xfrm>
            <a:off x="7328708" y="492644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Primary Mirror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5307" y="4017338"/>
            <a:ext cx="129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12.25 m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8686800" y="3408045"/>
            <a:ext cx="1" cy="1552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7872268" y="3408045"/>
            <a:ext cx="81453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40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60" y="66600"/>
            <a:ext cx="8229600" cy="114300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FF0000"/>
                </a:solidFill>
              </a:rPr>
              <a:t>       </a:t>
            </a:r>
            <a:r>
              <a:rPr lang="en-US" sz="3200" b="0" u="sng" dirty="0" smtClean="0">
                <a:solidFill>
                  <a:srgbClr val="FF0000"/>
                </a:solidFill>
              </a:rPr>
              <a:t> Image Sizes in Azimuth</a:t>
            </a:r>
            <a:endParaRPr lang="en-US" sz="3200" b="0" u="sng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y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14535" r="7048" b="4886"/>
          <a:stretch/>
        </p:blipFill>
        <p:spPr>
          <a:xfrm>
            <a:off x="806602" y="1324429"/>
            <a:ext cx="2192260" cy="210457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9C52-8B53-4C05-9A81-294526E1F03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y1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12020" r="6349" b="5222"/>
          <a:stretch/>
        </p:blipFill>
        <p:spPr>
          <a:xfrm>
            <a:off x="3472775" y="1197429"/>
            <a:ext cx="2278512" cy="2315262"/>
          </a:xfrm>
          <a:prstGeom prst="rect">
            <a:avLst/>
          </a:prstGeom>
        </p:spPr>
      </p:pic>
      <p:pic>
        <p:nvPicPr>
          <p:cNvPr id="7" name="Picture 6" descr="y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16270" r="6428" b="5630"/>
          <a:stretch/>
        </p:blipFill>
        <p:spPr>
          <a:xfrm>
            <a:off x="6187320" y="1288142"/>
            <a:ext cx="2303540" cy="2238257"/>
          </a:xfrm>
          <a:prstGeom prst="rect">
            <a:avLst/>
          </a:prstGeom>
        </p:spPr>
      </p:pic>
      <p:pic>
        <p:nvPicPr>
          <p:cNvPr id="8" name="Picture 7" descr="y3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14319" r="6569" b="5387"/>
          <a:stretch/>
        </p:blipFill>
        <p:spPr>
          <a:xfrm>
            <a:off x="1901219" y="4106971"/>
            <a:ext cx="2195286" cy="2124469"/>
          </a:xfrm>
          <a:prstGeom prst="rect">
            <a:avLst/>
          </a:prstGeom>
        </p:spPr>
      </p:pic>
      <p:pic>
        <p:nvPicPr>
          <p:cNvPr id="9" name="Picture 8" descr="y415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12898" r="6552" b="5270"/>
          <a:stretch/>
        </p:blipFill>
        <p:spPr>
          <a:xfrm>
            <a:off x="5084576" y="4106971"/>
            <a:ext cx="2205487" cy="2124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8857" y="961568"/>
            <a:ext cx="928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R =</a:t>
            </a:r>
            <a:r>
              <a:rPr lang="en-US" sz="2400" dirty="0" smtClean="0">
                <a:latin typeface="Arial"/>
                <a:cs typeface="Arial"/>
              </a:rPr>
              <a:t> 0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5790" y="961568"/>
            <a:ext cx="1271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R =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100</a:t>
            </a:r>
            <a:endParaRPr lang="en-US" sz="24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12857" y="943427"/>
            <a:ext cx="1271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R =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200</a:t>
            </a:r>
            <a:endParaRPr lang="en-US" sz="24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94856" y="3719285"/>
            <a:ext cx="1271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R =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300</a:t>
            </a:r>
            <a:endParaRPr lang="en-US" sz="24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33571" y="3755570"/>
            <a:ext cx="1271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R =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415</a:t>
            </a:r>
            <a:endParaRPr lang="en-US" sz="2400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2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FVC  Time Sequence Goals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51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2177149"/>
              </p:ext>
            </p:extLst>
          </p:nvPr>
        </p:nvGraphicFramePr>
        <p:xfrm>
          <a:off x="1217138" y="2543638"/>
          <a:ext cx="6176093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4299"/>
                <a:gridCol w="288179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/>
                          <a:cs typeface="Arial"/>
                        </a:rPr>
                        <a:t>Activity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/>
                          <a:cs typeface="Arial"/>
                        </a:rPr>
                        <a:t>Time Required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/>
                          <a:cs typeface="Arial"/>
                        </a:rPr>
                        <a:t>Exposure time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/>
                          <a:cs typeface="Arial"/>
                        </a:rPr>
                        <a:t>     1 second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/>
                          <a:cs typeface="Arial"/>
                        </a:rPr>
                        <a:t>Camera readout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/>
                          <a:cs typeface="Arial"/>
                        </a:rPr>
                        <a:t>     1 second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/>
                          <a:cs typeface="Arial"/>
                        </a:rPr>
                        <a:t>Centroid calculation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/>
                          <a:cs typeface="Arial"/>
                        </a:rPr>
                        <a:t>     1 seconds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/>
                          <a:cs typeface="Arial"/>
                        </a:rPr>
                        <a:t>Total per Iteration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/>
                          <a:cs typeface="Arial"/>
                        </a:rPr>
                        <a:t>     3 seconds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0834" y="1253851"/>
            <a:ext cx="686768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Will develop the electronics, computers and</a:t>
            </a:r>
          </a:p>
          <a:p>
            <a:r>
              <a:rPr lang="en-US" sz="2400" dirty="0" smtClean="0">
                <a:latin typeface="Arial"/>
                <a:cs typeface="Arial"/>
              </a:rPr>
              <a:t> software to control the Fiber View Camera In the</a:t>
            </a:r>
          </a:p>
          <a:p>
            <a:r>
              <a:rPr lang="en-US" sz="2400" dirty="0" smtClean="0">
                <a:latin typeface="Arial"/>
                <a:cs typeface="Arial"/>
              </a:rPr>
              <a:t> context of the overall Telescope Control System.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24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Dependence on FWHM of image on CCD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Content Placeholder 5" descr="histo4.pd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75" t="9135" r="10729" b="7071"/>
          <a:stretch/>
        </p:blipFill>
        <p:spPr>
          <a:xfrm rot="5400000">
            <a:off x="2766160" y="896938"/>
            <a:ext cx="3611680" cy="5229225"/>
          </a:xfrm>
        </p:spPr>
      </p:pic>
      <p:sp>
        <p:nvSpPr>
          <p:cNvPr id="7" name="TextBox 6"/>
          <p:cNvSpPr txBox="1"/>
          <p:nvPr/>
        </p:nvSpPr>
        <p:spPr>
          <a:xfrm>
            <a:off x="2543372" y="5351094"/>
            <a:ext cx="4314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Image FWHM on CCD (pixels)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01407" y="3254081"/>
            <a:ext cx="4194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Resolution on Fiber Plane (μ)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48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of Field at Various f stops</a:t>
            </a:r>
            <a:r>
              <a:rPr lang="en-US" dirty="0"/>
              <a:t>, at </a:t>
            </a:r>
            <a:r>
              <a:rPr lang="en-US" dirty="0" err="1" smtClean="0"/>
              <a:t>λ</a:t>
            </a:r>
            <a:r>
              <a:rPr lang="en-US" dirty="0" smtClean="0"/>
              <a:t> = 600 nm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6" name="Content Placeholder 5" descr="histo8.pd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03" t="11363" r="11551" b="8342"/>
          <a:stretch/>
        </p:blipFill>
        <p:spPr>
          <a:xfrm rot="5400000">
            <a:off x="2734017" y="1092010"/>
            <a:ext cx="3675966" cy="5229225"/>
          </a:xfrm>
        </p:spPr>
      </p:pic>
      <p:sp>
        <p:nvSpPr>
          <p:cNvPr id="7" name="TextBox 6"/>
          <p:cNvSpPr txBox="1"/>
          <p:nvPr/>
        </p:nvSpPr>
        <p:spPr>
          <a:xfrm>
            <a:off x="2536624" y="5501580"/>
            <a:ext cx="4187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Focus (object distance in cm)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70390" y="3142405"/>
            <a:ext cx="3399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FWHM on CCD (pixels)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33308" y="1078494"/>
            <a:ext cx="6643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Diffraction spot size = λ x </a:t>
            </a:r>
            <a:r>
              <a:rPr lang="en-US" sz="2400" dirty="0" err="1" smtClean="0">
                <a:latin typeface="Arial"/>
                <a:cs typeface="Arial"/>
              </a:rPr>
              <a:t>fno</a:t>
            </a:r>
            <a:r>
              <a:rPr lang="en-US" sz="2400" dirty="0" smtClean="0">
                <a:latin typeface="Arial"/>
                <a:cs typeface="Arial"/>
              </a:rPr>
              <a:t> =10 μ = 1.6 pixels</a:t>
            </a:r>
          </a:p>
          <a:p>
            <a:r>
              <a:rPr lang="en-US" sz="2400" dirty="0" smtClean="0">
                <a:latin typeface="Arial"/>
                <a:cs typeface="Arial"/>
              </a:rPr>
              <a:t>for monochromatic light with λ = 0.6 μ and f/16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51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Diffraction Limit vs. </a:t>
            </a:r>
            <a:r>
              <a:rPr lang="en-US" dirty="0" err="1" smtClean="0"/>
              <a:t>fstop</a:t>
            </a:r>
            <a:r>
              <a:rPr lang="en-US" dirty="0" smtClean="0"/>
              <a:t>, 400 </a:t>
            </a:r>
            <a:r>
              <a:rPr lang="en-US" dirty="0"/>
              <a:t>mm lens, 600nm </a:t>
            </a:r>
            <a:r>
              <a:rPr lang="en-US" dirty="0" err="1"/>
              <a:t>λ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54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118780"/>
              </p:ext>
            </p:extLst>
          </p:nvPr>
        </p:nvGraphicFramePr>
        <p:xfrm>
          <a:off x="457200" y="896938"/>
          <a:ext cx="8229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035"/>
                <a:gridCol w="1728695"/>
                <a:gridCol w="1975651"/>
                <a:gridCol w="187221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Parameter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f/5.6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f/10.4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f/16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Aperture </a:t>
                      </a:r>
                      <a:r>
                        <a:rPr lang="en-US" sz="2400" dirty="0" err="1" smtClean="0"/>
                        <a:t>dia</a:t>
                      </a:r>
                      <a:r>
                        <a:rPr lang="en-US" sz="2400" dirty="0" smtClean="0"/>
                        <a:t> 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71 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38 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 mm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δΘ</a:t>
                      </a:r>
                      <a:r>
                        <a:rPr lang="en-US" sz="2400" dirty="0" smtClean="0"/>
                        <a:t> = </a:t>
                      </a:r>
                      <a:r>
                        <a:rPr lang="en-US" sz="2400" dirty="0" err="1" smtClean="0"/>
                        <a:t>λ</a:t>
                      </a:r>
                      <a:r>
                        <a:rPr lang="en-US" sz="2400" dirty="0" smtClean="0"/>
                        <a:t>/d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8.5x10</a:t>
                      </a:r>
                      <a:r>
                        <a:rPr lang="en-US" sz="2400" baseline="30000" dirty="0" smtClean="0"/>
                        <a:t>-6 </a:t>
                      </a:r>
                      <a:r>
                        <a:rPr lang="en-US" sz="2400" baseline="0" dirty="0" smtClean="0"/>
                        <a:t>rad</a:t>
                      </a:r>
                      <a:endParaRPr lang="en-US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15.6 x 10</a:t>
                      </a:r>
                      <a:r>
                        <a:rPr lang="en-US" sz="2400" baseline="30000" dirty="0" smtClean="0"/>
                        <a:t>-6 </a:t>
                      </a:r>
                      <a:r>
                        <a:rPr lang="en-US" sz="2400" dirty="0" smtClean="0"/>
                        <a:t>rad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 x 10</a:t>
                      </a:r>
                      <a:r>
                        <a:rPr lang="en-US" sz="2400" baseline="30000" dirty="0" smtClean="0"/>
                        <a:t>-6 </a:t>
                      </a:r>
                      <a:r>
                        <a:rPr lang="en-US" sz="2400" dirty="0" smtClean="0"/>
                        <a:t>rad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 x </a:t>
                      </a:r>
                      <a:r>
                        <a:rPr lang="en-US" sz="2400" dirty="0" err="1" smtClean="0"/>
                        <a:t>δΘ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3.4 μ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6.2 μ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9.6 μ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Image</a:t>
                      </a:r>
                      <a:r>
                        <a:rPr lang="en-US" sz="2400" baseline="0" dirty="0" smtClean="0"/>
                        <a:t> size</a:t>
                      </a:r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pixls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1.6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55740" y="3330413"/>
            <a:ext cx="683252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Minimum image size due to diameter of the fibers:</a:t>
            </a:r>
          </a:p>
          <a:p>
            <a:r>
              <a:rPr lang="en-US" sz="2400" dirty="0" smtClean="0"/>
              <a:t>120 μ de-magnified by 25 gives 4.8 μ image diameter </a:t>
            </a:r>
          </a:p>
          <a:p>
            <a:r>
              <a:rPr lang="en-US" sz="2400" dirty="0" smtClean="0"/>
              <a:t>or 0.8 pixels on CCD. We realized this early on</a:t>
            </a:r>
          </a:p>
          <a:p>
            <a:r>
              <a:rPr lang="en-US" sz="2400" dirty="0" smtClean="0"/>
              <a:t>and said that we would have to defocus the image. </a:t>
            </a:r>
          </a:p>
          <a:p>
            <a:r>
              <a:rPr lang="en-US" sz="2400" dirty="0" smtClean="0"/>
              <a:t>The diffraction limit at f/16 is doing this for us over</a:t>
            </a:r>
          </a:p>
          <a:p>
            <a:r>
              <a:rPr lang="en-US" sz="2400" dirty="0" smtClean="0"/>
              <a:t>a wide range of focus positions, making f/16 very </a:t>
            </a:r>
          </a:p>
          <a:p>
            <a:r>
              <a:rPr lang="en-US" sz="2400" dirty="0" smtClean="0"/>
              <a:t>robust. At lower f stops things get more delicate…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3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Diffraction Limit vs. </a:t>
            </a:r>
            <a:r>
              <a:rPr lang="en-US" dirty="0" err="1" smtClean="0"/>
              <a:t>fstop</a:t>
            </a:r>
            <a:r>
              <a:rPr lang="en-US" dirty="0" smtClean="0"/>
              <a:t> for 600 mm lens, </a:t>
            </a:r>
            <a:r>
              <a:rPr lang="en-US" dirty="0"/>
              <a:t>470 nm </a:t>
            </a:r>
            <a:r>
              <a:rPr lang="en-US" dirty="0" err="1"/>
              <a:t>λ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55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293632"/>
              </p:ext>
            </p:extLst>
          </p:nvPr>
        </p:nvGraphicFramePr>
        <p:xfrm>
          <a:off x="457200" y="896938"/>
          <a:ext cx="8229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5655"/>
                <a:gridCol w="1733555"/>
                <a:gridCol w="2056077"/>
                <a:gridCol w="19743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Parameter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f/8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f/16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f/22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Aperture </a:t>
                      </a:r>
                      <a:r>
                        <a:rPr lang="en-US" sz="2400" dirty="0" err="1" smtClean="0"/>
                        <a:t>dia</a:t>
                      </a:r>
                      <a:r>
                        <a:rPr lang="en-US" sz="2400" dirty="0" smtClean="0"/>
                        <a:t> 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75 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38 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27 mm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δΘ</a:t>
                      </a:r>
                      <a:r>
                        <a:rPr lang="en-US" sz="2400" dirty="0" smtClean="0"/>
                        <a:t> = </a:t>
                      </a:r>
                      <a:r>
                        <a:rPr lang="en-US" sz="2400" dirty="0" err="1" smtClean="0"/>
                        <a:t>λ</a:t>
                      </a:r>
                      <a:r>
                        <a:rPr lang="en-US" sz="2400" dirty="0" smtClean="0"/>
                        <a:t>/d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6.3x10</a:t>
                      </a:r>
                      <a:r>
                        <a:rPr lang="en-US" sz="2400" baseline="30000" dirty="0" smtClean="0"/>
                        <a:t>-6 </a:t>
                      </a:r>
                      <a:r>
                        <a:rPr lang="en-US" sz="2400" baseline="0" dirty="0" smtClean="0"/>
                        <a:t>rad</a:t>
                      </a:r>
                      <a:endParaRPr lang="en-US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12.5 x 10</a:t>
                      </a:r>
                      <a:r>
                        <a:rPr lang="en-US" sz="2400" baseline="30000" dirty="0" smtClean="0"/>
                        <a:t>-6 </a:t>
                      </a:r>
                      <a:r>
                        <a:rPr lang="en-US" sz="2400" dirty="0" smtClean="0"/>
                        <a:t>rad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17.4 x 10</a:t>
                      </a:r>
                      <a:r>
                        <a:rPr lang="en-US" sz="2400" baseline="30000" dirty="0" smtClean="0"/>
                        <a:t>-6 </a:t>
                      </a:r>
                      <a:r>
                        <a:rPr lang="en-US" sz="2400" dirty="0" smtClean="0"/>
                        <a:t>rad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 x </a:t>
                      </a:r>
                      <a:r>
                        <a:rPr lang="en-US" sz="2400" dirty="0" err="1" smtClean="0"/>
                        <a:t>δΘ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3.8 μ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7.5 μ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10.4 μ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Image</a:t>
                      </a:r>
                      <a:r>
                        <a:rPr lang="en-US" sz="2400" baseline="0" dirty="0" smtClean="0"/>
                        <a:t> size</a:t>
                      </a:r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pixls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1.7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55740" y="3330413"/>
            <a:ext cx="683252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Minimum image size due to diameter of the fibers:</a:t>
            </a:r>
          </a:p>
          <a:p>
            <a:r>
              <a:rPr lang="en-US" sz="2400" dirty="0" smtClean="0"/>
              <a:t>120 μ de-magnified by 25 gives 4.8 μ image diameter </a:t>
            </a:r>
          </a:p>
          <a:p>
            <a:r>
              <a:rPr lang="en-US" sz="2400" dirty="0" smtClean="0"/>
              <a:t>or 0.8 pixels on CCD. We realized this early on</a:t>
            </a:r>
          </a:p>
          <a:p>
            <a:r>
              <a:rPr lang="en-US" sz="2400" dirty="0" smtClean="0"/>
              <a:t>and said that we would have to defocus the image. </a:t>
            </a:r>
          </a:p>
          <a:p>
            <a:r>
              <a:rPr lang="en-US" sz="2400" dirty="0" smtClean="0"/>
              <a:t>The diffraction limit at f/22 is doing this for us over</a:t>
            </a:r>
          </a:p>
          <a:p>
            <a:r>
              <a:rPr lang="en-US" sz="2400" dirty="0" smtClean="0"/>
              <a:t>a wide range of focus positions, making f/22 very </a:t>
            </a:r>
          </a:p>
          <a:p>
            <a:r>
              <a:rPr lang="en-US" sz="2400" dirty="0" smtClean="0"/>
              <a:t>robust. At lower f stops things get more delicate…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4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Fiber View Camera Requirements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8434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121150" algn="ctr"/>
                <a:tab pos="5949950" algn="ctr"/>
              </a:tabLst>
            </a:pPr>
            <a:r>
              <a:rPr lang="en-US" dirty="0" smtClean="0"/>
              <a:t>Feature 	Requirement	Present</a:t>
            </a:r>
          </a:p>
          <a:p>
            <a:pPr>
              <a:tabLst>
                <a:tab pos="4121150" algn="ctr"/>
                <a:tab pos="5949950" algn="ctr"/>
              </a:tabLst>
            </a:pPr>
            <a:r>
              <a:rPr lang="en-US" dirty="0" smtClean="0"/>
              <a:t>                                           </a:t>
            </a:r>
            <a:r>
              <a:rPr lang="en-US" dirty="0" err="1" smtClean="0"/>
              <a:t>CDR</a:t>
            </a:r>
            <a:r>
              <a:rPr lang="en-US" dirty="0" smtClean="0"/>
              <a:t> p. 123	Performance</a:t>
            </a:r>
          </a:p>
          <a:p>
            <a:pPr>
              <a:tabLst>
                <a:tab pos="4121150" algn="ctr"/>
                <a:tab pos="5949950" algn="ctr"/>
              </a:tabLst>
            </a:pPr>
            <a:r>
              <a:rPr lang="en-US" dirty="0" smtClean="0"/>
              <a:t>Absolute Position Meas.	3 μm RMS	2.5 μm RMS     </a:t>
            </a:r>
          </a:p>
          <a:p>
            <a:pPr>
              <a:tabLst>
                <a:tab pos="4121150" algn="ctr"/>
                <a:tab pos="5949950" algn="ctr"/>
              </a:tabLst>
            </a:pPr>
            <a:r>
              <a:rPr lang="en-US" dirty="0" smtClean="0"/>
              <a:t>Nearest Neighbor Dist.	&lt; 1 mm	0.7 mm</a:t>
            </a:r>
          </a:p>
          <a:p>
            <a:pPr>
              <a:tabLst>
                <a:tab pos="4121150" algn="ctr"/>
                <a:tab pos="5949950" algn="ctr"/>
              </a:tabLst>
            </a:pPr>
            <a:r>
              <a:rPr lang="en-US" dirty="0" smtClean="0"/>
              <a:t>Exposure Time	&lt; 2 sec	1 sec</a:t>
            </a:r>
          </a:p>
          <a:p>
            <a:pPr>
              <a:tabLst>
                <a:tab pos="4121150" algn="ctr"/>
                <a:tab pos="5949950" algn="ctr"/>
              </a:tabLst>
            </a:pPr>
            <a:r>
              <a:rPr lang="en-US" dirty="0" smtClean="0"/>
              <a:t>Readout Time	&lt; 2 sec	5 sec*</a:t>
            </a:r>
          </a:p>
          <a:p>
            <a:pPr>
              <a:tabLst>
                <a:tab pos="4121150" algn="ctr"/>
                <a:tab pos="5949950" algn="ctr"/>
              </a:tabLst>
            </a:pPr>
            <a:r>
              <a:rPr lang="en-US" dirty="0" smtClean="0"/>
              <a:t>Computing Time	1 sec	&lt; 1 sec</a:t>
            </a:r>
          </a:p>
          <a:p>
            <a:pPr>
              <a:tabLst>
                <a:tab pos="4121150" algn="ctr"/>
                <a:tab pos="5949950" algn="ctr"/>
              </a:tabLst>
            </a:pPr>
            <a:endParaRPr lang="en-US" dirty="0" smtClean="0"/>
          </a:p>
          <a:p>
            <a:pPr marL="171450" indent="-171450">
              <a:buNone/>
              <a:tabLst>
                <a:tab pos="4121150" algn="ctr"/>
                <a:tab pos="5949950" algn="ctr"/>
              </a:tabLst>
            </a:pPr>
            <a:r>
              <a:rPr lang="en-US" dirty="0" smtClean="0"/>
              <a:t>* Limited by USB cable between camera and computer, will be better with Ethernet cable and modified 	readout electronics of final camera</a:t>
            </a:r>
          </a:p>
        </p:txBody>
      </p:sp>
    </p:spTree>
    <p:extLst>
      <p:ext uri="{BB962C8B-B14F-4D97-AF65-F5344CB8AC3E}">
        <p14:creationId xmlns:p14="http://schemas.microsoft.com/office/powerpoint/2010/main" val="30661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esign considerations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Input dimensions</a:t>
            </a:r>
          </a:p>
          <a:p>
            <a:pPr lvl="1"/>
            <a:r>
              <a:rPr lang="en-US" dirty="0" err="1" smtClean="0"/>
              <a:t>Fiberplane</a:t>
            </a:r>
            <a:r>
              <a:rPr lang="en-US" dirty="0" smtClean="0"/>
              <a:t> diameter is order of 830 mm</a:t>
            </a:r>
          </a:p>
          <a:p>
            <a:pPr lvl="1"/>
            <a:r>
              <a:rPr lang="en-US" dirty="0" smtClean="0"/>
              <a:t>CCD size ~37 mm</a:t>
            </a:r>
          </a:p>
          <a:p>
            <a:pPr lvl="1"/>
            <a:r>
              <a:rPr lang="en-US" dirty="0" err="1" smtClean="0"/>
              <a:t>Fiberplane</a:t>
            </a:r>
            <a:r>
              <a:rPr lang="en-US" dirty="0" smtClean="0"/>
              <a:t> to camera  L = 12,250  mm</a:t>
            </a:r>
          </a:p>
          <a:p>
            <a:r>
              <a:rPr lang="en-US" dirty="0" smtClean="0"/>
              <a:t>Demagnification desired ~ 25</a:t>
            </a:r>
          </a:p>
          <a:p>
            <a:r>
              <a:rPr lang="en-US" dirty="0" smtClean="0"/>
              <a:t>              </a:t>
            </a:r>
            <a:r>
              <a:rPr lang="en-US" dirty="0" err="1" smtClean="0"/>
              <a:t>Demag</a:t>
            </a:r>
            <a:r>
              <a:rPr lang="en-US" dirty="0" smtClean="0"/>
              <a:t> ~ f/L</a:t>
            </a:r>
          </a:p>
          <a:p>
            <a:r>
              <a:rPr lang="en-US" dirty="0" smtClean="0"/>
              <a:t>Camera focal length f ~ 600 mm</a:t>
            </a:r>
          </a:p>
          <a:p>
            <a:r>
              <a:rPr lang="en-US" dirty="0" smtClean="0"/>
              <a:t>At a demagnification of 25, a 5 micron precision on the fiber plane translates to 0.2 microns on CCD, or 1/30 of a 6 micron pixel (33 </a:t>
            </a:r>
            <a:r>
              <a:rPr lang="en-US" dirty="0" err="1" smtClean="0"/>
              <a:t>millipixels</a:t>
            </a:r>
            <a:r>
              <a:rPr lang="en-US" dirty="0" smtClean="0"/>
              <a:t>)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7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722940" y="921771"/>
            <a:ext cx="761143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dirty="0"/>
              <a:t>	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 </a:t>
            </a:r>
            <a:r>
              <a:rPr lang="en-US" altLang="zh-CN" sz="2000" b="1" dirty="0" smtClean="0"/>
              <a:t>CCD</a:t>
            </a:r>
            <a:r>
              <a:rPr lang="en-US" altLang="zh-CN" sz="2000" b="1" dirty="0"/>
              <a:t>			        </a:t>
            </a:r>
            <a:r>
              <a:rPr lang="en-US" altLang="zh-CN" sz="2000" b="1" dirty="0" smtClean="0"/>
              <a:t>    </a:t>
            </a:r>
            <a:r>
              <a:rPr lang="en-US" altLang="zh-CN" sz="2000" b="1" dirty="0"/>
              <a:t>Kodak KAF-50100</a:t>
            </a:r>
          </a:p>
          <a:p>
            <a:r>
              <a:rPr lang="en-US" altLang="zh-CN" sz="2000" dirty="0"/>
              <a:t>	       Pixel Count		                 50 </a:t>
            </a:r>
            <a:r>
              <a:rPr lang="en-US" altLang="zh-CN" sz="2000" dirty="0" err="1"/>
              <a:t>Mpix</a:t>
            </a:r>
            <a:endParaRPr lang="en-US" altLang="zh-CN" sz="2000" dirty="0"/>
          </a:p>
          <a:p>
            <a:r>
              <a:rPr lang="en-US" altLang="zh-CN" sz="2000" dirty="0"/>
              <a:t>	       Pixel Array		                </a:t>
            </a:r>
            <a:r>
              <a:rPr lang="en-US" altLang="zh-CN" sz="2000" dirty="0" smtClean="0"/>
              <a:t>  </a:t>
            </a:r>
            <a:r>
              <a:rPr lang="en-US" altLang="zh-CN" sz="2000" dirty="0"/>
              <a:t>6132x8176</a:t>
            </a:r>
          </a:p>
          <a:p>
            <a:r>
              <a:rPr lang="en-US" altLang="zh-CN" sz="2000" dirty="0"/>
              <a:t>	       Pixel Size			     </a:t>
            </a:r>
            <a:r>
              <a:rPr lang="en-US" altLang="zh-CN" sz="2000" dirty="0" smtClean="0"/>
              <a:t>             </a:t>
            </a:r>
            <a:r>
              <a:rPr lang="en-US" altLang="zh-CN" sz="2000" dirty="0"/>
              <a:t>6 µ x 6µ</a:t>
            </a:r>
          </a:p>
          <a:p>
            <a:r>
              <a:rPr lang="en-US" altLang="zh-CN" sz="2000" dirty="0"/>
              <a:t>	       Active Area		               </a:t>
            </a:r>
            <a:r>
              <a:rPr lang="en-US" altLang="zh-CN" sz="2000" dirty="0" smtClean="0"/>
              <a:t>   </a:t>
            </a:r>
            <a:r>
              <a:rPr lang="en-US" altLang="zh-CN" sz="2000" dirty="0"/>
              <a:t>37mm x 49 mm</a:t>
            </a:r>
          </a:p>
          <a:p>
            <a:r>
              <a:rPr lang="en-US" altLang="zh-CN" sz="2000" dirty="0"/>
              <a:t>	       Quantum Efficiency	     </a:t>
            </a:r>
            <a:r>
              <a:rPr lang="en-US" altLang="zh-CN" sz="2000" dirty="0" smtClean="0"/>
              <a:t>     25</a:t>
            </a:r>
            <a:r>
              <a:rPr lang="en-US" altLang="zh-CN" sz="2000" dirty="0"/>
              <a:t>%</a:t>
            </a:r>
          </a:p>
          <a:p>
            <a:r>
              <a:rPr lang="en-US" altLang="zh-CN" sz="2000" dirty="0"/>
              <a:t>	       Dark Current at 25</a:t>
            </a:r>
            <a:r>
              <a:rPr lang="en-US" altLang="zh-CN" sz="2000" baseline="30000" dirty="0"/>
              <a:t>0</a:t>
            </a:r>
            <a:r>
              <a:rPr lang="en-US" altLang="zh-CN" sz="2000" dirty="0"/>
              <a:t>C	      </a:t>
            </a:r>
            <a:r>
              <a:rPr lang="en-US" altLang="zh-CN" sz="2000" dirty="0" smtClean="0"/>
              <a:t>    15 </a:t>
            </a:r>
            <a:r>
              <a:rPr lang="en-US" altLang="zh-CN" sz="2000" dirty="0"/>
              <a:t>e/pix/sec</a:t>
            </a:r>
          </a:p>
          <a:p>
            <a:r>
              <a:rPr lang="en-US" altLang="zh-CN" sz="2000" dirty="0"/>
              <a:t>	       Read Noise	               </a:t>
            </a:r>
            <a:r>
              <a:rPr lang="en-US" altLang="zh-CN" sz="2000" dirty="0" smtClean="0"/>
              <a:t>          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12.5 </a:t>
            </a:r>
            <a:r>
              <a:rPr lang="en-US" altLang="zh-CN" sz="2000" dirty="0"/>
              <a:t>e</a:t>
            </a:r>
          </a:p>
          <a:p>
            <a:r>
              <a:rPr lang="en-US" altLang="zh-CN" sz="2000" dirty="0"/>
              <a:t>	       Read Out Time		    </a:t>
            </a:r>
            <a:r>
              <a:rPr lang="en-US" altLang="zh-CN" sz="2000" dirty="0" smtClean="0"/>
              <a:t>      1 </a:t>
            </a:r>
            <a:r>
              <a:rPr lang="en-US" altLang="zh-CN" sz="2000" dirty="0"/>
              <a:t>sec</a:t>
            </a:r>
          </a:p>
          <a:p>
            <a:r>
              <a:rPr lang="en-US" altLang="zh-CN" sz="2000" b="1" dirty="0" smtClean="0"/>
              <a:t>            </a:t>
            </a:r>
            <a:r>
              <a:rPr lang="en-US" altLang="zh-CN" sz="2000" b="1" dirty="0"/>
              <a:t>Lens                                  Canon </a:t>
            </a:r>
            <a:r>
              <a:rPr lang="en-US" altLang="zh-CN" sz="2000" b="1" dirty="0" smtClean="0"/>
              <a:t>EF600mm </a:t>
            </a:r>
            <a:r>
              <a:rPr lang="en-US" altLang="zh-CN" sz="2000" b="1" dirty="0"/>
              <a:t>f</a:t>
            </a:r>
            <a:r>
              <a:rPr lang="en-US" altLang="zh-CN" sz="2000" b="1" dirty="0" smtClean="0"/>
              <a:t>/</a:t>
            </a:r>
            <a:r>
              <a:rPr lang="en-US" altLang="zh-CN" sz="2000" b="1" dirty="0"/>
              <a:t>4</a:t>
            </a:r>
            <a:r>
              <a:rPr lang="en-US" altLang="zh-CN" sz="2000" b="1" dirty="0" smtClean="0"/>
              <a:t> </a:t>
            </a:r>
            <a:r>
              <a:rPr lang="en-US" altLang="zh-CN" sz="2000" b="1" dirty="0"/>
              <a:t>L II USM</a:t>
            </a:r>
          </a:p>
          <a:p>
            <a:r>
              <a:rPr lang="en-US" altLang="zh-CN" sz="2000" dirty="0"/>
              <a:t>                Focal length                	    </a:t>
            </a:r>
            <a:r>
              <a:rPr lang="en-US" altLang="zh-CN" sz="2000" dirty="0" smtClean="0"/>
              <a:t>      600 </a:t>
            </a:r>
            <a:r>
              <a:rPr lang="en-US" altLang="zh-CN" sz="2000" dirty="0"/>
              <a:t>mm</a:t>
            </a:r>
          </a:p>
          <a:p>
            <a:r>
              <a:rPr lang="en-US" altLang="zh-CN" sz="2000" dirty="0"/>
              <a:t>	   </a:t>
            </a:r>
            <a:r>
              <a:rPr lang="en-US" altLang="zh-CN" sz="2000" dirty="0" smtClean="0"/>
              <a:t>     </a:t>
            </a:r>
            <a:r>
              <a:rPr lang="en-US" altLang="zh-CN" sz="2000" dirty="0"/>
              <a:t>Aperture			         </a:t>
            </a:r>
            <a:r>
              <a:rPr lang="en-US" altLang="zh-CN" sz="2000" dirty="0" smtClean="0"/>
              <a:t> 150 </a:t>
            </a:r>
            <a:r>
              <a:rPr lang="en-US" altLang="zh-CN" sz="2000" dirty="0"/>
              <a:t>mm</a:t>
            </a:r>
          </a:p>
          <a:p>
            <a:r>
              <a:rPr lang="en-US" altLang="zh-CN" sz="2000" dirty="0"/>
              <a:t>	     </a:t>
            </a:r>
            <a:r>
              <a:rPr lang="en-US" altLang="zh-CN" sz="2000" dirty="0" smtClean="0"/>
              <a:t>   </a:t>
            </a:r>
            <a:r>
              <a:rPr lang="en-US" altLang="zh-CN" sz="2000" dirty="0"/>
              <a:t>Demagnification       	        </a:t>
            </a:r>
            <a:r>
              <a:rPr lang="en-US" altLang="zh-CN" sz="2000" dirty="0" smtClean="0"/>
              <a:t>  25</a:t>
            </a:r>
            <a:endParaRPr lang="en-US" altLang="zh-CN" sz="2000" dirty="0"/>
          </a:p>
          <a:p>
            <a:r>
              <a:rPr lang="en-US" altLang="zh-CN" sz="2000" dirty="0"/>
              <a:t>	</a:t>
            </a:r>
            <a:r>
              <a:rPr lang="en-US" altLang="zh-CN" sz="2000" dirty="0" smtClean="0"/>
              <a:t>     </a:t>
            </a:r>
            <a:r>
              <a:rPr lang="en-US" altLang="zh-CN" sz="2000" b="1" dirty="0" smtClean="0"/>
              <a:t>Electronics                       FLI  </a:t>
            </a:r>
            <a:r>
              <a:rPr lang="en-US" altLang="zh-CN" sz="2000" b="1" dirty="0" err="1" smtClean="0"/>
              <a:t>Proline</a:t>
            </a:r>
            <a:r>
              <a:rPr lang="en-US" altLang="zh-CN" sz="2000" b="1" dirty="0" smtClean="0"/>
              <a:t> PL50100</a:t>
            </a:r>
          </a:p>
          <a:p>
            <a:r>
              <a:rPr lang="en-US" altLang="zh-CN" sz="2000" b="1" dirty="0"/>
              <a:t> </a:t>
            </a:r>
            <a:r>
              <a:rPr lang="en-US" altLang="zh-CN" sz="2000" b="1" dirty="0" smtClean="0"/>
              <a:t>               </a:t>
            </a:r>
            <a:r>
              <a:rPr lang="en-US" altLang="zh-CN" sz="2000" dirty="0" smtClean="0"/>
              <a:t> Readout time                         ~1 sec</a:t>
            </a:r>
          </a:p>
          <a:p>
            <a:r>
              <a:rPr lang="en-US" altLang="zh-CN" sz="2000" dirty="0"/>
              <a:t> </a:t>
            </a:r>
            <a:r>
              <a:rPr lang="en-US" altLang="zh-CN" sz="2000" dirty="0" smtClean="0"/>
              <a:t>                Focusing, aperture                Computer controlled</a:t>
            </a:r>
            <a:endParaRPr lang="en-US" altLang="zh-CN" sz="200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Fiber View Camera Design </a:t>
            </a:r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Baltay - BO2.5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86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the Corrector Optics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tr-TR" smtClean="0"/>
              <a:t>C. Baltay - BO2.5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July 2015 CD-2 DOE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7346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 beam traces using </a:t>
            </a:r>
            <a:r>
              <a:rPr lang="en-US" dirty="0" err="1" smtClean="0"/>
              <a:t>BEAM4</a:t>
            </a:r>
            <a:r>
              <a:rPr lang="en-US" dirty="0" smtClean="0"/>
              <a:t> program, simulating images of the fiber plane through the corrector</a:t>
            </a:r>
          </a:p>
          <a:p>
            <a:r>
              <a:rPr lang="en-US" dirty="0" smtClean="0"/>
              <a:t>Used the current baseline design of the corrector optics</a:t>
            </a:r>
            <a:r>
              <a:rPr lang="en-US" altLang="ja-JP" dirty="0" smtClean="0"/>
              <a:t> as input (</a:t>
            </a:r>
            <a:r>
              <a:rPr lang="en-US" altLang="ja-JP" dirty="0" err="1" smtClean="0"/>
              <a:t>E22</a:t>
            </a:r>
            <a:r>
              <a:rPr lang="en-US" altLang="ja-JP" dirty="0" smtClean="0"/>
              <a:t>, DESI-DOC-329)</a:t>
            </a:r>
          </a:p>
          <a:p>
            <a:r>
              <a:rPr lang="en-US" dirty="0" smtClean="0"/>
              <a:t>Specifications for Canon and Nikon lenses not available. Found the specs for a 52 mm </a:t>
            </a:r>
            <a:r>
              <a:rPr lang="en-US" dirty="0" err="1" smtClean="0"/>
              <a:t>Tessar</a:t>
            </a:r>
            <a:r>
              <a:rPr lang="en-US" dirty="0" smtClean="0"/>
              <a:t> lens – scaled it to 600 mm focal length</a:t>
            </a:r>
          </a:p>
          <a:p>
            <a:endParaRPr lang="en-US" dirty="0" smtClean="0"/>
          </a:p>
          <a:p>
            <a:r>
              <a:rPr lang="en-US" dirty="0" smtClean="0"/>
              <a:t> Obtained acceptable images with this corrector and lens!!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1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1800</TotalTime>
  <Words>3092</Words>
  <Application>Microsoft Office PowerPoint</Application>
  <PresentationFormat>On-screen Show (4:3)</PresentationFormat>
  <Paragraphs>641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ＭＳ Ｐゴシック</vt:lpstr>
      <vt:lpstr>宋体</vt:lpstr>
      <vt:lpstr>Arial</vt:lpstr>
      <vt:lpstr>Arial Rounded MT Bold</vt:lpstr>
      <vt:lpstr>Calibri</vt:lpstr>
      <vt:lpstr>Default Design</vt:lpstr>
      <vt:lpstr>        1.4.5 Fiber View Camera and Fiducials     </vt:lpstr>
      <vt:lpstr>Fiber View Camera and Fiducials within the DESI System</vt:lpstr>
      <vt:lpstr>The DESI Fiber View Camera</vt:lpstr>
      <vt:lpstr>The Function of the Fiber View Camera</vt:lpstr>
      <vt:lpstr>Location of the Fiber View Camera</vt:lpstr>
      <vt:lpstr>Fiber View Camera Requirements</vt:lpstr>
      <vt:lpstr>Design considerations</vt:lpstr>
      <vt:lpstr>Fiber View Camera Design Specifications</vt:lpstr>
      <vt:lpstr>Effects of the Corrector Optics</vt:lpstr>
      <vt:lpstr>Fiber View Camera R&amp;D Plan Completed</vt:lpstr>
      <vt:lpstr>CCD, electronics, and lens have been assembled. Completed May 1, 2012 with 400 mm lens.</vt:lpstr>
      <vt:lpstr>Fiber Plane Prototype – 64 fibers total</vt:lpstr>
      <vt:lpstr>Precision Measuring Machine</vt:lpstr>
      <vt:lpstr>Sewer Pipe Light Baffle</vt:lpstr>
      <vt:lpstr>Centroiding Position Error on CCD</vt:lpstr>
      <vt:lpstr>Centroiding Position Error on Fiber Plane</vt:lpstr>
      <vt:lpstr>Fiber View Camera Mounting Bracket</vt:lpstr>
      <vt:lpstr>Illuminated Fiducial Fibers on the Fiber Plane</vt:lpstr>
      <vt:lpstr>Focal Plane 1/10 Petal</vt:lpstr>
      <vt:lpstr>GIF (GFA illuminated fiducial)</vt:lpstr>
      <vt:lpstr>FIF (field illuminated fiducial)</vt:lpstr>
      <vt:lpstr>The heart of the illuminated fiducials</vt:lpstr>
      <vt:lpstr>Tip of the fiducials</vt:lpstr>
      <vt:lpstr>Illuminated Fiber Plane Fiducial</vt:lpstr>
      <vt:lpstr>Complete Fiber Plane Fiducial</vt:lpstr>
      <vt:lpstr>Two Kinds of Fiducials</vt:lpstr>
      <vt:lpstr>First Look at Fiducials</vt:lpstr>
      <vt:lpstr>Reproducability of Fiducial Measurements            PRELIMINARY FIRST LOOK   </vt:lpstr>
      <vt:lpstr>Reproducability of Fiducial Measurements            PRELIMINARY FIRST LOOK   </vt:lpstr>
      <vt:lpstr>Fiber View Camera Key Personnel</vt:lpstr>
      <vt:lpstr>Fiber View Camera and Fiducials – Schedule</vt:lpstr>
      <vt:lpstr>All 1.4.5 costs are non-Project funded</vt:lpstr>
      <vt:lpstr>Summary and Conclusions</vt:lpstr>
      <vt:lpstr>Summary and Conclusions</vt:lpstr>
      <vt:lpstr>Backup slides</vt:lpstr>
      <vt:lpstr>CCD Choice</vt:lpstr>
      <vt:lpstr>Lens Choice</vt:lpstr>
      <vt:lpstr>Electronics and Package Choice</vt:lpstr>
      <vt:lpstr>In Situ Calibration</vt:lpstr>
      <vt:lpstr>Dependence on the Number of Fiducials</vt:lpstr>
      <vt:lpstr>Dependence on the Number of Fiducials</vt:lpstr>
      <vt:lpstr>Resolution on Fiber Plane vs. no of Fiducials</vt:lpstr>
      <vt:lpstr>Fiber Separation Study</vt:lpstr>
      <vt:lpstr>Dependence on the Flux</vt:lpstr>
      <vt:lpstr>Dependence on the Flux</vt:lpstr>
      <vt:lpstr>Possible Effect of Turbulence</vt:lpstr>
      <vt:lpstr>Fiber Illumination Input Angle</vt:lpstr>
      <vt:lpstr>Image Shapes at various Radii</vt:lpstr>
      <vt:lpstr>Radial Image Sizes</vt:lpstr>
      <vt:lpstr>        Image Sizes in Azimuth</vt:lpstr>
      <vt:lpstr>FVC  Time Sequence Goals</vt:lpstr>
      <vt:lpstr>Dependence on FWHM of image on CCD</vt:lpstr>
      <vt:lpstr>Depth of Field at Various f stops, at λ = 600 nm</vt:lpstr>
      <vt:lpstr>Diffraction Limit vs. fstop, 400 mm lens, 600nm λ</vt:lpstr>
      <vt:lpstr>Diffraction Limit vs. fstop for 600 mm lens, 470 nm λ</vt:lpstr>
    </vt:vector>
  </TitlesOfParts>
  <Company>Lawrence Berkeley National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Levi</dc:creator>
  <cp:lastModifiedBy>Vinston, Lillian</cp:lastModifiedBy>
  <cp:revision>115</cp:revision>
  <dcterms:created xsi:type="dcterms:W3CDTF">2015-06-26T23:48:21Z</dcterms:created>
  <dcterms:modified xsi:type="dcterms:W3CDTF">2016-04-12T18:53:17Z</dcterms:modified>
</cp:coreProperties>
</file>