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71" r:id="rId4"/>
    <p:sldId id="272" r:id="rId5"/>
    <p:sldId id="273" r:id="rId6"/>
    <p:sldId id="274" r:id="rId7"/>
    <p:sldId id="257" r:id="rId8"/>
    <p:sldId id="258" r:id="rId9"/>
    <p:sldId id="267" r:id="rId10"/>
    <p:sldId id="268" r:id="rId11"/>
    <p:sldId id="269" r:id="rId12"/>
    <p:sldId id="259" r:id="rId13"/>
    <p:sldId id="260" r:id="rId14"/>
    <p:sldId id="265" r:id="rId15"/>
    <p:sldId id="263" r:id="rId16"/>
    <p:sldId id="264" r:id="rId17"/>
    <p:sldId id="261" r:id="rId18"/>
    <p:sldId id="262" r:id="rId19"/>
    <p:sldId id="26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541" autoAdjust="0"/>
  </p:normalViewPr>
  <p:slideViewPr>
    <p:cSldViewPr snapToGrid="0" snapToObjects="1">
      <p:cViewPr varScale="1">
        <p:scale>
          <a:sx n="62" d="100"/>
          <a:sy n="62" d="100"/>
        </p:scale>
        <p:origin x="-14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0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5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8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1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0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76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2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6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97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2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00CEA-DC1C-3D45-B31E-3471022270A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BC757-E8DC-554C-8872-6D98A03B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3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Progress and Plans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Fiber View Camera and </a:t>
            </a:r>
            <a:r>
              <a:rPr lang="en-US" dirty="0" err="1" smtClean="0">
                <a:solidFill>
                  <a:srgbClr val="FF0000"/>
                </a:solidFill>
              </a:rPr>
              <a:t>Fiducials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C Baltay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Sept 22, 2015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9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322"/>
            <a:ext cx="9144000" cy="61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9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217"/>
            <a:ext cx="9144000" cy="583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6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Pinholes on glass diffuser block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black chrome glass diffuser-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b="7503"/>
          <a:stretch>
            <a:fillRect/>
          </a:stretch>
        </p:blipFill>
        <p:spPr>
          <a:xfrm>
            <a:off x="-92634" y="1666968"/>
            <a:ext cx="9438901" cy="5191032"/>
          </a:xfrm>
        </p:spPr>
      </p:pic>
    </p:spTree>
    <p:extLst>
      <p:ext uri="{BB962C8B-B14F-4D97-AF65-F5344CB8AC3E}">
        <p14:creationId xmlns:p14="http://schemas.microsoft.com/office/powerpoint/2010/main" val="337521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Reflectivity of chrome finishes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Full Chrome Coating Curv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3" b="776"/>
          <a:stretch/>
        </p:blipFill>
        <p:spPr>
          <a:xfrm rot="5400000">
            <a:off x="1367783" y="1212887"/>
            <a:ext cx="4754422" cy="5261229"/>
          </a:xfrm>
        </p:spPr>
      </p:pic>
      <p:cxnSp>
        <p:nvCxnSpPr>
          <p:cNvPr id="8" name="Straight Arrow Connector 7"/>
          <p:cNvCxnSpPr/>
          <p:nvPr/>
        </p:nvCxnSpPr>
        <p:spPr>
          <a:xfrm flipH="1">
            <a:off x="6375609" y="3835106"/>
            <a:ext cx="487734" cy="170992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375609" y="4201517"/>
            <a:ext cx="487734" cy="977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90066" y="3541982"/>
            <a:ext cx="180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Blue Chrome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4491" y="4006103"/>
            <a:ext cx="1904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Black Chrome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86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Pinhole Glass Block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Sent Request for bid to three suppliers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Applied Image </a:t>
            </a:r>
            <a:r>
              <a:rPr lang="en-US" sz="2400" dirty="0" err="1" smtClean="0">
                <a:solidFill>
                  <a:srgbClr val="000090"/>
                </a:solidFill>
              </a:rPr>
              <a:t>Inc</a:t>
            </a:r>
            <a:endParaRPr lang="en-US" sz="2400" dirty="0" smtClean="0">
              <a:solidFill>
                <a:srgbClr val="000090"/>
              </a:solidFill>
            </a:endParaRP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Optics </a:t>
            </a:r>
            <a:r>
              <a:rPr lang="en-US" sz="2400" dirty="0" err="1" smtClean="0">
                <a:solidFill>
                  <a:srgbClr val="000090"/>
                </a:solidFill>
              </a:rPr>
              <a:t>Balzers</a:t>
            </a:r>
            <a:endParaRPr lang="en-US" sz="2400" dirty="0" smtClean="0">
              <a:solidFill>
                <a:srgbClr val="000090"/>
              </a:solidFill>
            </a:endParaRP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Pixel Tech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All three said they can do it, waiting for bids with price and delivery times for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15 pieces right away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150 later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4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LED Illumination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Plan to use </a:t>
            </a:r>
            <a:r>
              <a:rPr lang="en-US" sz="2400" dirty="0" err="1" smtClean="0">
                <a:solidFill>
                  <a:srgbClr val="000090"/>
                </a:solidFill>
              </a:rPr>
              <a:t>Wurth</a:t>
            </a:r>
            <a:r>
              <a:rPr lang="en-US" sz="2400" dirty="0" smtClean="0">
                <a:solidFill>
                  <a:srgbClr val="000090"/>
                </a:solidFill>
              </a:rPr>
              <a:t> Electronics 151033BS03000 LED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470 nm </a:t>
            </a:r>
            <a:r>
              <a:rPr lang="en-US" sz="2400" dirty="0" err="1" smtClean="0">
                <a:solidFill>
                  <a:srgbClr val="000090"/>
                </a:solidFill>
              </a:rPr>
              <a:t>wavelendth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LED 30 mm from ground glass surface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Mike </a:t>
            </a:r>
            <a:r>
              <a:rPr lang="en-US" sz="2400" dirty="0" err="1" smtClean="0">
                <a:solidFill>
                  <a:srgbClr val="000090"/>
                </a:solidFill>
              </a:rPr>
              <a:t>Lampton</a:t>
            </a:r>
            <a:r>
              <a:rPr lang="en-US" sz="2400" dirty="0" smtClean="0">
                <a:solidFill>
                  <a:srgbClr val="000090"/>
                </a:solidFill>
              </a:rPr>
              <a:t> estimates 198,000 electrons per </a:t>
            </a:r>
            <a:r>
              <a:rPr lang="en-US" sz="2400" dirty="0" err="1" smtClean="0">
                <a:solidFill>
                  <a:srgbClr val="000090"/>
                </a:solidFill>
              </a:rPr>
              <a:t>fiducial</a:t>
            </a:r>
            <a:r>
              <a:rPr lang="en-US" sz="2400" dirty="0" smtClean="0">
                <a:solidFill>
                  <a:srgbClr val="000090"/>
                </a:solidFill>
              </a:rPr>
              <a:t> image on CCD in a 1 sec exposure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Would like 25,000 (acceptable range 10,000 to 40,000)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Can turn down voltage on LED or shorten FVC exposure time or flash LED for shorter time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0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97" y="0"/>
            <a:ext cx="7934530" cy="857250"/>
          </a:xfrm>
        </p:spPr>
        <p:txBody>
          <a:bodyPr/>
          <a:lstStyle/>
          <a:p>
            <a:r>
              <a:rPr lang="en-US" sz="3200" b="0" u="sng" dirty="0" smtClean="0">
                <a:solidFill>
                  <a:srgbClr val="FF0000"/>
                </a:solidFill>
              </a:rPr>
              <a:t>Dependence on the Flux</a:t>
            </a:r>
            <a:endParaRPr lang="en-US" sz="3200" b="0" u="sng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histo5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9296" r="11551" b="7069"/>
          <a:stretch/>
        </p:blipFill>
        <p:spPr>
          <a:xfrm rot="5400000">
            <a:off x="2046063" y="764870"/>
            <a:ext cx="4284135" cy="625959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6D917C-9D27-8C4D-85FA-ED43B76E774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33600" y="6171684"/>
            <a:ext cx="420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 in image (units of 10</a:t>
            </a:r>
            <a:r>
              <a:rPr lang="en-US" baseline="30000" dirty="0" smtClean="0"/>
              <a:t>3 </a:t>
            </a:r>
            <a:r>
              <a:rPr lang="en-US" dirty="0" smtClean="0"/>
              <a:t>ADU counts)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70467" y="3678664"/>
            <a:ext cx="3764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Resolution on fiber plane (microns)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65021" y="1269239"/>
            <a:ext cx="3768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2 ADU counts = 1 electron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51323" y="18288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81200" y="32766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88821" y="41148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022923" y="46482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581400" y="497507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91000" y="512747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24400" y="527987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34000" y="5380439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867400" y="543227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29000" y="21336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750288" y="2040523"/>
            <a:ext cx="1140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FWHM/√N</a:t>
            </a:r>
            <a:endParaRPr lang="en-US" sz="1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651323" y="4267200"/>
            <a:ext cx="52066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7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Mike </a:t>
            </a:r>
            <a:r>
              <a:rPr lang="en-US" sz="3200" u="sng" dirty="0" err="1" smtClean="0">
                <a:solidFill>
                  <a:srgbClr val="FF0000"/>
                </a:solidFill>
              </a:rPr>
              <a:t>Lamptons</a:t>
            </a:r>
            <a:r>
              <a:rPr lang="en-US" sz="3200" u="sng" dirty="0" smtClean="0">
                <a:solidFill>
                  <a:srgbClr val="FF0000"/>
                </a:solidFill>
              </a:rPr>
              <a:t> Light Estimate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LED Light Level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0" b="36731"/>
          <a:stretch/>
        </p:blipFill>
        <p:spPr>
          <a:xfrm>
            <a:off x="554897" y="1783203"/>
            <a:ext cx="8229600" cy="4690066"/>
          </a:xfrm>
        </p:spPr>
      </p:pic>
    </p:spTree>
    <p:extLst>
      <p:ext uri="{BB962C8B-B14F-4D97-AF65-F5344CB8AC3E}">
        <p14:creationId xmlns:p14="http://schemas.microsoft.com/office/powerpoint/2010/main" val="49800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Mike </a:t>
            </a:r>
            <a:r>
              <a:rPr lang="en-US" sz="3200" u="sng" dirty="0" err="1">
                <a:solidFill>
                  <a:srgbClr val="FF0000"/>
                </a:solidFill>
              </a:rPr>
              <a:t>Lamptons</a:t>
            </a:r>
            <a:r>
              <a:rPr lang="en-US" sz="3200" u="sng" dirty="0">
                <a:solidFill>
                  <a:srgbClr val="FF0000"/>
                </a:solidFill>
              </a:rPr>
              <a:t> Light Estimate</a:t>
            </a:r>
            <a:endParaRPr lang="en-US" sz="3200" dirty="0"/>
          </a:p>
        </p:txBody>
      </p:sp>
      <p:pic>
        <p:nvPicPr>
          <p:cNvPr id="4" name="Content Placeholder 3" descr="LED Light Level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7" b="5995"/>
          <a:stretch/>
        </p:blipFill>
        <p:spPr>
          <a:xfrm>
            <a:off x="457200" y="1709920"/>
            <a:ext cx="8229600" cy="3248847"/>
          </a:xfrm>
        </p:spPr>
      </p:pic>
      <p:pic>
        <p:nvPicPr>
          <p:cNvPr id="5" name="Content Placeholder 3" descr="LED Light Level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2" b="77788"/>
          <a:stretch/>
        </p:blipFill>
        <p:spPr>
          <a:xfrm>
            <a:off x="457200" y="4274800"/>
            <a:ext cx="8229600" cy="19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3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Final Test Plan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Expect to have new 600 mm lens, and first batch of prototype </a:t>
            </a:r>
            <a:r>
              <a:rPr lang="en-US" sz="2400" dirty="0" err="1" smtClean="0">
                <a:solidFill>
                  <a:srgbClr val="000090"/>
                </a:solidFill>
              </a:rPr>
              <a:t>fiducials</a:t>
            </a:r>
            <a:r>
              <a:rPr lang="en-US" sz="2400" dirty="0" smtClean="0">
                <a:solidFill>
                  <a:srgbClr val="000090"/>
                </a:solidFill>
              </a:rPr>
              <a:t> in hand by November or December of this year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Will insert prototype </a:t>
            </a:r>
            <a:r>
              <a:rPr lang="en-US" sz="2400" dirty="0" err="1" smtClean="0">
                <a:solidFill>
                  <a:srgbClr val="000090"/>
                </a:solidFill>
              </a:rPr>
              <a:t>fiducials</a:t>
            </a:r>
            <a:r>
              <a:rPr lang="en-US" sz="2400" dirty="0" smtClean="0">
                <a:solidFill>
                  <a:srgbClr val="000090"/>
                </a:solidFill>
              </a:rPr>
              <a:t> into the fake fiber plane with 64 fibers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Will measure position of </a:t>
            </a:r>
            <a:r>
              <a:rPr lang="en-US" sz="2400" dirty="0" err="1" smtClean="0">
                <a:solidFill>
                  <a:srgbClr val="000090"/>
                </a:solidFill>
              </a:rPr>
              <a:t>fiducials</a:t>
            </a:r>
            <a:r>
              <a:rPr lang="en-US" sz="2400" dirty="0" smtClean="0">
                <a:solidFill>
                  <a:srgbClr val="000090"/>
                </a:solidFill>
              </a:rPr>
              <a:t> with Yale high precision measuring machine we used in previous tests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Will setup FVC camera 12.25 meters from fiber plane and take exposures (old sewer pipe and lab room were 8 meters. Will setup in long corridor and do exposures at night)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Using the precisely known positions of the 64 fibers will see how accurately we </a:t>
            </a:r>
            <a:r>
              <a:rPr lang="en-US" sz="2400" smtClean="0">
                <a:solidFill>
                  <a:srgbClr val="000090"/>
                </a:solidFill>
              </a:rPr>
              <a:t>can reproduce </a:t>
            </a:r>
            <a:r>
              <a:rPr lang="en-US" sz="2400" dirty="0" smtClean="0">
                <a:solidFill>
                  <a:srgbClr val="000090"/>
                </a:solidFill>
              </a:rPr>
              <a:t>the centroids of the pinhole </a:t>
            </a:r>
            <a:r>
              <a:rPr lang="en-US" sz="2400" dirty="0" err="1" smtClean="0">
                <a:solidFill>
                  <a:srgbClr val="000090"/>
                </a:solidFill>
              </a:rPr>
              <a:t>fiducials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2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553"/>
            <a:ext cx="9144000" cy="6651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106" y="260759"/>
            <a:ext cx="52515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FVC Support </a:t>
            </a:r>
            <a:r>
              <a:rPr lang="en-US" sz="3200" u="sng" dirty="0" err="1" smtClean="0">
                <a:solidFill>
                  <a:srgbClr val="FF0000"/>
                </a:solidFill>
              </a:rPr>
              <a:t>Strtucture</a:t>
            </a:r>
            <a:r>
              <a:rPr lang="en-US" sz="3200" u="sng" dirty="0" smtClean="0">
                <a:solidFill>
                  <a:srgbClr val="FF0000"/>
                </a:solidFill>
              </a:rPr>
              <a:t> Design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5962" y="1045527"/>
            <a:ext cx="3456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We are ready to cut metal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8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775"/>
            <a:ext cx="9144000" cy="59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1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01"/>
            <a:ext cx="9144000" cy="59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4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217"/>
            <a:ext cx="9144000" cy="583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1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217"/>
            <a:ext cx="9144000" cy="583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27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New Camera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9573"/>
            <a:ext cx="8229600" cy="571415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Plan is to use the existing Prototype camera for Proto-DESI, so no rush to purchase new camera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However started discussions with FLI for new camera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Will get air-cooled version (will not need chilled water at FVC location)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Plan on faster readout, approaching 1 second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Discussions with FLI right now about best option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Ethernet, gigabit, USB3,…cable, 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4 readout streams 12 </a:t>
            </a:r>
            <a:r>
              <a:rPr lang="en-US" dirty="0" err="1" smtClean="0">
                <a:solidFill>
                  <a:srgbClr val="000090"/>
                </a:solidFill>
              </a:rPr>
              <a:t>Mpixels</a:t>
            </a:r>
            <a:r>
              <a:rPr lang="en-US" dirty="0" smtClean="0">
                <a:solidFill>
                  <a:srgbClr val="000090"/>
                </a:solidFill>
              </a:rPr>
              <a:t>/sec each                  (6Kx8K CCD ~ 50 </a:t>
            </a:r>
            <a:r>
              <a:rPr lang="en-US" dirty="0" err="1" smtClean="0">
                <a:solidFill>
                  <a:srgbClr val="000090"/>
                </a:solidFill>
              </a:rPr>
              <a:t>Mpixels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Should we readout 6Kx6K only?</a:t>
            </a:r>
          </a:p>
        </p:txBody>
      </p:sp>
    </p:spTree>
    <p:extLst>
      <p:ext uri="{BB962C8B-B14F-4D97-AF65-F5344CB8AC3E}">
        <p14:creationId xmlns:p14="http://schemas.microsoft.com/office/powerpoint/2010/main" val="274266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New FVC Lens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Plan to purchase 600 mm lens October 2015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Canon EF 600 mm f/4 L ISII USM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Needed for FVC located 12.25 meters from focal plane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1850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322"/>
            <a:ext cx="9144000" cy="61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405</Words>
  <Application>Microsoft Macintosh PowerPoint</Application>
  <PresentationFormat>On-screen Show (4:3)</PresentationFormat>
  <Paragraphs>51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Progress and Plans Fiber View Camera and Fiducials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Camera</vt:lpstr>
      <vt:lpstr>New FVC Lens</vt:lpstr>
      <vt:lpstr>PowerPoint Presentation</vt:lpstr>
      <vt:lpstr>PowerPoint Presentation</vt:lpstr>
      <vt:lpstr>PowerPoint Presentation</vt:lpstr>
      <vt:lpstr>Pinholes on glass diffuser block</vt:lpstr>
      <vt:lpstr>Reflectivity of chrome finishes</vt:lpstr>
      <vt:lpstr>Pinhole Glass Block</vt:lpstr>
      <vt:lpstr>LED Illumination</vt:lpstr>
      <vt:lpstr>Dependence on the Flux</vt:lpstr>
      <vt:lpstr>Mike Lamptons Light Estimate</vt:lpstr>
      <vt:lpstr>Mike Lamptons Light Estimate</vt:lpstr>
      <vt:lpstr>Final Test Plan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and Plans Fiber View Camera and Fiducials</dc:title>
  <dc:creator>Charles Baltay</dc:creator>
  <cp:lastModifiedBy>Charles Baltay</cp:lastModifiedBy>
  <cp:revision>26</cp:revision>
  <dcterms:created xsi:type="dcterms:W3CDTF">2015-09-19T13:56:07Z</dcterms:created>
  <dcterms:modified xsi:type="dcterms:W3CDTF">2015-09-22T14:49:11Z</dcterms:modified>
</cp:coreProperties>
</file>