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handoutMasterIdLst>
    <p:handoutMasterId r:id="rId101"/>
  </p:handoutMasterIdLst>
  <p:sldIdLst>
    <p:sldId id="454" r:id="rId2"/>
    <p:sldId id="355" r:id="rId3"/>
    <p:sldId id="342" r:id="rId4"/>
    <p:sldId id="356" r:id="rId5"/>
    <p:sldId id="279" r:id="rId6"/>
    <p:sldId id="363" r:id="rId7"/>
    <p:sldId id="350" r:id="rId8"/>
    <p:sldId id="340" r:id="rId9"/>
    <p:sldId id="359" r:id="rId10"/>
    <p:sldId id="317" r:id="rId11"/>
    <p:sldId id="373" r:id="rId12"/>
    <p:sldId id="381" r:id="rId13"/>
    <p:sldId id="382" r:id="rId14"/>
    <p:sldId id="383" r:id="rId15"/>
    <p:sldId id="393" r:id="rId16"/>
    <p:sldId id="394" r:id="rId17"/>
    <p:sldId id="395" r:id="rId18"/>
    <p:sldId id="405" r:id="rId19"/>
    <p:sldId id="424" r:id="rId20"/>
    <p:sldId id="422" r:id="rId21"/>
    <p:sldId id="396" r:id="rId22"/>
    <p:sldId id="397" r:id="rId23"/>
    <p:sldId id="398" r:id="rId24"/>
    <p:sldId id="399" r:id="rId25"/>
    <p:sldId id="400" r:id="rId26"/>
    <p:sldId id="401" r:id="rId27"/>
    <p:sldId id="406" r:id="rId28"/>
    <p:sldId id="423" r:id="rId29"/>
    <p:sldId id="402" r:id="rId30"/>
    <p:sldId id="442" r:id="rId31"/>
    <p:sldId id="449" r:id="rId32"/>
    <p:sldId id="450" r:id="rId33"/>
    <p:sldId id="447" r:id="rId34"/>
    <p:sldId id="448" r:id="rId35"/>
    <p:sldId id="403" r:id="rId36"/>
    <p:sldId id="404" r:id="rId37"/>
    <p:sldId id="426" r:id="rId38"/>
    <p:sldId id="427" r:id="rId39"/>
    <p:sldId id="441" r:id="rId40"/>
    <p:sldId id="428" r:id="rId41"/>
    <p:sldId id="432" r:id="rId42"/>
    <p:sldId id="430" r:id="rId43"/>
    <p:sldId id="431" r:id="rId44"/>
    <p:sldId id="434" r:id="rId45"/>
    <p:sldId id="461" r:id="rId46"/>
    <p:sldId id="462" r:id="rId47"/>
    <p:sldId id="460" r:id="rId48"/>
    <p:sldId id="480" r:id="rId49"/>
    <p:sldId id="470" r:id="rId50"/>
    <p:sldId id="471" r:id="rId51"/>
    <p:sldId id="473" r:id="rId52"/>
    <p:sldId id="459" r:id="rId53"/>
    <p:sldId id="474" r:id="rId54"/>
    <p:sldId id="475" r:id="rId55"/>
    <p:sldId id="479" r:id="rId56"/>
    <p:sldId id="463" r:id="rId57"/>
    <p:sldId id="465" r:id="rId58"/>
    <p:sldId id="466" r:id="rId59"/>
    <p:sldId id="467" r:id="rId60"/>
    <p:sldId id="482" r:id="rId61"/>
    <p:sldId id="477" r:id="rId62"/>
    <p:sldId id="489" r:id="rId63"/>
    <p:sldId id="509" r:id="rId64"/>
    <p:sldId id="481" r:id="rId65"/>
    <p:sldId id="485" r:id="rId66"/>
    <p:sldId id="476" r:id="rId67"/>
    <p:sldId id="483" r:id="rId68"/>
    <p:sldId id="484" r:id="rId69"/>
    <p:sldId id="487" r:id="rId70"/>
    <p:sldId id="508" r:id="rId71"/>
    <p:sldId id="490" r:id="rId72"/>
    <p:sldId id="492" r:id="rId73"/>
    <p:sldId id="491" r:id="rId74"/>
    <p:sldId id="493" r:id="rId75"/>
    <p:sldId id="504" r:id="rId76"/>
    <p:sldId id="505" r:id="rId77"/>
    <p:sldId id="495" r:id="rId78"/>
    <p:sldId id="502" r:id="rId79"/>
    <p:sldId id="496" r:id="rId80"/>
    <p:sldId id="507" r:id="rId81"/>
    <p:sldId id="506" r:id="rId82"/>
    <p:sldId id="499" r:id="rId83"/>
    <p:sldId id="501" r:id="rId84"/>
    <p:sldId id="500" r:id="rId85"/>
    <p:sldId id="497" r:id="rId86"/>
    <p:sldId id="498" r:id="rId87"/>
    <p:sldId id="503" r:id="rId88"/>
    <p:sldId id="510" r:id="rId89"/>
    <p:sldId id="511" r:id="rId90"/>
    <p:sldId id="512" r:id="rId91"/>
    <p:sldId id="513" r:id="rId92"/>
    <p:sldId id="514" r:id="rId93"/>
    <p:sldId id="516" r:id="rId94"/>
    <p:sldId id="518" r:id="rId95"/>
    <p:sldId id="515" r:id="rId96"/>
    <p:sldId id="517" r:id="rId97"/>
    <p:sldId id="435" r:id="rId98"/>
    <p:sldId id="365" r:id="rId9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501" autoAdjust="0"/>
  </p:normalViewPr>
  <p:slideViewPr>
    <p:cSldViewPr snapToObjects="1">
      <p:cViewPr>
        <p:scale>
          <a:sx n="99" d="100"/>
          <a:sy n="99" d="100"/>
        </p:scale>
        <p:origin x="-792" y="13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6024"/>
    </p:cViewPr>
  </p:sorterViewPr>
  <p:notesViewPr>
    <p:cSldViewPr snapToObjects="1">
      <p:cViewPr varScale="1">
        <p:scale>
          <a:sx n="79" d="100"/>
          <a:sy n="79" d="100"/>
        </p:scale>
        <p:origin x="-20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handoutMaster" Target="handoutMasters/handout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E2813AD-7E9D-7548-954F-990116B56074}" type="datetime1">
              <a:rPr lang="en-US"/>
              <a:pPr>
                <a:defRPr/>
              </a:pPr>
              <a:t>7/8/13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20980D6-B917-F44A-8B44-1995805FF208}" type="slidenum">
              <a:rPr lang="en-US"/>
              <a:pPr>
                <a:defRPr/>
              </a:pPr>
              <a:t>‹#›</a:t>
            </a:fld>
            <a:endParaRPr lang="en-US"/>
          </a:p>
        </p:txBody>
      </p:sp>
    </p:spTree>
    <p:extLst>
      <p:ext uri="{BB962C8B-B14F-4D97-AF65-F5344CB8AC3E}">
        <p14:creationId xmlns:p14="http://schemas.microsoft.com/office/powerpoint/2010/main" val="14471288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80415E6-53A1-0F4E-9D09-03EEFBA0906F}" type="datetime1">
              <a:rPr lang="en-US"/>
              <a:pPr>
                <a:defRPr/>
              </a:pPr>
              <a:t>7/8/13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CDA10D0-CFA0-564C-BD30-32053F111F0F}" type="slidenum">
              <a:rPr lang="en-US"/>
              <a:pPr>
                <a:defRPr/>
              </a:pPr>
              <a:t>‹#›</a:t>
            </a:fld>
            <a:endParaRPr lang="en-US"/>
          </a:p>
        </p:txBody>
      </p:sp>
    </p:spTree>
    <p:extLst>
      <p:ext uri="{BB962C8B-B14F-4D97-AF65-F5344CB8AC3E}">
        <p14:creationId xmlns:p14="http://schemas.microsoft.com/office/powerpoint/2010/main" val="220231905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ＭＳ Ｐゴシック" pitchFamily="-109"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132970-3BDF-D74D-8C7D-52D29A949CE9}" type="slidenum">
              <a:rPr lang="en-US" sz="1200"/>
              <a:pPr eaLnBrk="1" hangingPunct="1"/>
              <a:t>16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8881642-7B70-FE4D-B803-A9D4C1E77781}" type="datetime1">
              <a:rPr lang="en-US"/>
              <a:pPr>
                <a:defRPr/>
              </a:pPr>
              <a:t>7/8/13</a:t>
            </a:fld>
            <a:endParaRPr lang="en-US"/>
          </a:p>
        </p:txBody>
      </p:sp>
      <p:sp>
        <p:nvSpPr>
          <p:cNvPr id="5"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6" name="Slide Number Placeholder 5"/>
          <p:cNvSpPr>
            <a:spLocks noGrp="1"/>
          </p:cNvSpPr>
          <p:nvPr>
            <p:ph type="sldNum" sz="quarter" idx="12"/>
          </p:nvPr>
        </p:nvSpPr>
        <p:spPr/>
        <p:txBody>
          <a:bodyPr/>
          <a:lstStyle>
            <a:lvl1pPr>
              <a:defRPr/>
            </a:lvl1pPr>
          </a:lstStyle>
          <a:p>
            <a:pPr>
              <a:defRPr/>
            </a:pPr>
            <a:fld id="{1836C7D5-69AF-894D-A75D-7E52819777AB}" type="slidenum">
              <a:rPr lang="en-US"/>
              <a:pPr>
                <a:defRPr/>
              </a:pPr>
              <a:t>‹#›</a:t>
            </a:fld>
            <a:endParaRPr lang="en-US"/>
          </a:p>
        </p:txBody>
      </p:sp>
    </p:spTree>
    <p:extLst>
      <p:ext uri="{BB962C8B-B14F-4D97-AF65-F5344CB8AC3E}">
        <p14:creationId xmlns:p14="http://schemas.microsoft.com/office/powerpoint/2010/main" val="218518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905040-C4B1-1A4D-81AD-5F1A07200A81}" type="datetime1">
              <a:rPr lang="en-US"/>
              <a:pPr>
                <a:defRPr/>
              </a:pPr>
              <a:t>7/8/13</a:t>
            </a:fld>
            <a:endParaRPr lang="en-US"/>
          </a:p>
        </p:txBody>
      </p:sp>
      <p:sp>
        <p:nvSpPr>
          <p:cNvPr id="5"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6" name="Slide Number Placeholder 5"/>
          <p:cNvSpPr>
            <a:spLocks noGrp="1"/>
          </p:cNvSpPr>
          <p:nvPr>
            <p:ph type="sldNum" sz="quarter" idx="12"/>
          </p:nvPr>
        </p:nvSpPr>
        <p:spPr/>
        <p:txBody>
          <a:bodyPr/>
          <a:lstStyle>
            <a:lvl1pPr>
              <a:defRPr/>
            </a:lvl1pPr>
          </a:lstStyle>
          <a:p>
            <a:pPr>
              <a:defRPr/>
            </a:pPr>
            <a:fld id="{A699DAF3-DC0C-6E45-815F-253DF38C4F06}" type="slidenum">
              <a:rPr lang="en-US"/>
              <a:pPr>
                <a:defRPr/>
              </a:pPr>
              <a:t>‹#›</a:t>
            </a:fld>
            <a:endParaRPr lang="en-US"/>
          </a:p>
        </p:txBody>
      </p:sp>
    </p:spTree>
    <p:extLst>
      <p:ext uri="{BB962C8B-B14F-4D97-AF65-F5344CB8AC3E}">
        <p14:creationId xmlns:p14="http://schemas.microsoft.com/office/powerpoint/2010/main" val="386110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807202-997D-D048-8700-7D19A56B4D8D}" type="datetime1">
              <a:rPr lang="en-US"/>
              <a:pPr>
                <a:defRPr/>
              </a:pPr>
              <a:t>7/8/13</a:t>
            </a:fld>
            <a:endParaRPr lang="en-US"/>
          </a:p>
        </p:txBody>
      </p:sp>
      <p:sp>
        <p:nvSpPr>
          <p:cNvPr id="5"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6" name="Slide Number Placeholder 5"/>
          <p:cNvSpPr>
            <a:spLocks noGrp="1"/>
          </p:cNvSpPr>
          <p:nvPr>
            <p:ph type="sldNum" sz="quarter" idx="12"/>
          </p:nvPr>
        </p:nvSpPr>
        <p:spPr/>
        <p:txBody>
          <a:bodyPr/>
          <a:lstStyle>
            <a:lvl1pPr>
              <a:defRPr/>
            </a:lvl1pPr>
          </a:lstStyle>
          <a:p>
            <a:pPr>
              <a:defRPr/>
            </a:pPr>
            <a:fld id="{890FE7F7-B03D-9244-A424-0BA2E0435E44}" type="slidenum">
              <a:rPr lang="en-US"/>
              <a:pPr>
                <a:defRPr/>
              </a:pPr>
              <a:t>‹#›</a:t>
            </a:fld>
            <a:endParaRPr lang="en-US"/>
          </a:p>
        </p:txBody>
      </p:sp>
    </p:spTree>
    <p:extLst>
      <p:ext uri="{BB962C8B-B14F-4D97-AF65-F5344CB8AC3E}">
        <p14:creationId xmlns:p14="http://schemas.microsoft.com/office/powerpoint/2010/main" val="257887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06B0DC-B392-B642-8123-A0B91F6C8147}" type="datetime1">
              <a:rPr lang="en-US"/>
              <a:pPr>
                <a:defRPr/>
              </a:pPr>
              <a:t>7/8/13</a:t>
            </a:fld>
            <a:endParaRPr lang="en-US"/>
          </a:p>
        </p:txBody>
      </p:sp>
      <p:sp>
        <p:nvSpPr>
          <p:cNvPr id="5"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6" name="Slide Number Placeholder 5"/>
          <p:cNvSpPr>
            <a:spLocks noGrp="1"/>
          </p:cNvSpPr>
          <p:nvPr>
            <p:ph type="sldNum" sz="quarter" idx="12"/>
          </p:nvPr>
        </p:nvSpPr>
        <p:spPr/>
        <p:txBody>
          <a:bodyPr/>
          <a:lstStyle>
            <a:lvl1pPr>
              <a:defRPr/>
            </a:lvl1pPr>
          </a:lstStyle>
          <a:p>
            <a:pPr>
              <a:defRPr/>
            </a:pPr>
            <a:fld id="{B06D917C-9D27-8C4D-85FA-ED43B76E774D}" type="slidenum">
              <a:rPr lang="en-US"/>
              <a:pPr>
                <a:defRPr/>
              </a:pPr>
              <a:t>‹#›</a:t>
            </a:fld>
            <a:endParaRPr lang="en-US"/>
          </a:p>
        </p:txBody>
      </p:sp>
    </p:spTree>
    <p:extLst>
      <p:ext uri="{BB962C8B-B14F-4D97-AF65-F5344CB8AC3E}">
        <p14:creationId xmlns:p14="http://schemas.microsoft.com/office/powerpoint/2010/main" val="3783758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5EE5627-3D9F-8846-9E44-374FE51F1436}" type="datetime1">
              <a:rPr lang="en-US"/>
              <a:pPr>
                <a:defRPr/>
              </a:pPr>
              <a:t>7/8/13</a:t>
            </a:fld>
            <a:endParaRPr lang="en-US"/>
          </a:p>
        </p:txBody>
      </p:sp>
      <p:sp>
        <p:nvSpPr>
          <p:cNvPr id="5"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6" name="Slide Number Placeholder 5"/>
          <p:cNvSpPr>
            <a:spLocks noGrp="1"/>
          </p:cNvSpPr>
          <p:nvPr>
            <p:ph type="sldNum" sz="quarter" idx="12"/>
          </p:nvPr>
        </p:nvSpPr>
        <p:spPr/>
        <p:txBody>
          <a:bodyPr/>
          <a:lstStyle>
            <a:lvl1pPr>
              <a:defRPr/>
            </a:lvl1pPr>
          </a:lstStyle>
          <a:p>
            <a:pPr>
              <a:defRPr/>
            </a:pPr>
            <a:fld id="{2B6FCACC-51F6-F34B-8E58-2D62E4700BB1}" type="slidenum">
              <a:rPr lang="en-US"/>
              <a:pPr>
                <a:defRPr/>
              </a:pPr>
              <a:t>‹#›</a:t>
            </a:fld>
            <a:endParaRPr lang="en-US"/>
          </a:p>
        </p:txBody>
      </p:sp>
    </p:spTree>
    <p:extLst>
      <p:ext uri="{BB962C8B-B14F-4D97-AF65-F5344CB8AC3E}">
        <p14:creationId xmlns:p14="http://schemas.microsoft.com/office/powerpoint/2010/main" val="1947598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8BF4F04-4E87-0B42-8470-95545FD9B291}" type="datetime1">
              <a:rPr lang="en-US"/>
              <a:pPr>
                <a:defRPr/>
              </a:pPr>
              <a:t>7/8/13</a:t>
            </a:fld>
            <a:endParaRPr lang="en-US"/>
          </a:p>
        </p:txBody>
      </p:sp>
      <p:sp>
        <p:nvSpPr>
          <p:cNvPr id="6"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7" name="Slide Number Placeholder 5"/>
          <p:cNvSpPr>
            <a:spLocks noGrp="1"/>
          </p:cNvSpPr>
          <p:nvPr>
            <p:ph type="sldNum" sz="quarter" idx="12"/>
          </p:nvPr>
        </p:nvSpPr>
        <p:spPr/>
        <p:txBody>
          <a:bodyPr/>
          <a:lstStyle>
            <a:lvl1pPr>
              <a:defRPr/>
            </a:lvl1pPr>
          </a:lstStyle>
          <a:p>
            <a:pPr>
              <a:defRPr/>
            </a:pPr>
            <a:fld id="{6C5A2241-93C8-B743-A002-34A50BC9488D}" type="slidenum">
              <a:rPr lang="en-US"/>
              <a:pPr>
                <a:defRPr/>
              </a:pPr>
              <a:t>‹#›</a:t>
            </a:fld>
            <a:endParaRPr lang="en-US"/>
          </a:p>
        </p:txBody>
      </p:sp>
    </p:spTree>
    <p:extLst>
      <p:ext uri="{BB962C8B-B14F-4D97-AF65-F5344CB8AC3E}">
        <p14:creationId xmlns:p14="http://schemas.microsoft.com/office/powerpoint/2010/main" val="427512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5FE8C36-4498-DB4F-A516-792A875D6AAE}" type="datetime1">
              <a:rPr lang="en-US"/>
              <a:pPr>
                <a:defRPr/>
              </a:pPr>
              <a:t>7/8/13</a:t>
            </a:fld>
            <a:endParaRPr lang="en-US"/>
          </a:p>
        </p:txBody>
      </p:sp>
      <p:sp>
        <p:nvSpPr>
          <p:cNvPr id="8"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9" name="Slide Number Placeholder 5"/>
          <p:cNvSpPr>
            <a:spLocks noGrp="1"/>
          </p:cNvSpPr>
          <p:nvPr>
            <p:ph type="sldNum" sz="quarter" idx="12"/>
          </p:nvPr>
        </p:nvSpPr>
        <p:spPr/>
        <p:txBody>
          <a:bodyPr/>
          <a:lstStyle>
            <a:lvl1pPr>
              <a:defRPr/>
            </a:lvl1pPr>
          </a:lstStyle>
          <a:p>
            <a:pPr>
              <a:defRPr/>
            </a:pPr>
            <a:fld id="{223357CA-A952-D241-8F73-D1A967DFCE8E}" type="slidenum">
              <a:rPr lang="en-US"/>
              <a:pPr>
                <a:defRPr/>
              </a:pPr>
              <a:t>‹#›</a:t>
            </a:fld>
            <a:endParaRPr lang="en-US"/>
          </a:p>
        </p:txBody>
      </p:sp>
    </p:spTree>
    <p:extLst>
      <p:ext uri="{BB962C8B-B14F-4D97-AF65-F5344CB8AC3E}">
        <p14:creationId xmlns:p14="http://schemas.microsoft.com/office/powerpoint/2010/main" val="1016493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565BA3-5F87-1041-9ECF-B4E2A68073D5}" type="datetime1">
              <a:rPr lang="en-US"/>
              <a:pPr>
                <a:defRPr/>
              </a:pPr>
              <a:t>7/8/13</a:t>
            </a:fld>
            <a:endParaRPr lang="en-US"/>
          </a:p>
        </p:txBody>
      </p:sp>
      <p:sp>
        <p:nvSpPr>
          <p:cNvPr id="4"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5" name="Slide Number Placeholder 5"/>
          <p:cNvSpPr>
            <a:spLocks noGrp="1"/>
          </p:cNvSpPr>
          <p:nvPr>
            <p:ph type="sldNum" sz="quarter" idx="12"/>
          </p:nvPr>
        </p:nvSpPr>
        <p:spPr/>
        <p:txBody>
          <a:bodyPr/>
          <a:lstStyle>
            <a:lvl1pPr>
              <a:defRPr/>
            </a:lvl1pPr>
          </a:lstStyle>
          <a:p>
            <a:pPr>
              <a:defRPr/>
            </a:pPr>
            <a:fld id="{DDB270AF-1F92-2A46-AE94-7A2DCF102552}" type="slidenum">
              <a:rPr lang="en-US"/>
              <a:pPr>
                <a:defRPr/>
              </a:pPr>
              <a:t>‹#›</a:t>
            </a:fld>
            <a:endParaRPr lang="en-US"/>
          </a:p>
        </p:txBody>
      </p:sp>
    </p:spTree>
    <p:extLst>
      <p:ext uri="{BB962C8B-B14F-4D97-AF65-F5344CB8AC3E}">
        <p14:creationId xmlns:p14="http://schemas.microsoft.com/office/powerpoint/2010/main" val="245043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8CA698B-33BB-8048-8D1B-007A96095285}" type="datetime1">
              <a:rPr lang="en-US"/>
              <a:pPr>
                <a:defRPr/>
              </a:pPr>
              <a:t>7/8/13</a:t>
            </a:fld>
            <a:endParaRPr lang="en-US"/>
          </a:p>
        </p:txBody>
      </p:sp>
      <p:sp>
        <p:nvSpPr>
          <p:cNvPr id="3"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4" name="Slide Number Placeholder 5"/>
          <p:cNvSpPr>
            <a:spLocks noGrp="1"/>
          </p:cNvSpPr>
          <p:nvPr>
            <p:ph type="sldNum" sz="quarter" idx="12"/>
          </p:nvPr>
        </p:nvSpPr>
        <p:spPr/>
        <p:txBody>
          <a:bodyPr/>
          <a:lstStyle>
            <a:lvl1pPr>
              <a:defRPr/>
            </a:lvl1pPr>
          </a:lstStyle>
          <a:p>
            <a:pPr>
              <a:defRPr/>
            </a:pPr>
            <a:fld id="{9755144E-ED25-B94D-A9CD-A78D1368D36A}" type="slidenum">
              <a:rPr lang="en-US"/>
              <a:pPr>
                <a:defRPr/>
              </a:pPr>
              <a:t>‹#›</a:t>
            </a:fld>
            <a:endParaRPr lang="en-US"/>
          </a:p>
        </p:txBody>
      </p:sp>
    </p:spTree>
    <p:extLst>
      <p:ext uri="{BB962C8B-B14F-4D97-AF65-F5344CB8AC3E}">
        <p14:creationId xmlns:p14="http://schemas.microsoft.com/office/powerpoint/2010/main" val="227298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4BB91B7-FCAD-DE44-B7D8-374EA80F3957}" type="datetime1">
              <a:rPr lang="en-US"/>
              <a:pPr>
                <a:defRPr/>
              </a:pPr>
              <a:t>7/8/13</a:t>
            </a:fld>
            <a:endParaRPr lang="en-US"/>
          </a:p>
        </p:txBody>
      </p:sp>
      <p:sp>
        <p:nvSpPr>
          <p:cNvPr id="6"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7" name="Slide Number Placeholder 5"/>
          <p:cNvSpPr>
            <a:spLocks noGrp="1"/>
          </p:cNvSpPr>
          <p:nvPr>
            <p:ph type="sldNum" sz="quarter" idx="12"/>
          </p:nvPr>
        </p:nvSpPr>
        <p:spPr/>
        <p:txBody>
          <a:bodyPr/>
          <a:lstStyle>
            <a:lvl1pPr>
              <a:defRPr/>
            </a:lvl1pPr>
          </a:lstStyle>
          <a:p>
            <a:pPr>
              <a:defRPr/>
            </a:pPr>
            <a:fld id="{E2F232F7-E0BA-554D-9497-4D2FA11CAFE7}" type="slidenum">
              <a:rPr lang="en-US"/>
              <a:pPr>
                <a:defRPr/>
              </a:pPr>
              <a:t>‹#›</a:t>
            </a:fld>
            <a:endParaRPr lang="en-US"/>
          </a:p>
        </p:txBody>
      </p:sp>
    </p:spTree>
    <p:extLst>
      <p:ext uri="{BB962C8B-B14F-4D97-AF65-F5344CB8AC3E}">
        <p14:creationId xmlns:p14="http://schemas.microsoft.com/office/powerpoint/2010/main" val="495237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06F40B-1D5A-1F4C-9AFA-931C6C891734}" type="datetime1">
              <a:rPr lang="en-US"/>
              <a:pPr>
                <a:defRPr/>
              </a:pPr>
              <a:t>7/8/13</a:t>
            </a:fld>
            <a:endParaRPr lang="en-US"/>
          </a:p>
        </p:txBody>
      </p:sp>
      <p:sp>
        <p:nvSpPr>
          <p:cNvPr id="6" name="Footer Placeholder 4"/>
          <p:cNvSpPr>
            <a:spLocks noGrp="1"/>
          </p:cNvSpPr>
          <p:nvPr>
            <p:ph type="ftr" sz="quarter" idx="11"/>
          </p:nvPr>
        </p:nvSpPr>
        <p:spPr/>
        <p:txBody>
          <a:bodyPr/>
          <a:lstStyle>
            <a:lvl1pPr>
              <a:defRPr/>
            </a:lvl1pPr>
          </a:lstStyle>
          <a:p>
            <a:pPr>
              <a:defRPr/>
            </a:pPr>
            <a:r>
              <a:rPr lang="tr-TR"/>
              <a:t>C. Baltay, Talk B2.4,Dec 6 2011</a:t>
            </a:r>
            <a:endParaRPr lang="en-US"/>
          </a:p>
        </p:txBody>
      </p:sp>
      <p:sp>
        <p:nvSpPr>
          <p:cNvPr id="7" name="Slide Number Placeholder 5"/>
          <p:cNvSpPr>
            <a:spLocks noGrp="1"/>
          </p:cNvSpPr>
          <p:nvPr>
            <p:ph type="sldNum" sz="quarter" idx="12"/>
          </p:nvPr>
        </p:nvSpPr>
        <p:spPr/>
        <p:txBody>
          <a:bodyPr/>
          <a:lstStyle>
            <a:lvl1pPr>
              <a:defRPr/>
            </a:lvl1pPr>
          </a:lstStyle>
          <a:p>
            <a:pPr>
              <a:defRPr/>
            </a:pPr>
            <a:fld id="{465E9D14-073D-3944-B1DA-C646AD00BAD4}" type="slidenum">
              <a:rPr lang="en-US"/>
              <a:pPr>
                <a:defRPr/>
              </a:pPr>
              <a:t>‹#›</a:t>
            </a:fld>
            <a:endParaRPr lang="en-US"/>
          </a:p>
        </p:txBody>
      </p:sp>
    </p:spTree>
    <p:extLst>
      <p:ext uri="{BB962C8B-B14F-4D97-AF65-F5344CB8AC3E}">
        <p14:creationId xmlns:p14="http://schemas.microsoft.com/office/powerpoint/2010/main" val="37381885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A1C52D96-B530-6B46-B730-5CE68DF2AA46}" type="datetime1">
              <a:rPr lang="en-US"/>
              <a:pPr>
                <a:defRPr/>
              </a:pPr>
              <a:t>7/8/13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r>
              <a:rPr lang="tr-TR"/>
              <a:t>C. Baltay, Talk B2.4,Dec 6 2011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21E86982-4B04-1745-9D96-74AB386F9F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emf"/><Relationship Id="rId3" Type="http://schemas.openxmlformats.org/officeDocument/2006/relationships/image" Target="../media/image2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emf"/><Relationship Id="rId3" Type="http://schemas.openxmlformats.org/officeDocument/2006/relationships/image" Target="../media/image2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emf"/><Relationship Id="rId3" Type="http://schemas.openxmlformats.org/officeDocument/2006/relationships/image" Target="../media/image3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emf"/><Relationship Id="rId3" Type="http://schemas.openxmlformats.org/officeDocument/2006/relationships/image" Target="../media/image3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g"/><Relationship Id="rId3" Type="http://schemas.openxmlformats.org/officeDocument/2006/relationships/image" Target="../media/image4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emf"/><Relationship Id="rId3" Type="http://schemas.openxmlformats.org/officeDocument/2006/relationships/image" Target="../media/image5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pic>
        <p:nvPicPr>
          <p:cNvPr id="15362" name="Content Placeholder 3" descr="rays1.PDF"/>
          <p:cNvPicPr>
            <a:picLocks noGrp="1" noChangeAspect="1"/>
          </p:cNvPicPr>
          <p:nvPr>
            <p:ph idx="1"/>
          </p:nvPr>
        </p:nvPicPr>
        <p:blipFill>
          <a:blip r:embed="rId2">
            <a:extLst>
              <a:ext uri="{28A0092B-C50C-407E-A947-70E740481C1C}">
                <a14:useLocalDpi xmlns:a14="http://schemas.microsoft.com/office/drawing/2010/main" val="0"/>
              </a:ext>
            </a:extLst>
          </a:blip>
          <a:srcRect l="-67654" r="-67654"/>
          <a:stretch>
            <a:fillRect/>
          </a:stretch>
        </p:blipFill>
        <p:spPr>
          <a:xfrm>
            <a:off x="-6621463" y="-1371600"/>
            <a:ext cx="22593301" cy="9936163"/>
          </a:xfrm>
        </p:spPr>
      </p:pic>
      <p:sp>
        <p:nvSpPr>
          <p:cNvPr id="15363" name="TextBox 4"/>
          <p:cNvSpPr txBox="1">
            <a:spLocks noChangeArrowheads="1"/>
          </p:cNvSpPr>
          <p:nvPr/>
        </p:nvSpPr>
        <p:spPr bwMode="auto">
          <a:xfrm>
            <a:off x="704850" y="647700"/>
            <a:ext cx="79819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FF00"/>
                </a:solidFill>
                <a:latin typeface="Times New Roman" charset="0"/>
              </a:rPr>
              <a:t>The BigBOSS Fiber View Camera</a:t>
            </a:r>
          </a:p>
        </p:txBody>
      </p:sp>
      <p:sp>
        <p:nvSpPr>
          <p:cNvPr id="15364" name="Footer Placeholder 1"/>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solidFill>
                <a:srgbClr val="898989"/>
              </a:solidFill>
              <a:latin typeface="Calibri" charset="0"/>
            </a:endParaRPr>
          </a:p>
        </p:txBody>
      </p:sp>
      <p:sp>
        <p:nvSpPr>
          <p:cNvPr id="15365" name="TextBox 1"/>
          <p:cNvSpPr txBox="1">
            <a:spLocks noChangeArrowheads="1"/>
          </p:cNvSpPr>
          <p:nvPr/>
        </p:nvSpPr>
        <p:spPr bwMode="auto">
          <a:xfrm>
            <a:off x="2971800" y="550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5366" name="TextBox 2"/>
          <p:cNvSpPr txBox="1">
            <a:spLocks noChangeArrowheads="1"/>
          </p:cNvSpPr>
          <p:nvPr/>
        </p:nvSpPr>
        <p:spPr bwMode="auto">
          <a:xfrm>
            <a:off x="8366125" y="5503863"/>
            <a:ext cx="312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7CAE5B-FB0F-0C45-B4B5-DA1CE41787A3}" type="slidenum">
              <a:rPr lang="en-US" sz="1800" b="1">
                <a:solidFill>
                  <a:srgbClr val="FF0000"/>
                </a:solidFill>
              </a:rPr>
              <a:pPr eaLnBrk="1" hangingPunct="1"/>
              <a:t>1</a:t>
            </a:fld>
            <a:endParaRPr lang="en-US" sz="1800" b="1">
              <a:solidFill>
                <a:srgbClr val="FF0000"/>
              </a:solidFill>
            </a:endParaRPr>
          </a:p>
          <a:p>
            <a:pPr eaLnBrk="1" hangingPunct="1"/>
            <a:endParaRPr lang="en-US" sz="1800"/>
          </a:p>
        </p:txBody>
      </p:sp>
      <p:sp>
        <p:nvSpPr>
          <p:cNvPr id="15367" name="TextBox 1"/>
          <p:cNvSpPr txBox="1">
            <a:spLocks noChangeArrowheads="1"/>
          </p:cNvSpPr>
          <p:nvPr/>
        </p:nvSpPr>
        <p:spPr bwMode="auto">
          <a:xfrm>
            <a:off x="3276600" y="1752600"/>
            <a:ext cx="3146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FFFF00"/>
                </a:solidFill>
                <a:latin typeface="Times New Roman" charset="0"/>
                <a:cs typeface="Times New Roman" charset="0"/>
              </a:rPr>
              <a:t>Progress Report</a:t>
            </a:r>
          </a:p>
        </p:txBody>
      </p:sp>
      <p:sp>
        <p:nvSpPr>
          <p:cNvPr id="15368" name="TextBox 2"/>
          <p:cNvSpPr txBox="1">
            <a:spLocks noChangeArrowheads="1"/>
          </p:cNvSpPr>
          <p:nvPr/>
        </p:nvSpPr>
        <p:spPr bwMode="auto">
          <a:xfrm>
            <a:off x="5330825" y="4572000"/>
            <a:ext cx="18518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00"/>
                </a:solidFill>
                <a:latin typeface="Times New Roman" charset="0"/>
                <a:cs typeface="Times New Roman" charset="0"/>
              </a:rPr>
              <a:t>C Baltay</a:t>
            </a:r>
          </a:p>
          <a:p>
            <a:pPr eaLnBrk="1" hangingPunct="1"/>
            <a:r>
              <a:rPr lang="en-US" dirty="0" smtClean="0">
                <a:solidFill>
                  <a:srgbClr val="FFFF00"/>
                </a:solidFill>
                <a:latin typeface="Times New Roman" charset="0"/>
                <a:cs typeface="Times New Roman" charset="0"/>
              </a:rPr>
              <a:t>July 18, </a:t>
            </a:r>
            <a:r>
              <a:rPr lang="en-US" dirty="0">
                <a:solidFill>
                  <a:srgbClr val="FFFF00"/>
                </a:solidFill>
                <a:latin typeface="Times New Roman" charset="0"/>
                <a:cs typeface="Times New Roman" charset="0"/>
              </a:rPr>
              <a:t>2013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Lab Calibration/Test Setup</a:t>
            </a:r>
          </a:p>
        </p:txBody>
      </p:sp>
      <p:pic>
        <p:nvPicPr>
          <p:cNvPr id="24578" name="Content Placeholder 3" descr="Test.psd"/>
          <p:cNvPicPr>
            <a:picLocks noGrp="1" noChangeAspect="1"/>
          </p:cNvPicPr>
          <p:nvPr>
            <p:ph idx="1"/>
          </p:nvPr>
        </p:nvPicPr>
        <p:blipFill>
          <a:blip r:embed="rId2">
            <a:extLst>
              <a:ext uri="{28A0092B-C50C-407E-A947-70E740481C1C}">
                <a14:useLocalDpi xmlns:a14="http://schemas.microsoft.com/office/drawing/2010/main" val="0"/>
              </a:ext>
            </a:extLst>
          </a:blip>
          <a:srcRect t="-34204" b="-34204"/>
          <a:stretch>
            <a:fillRect/>
          </a:stretch>
        </p:blipFill>
        <p:spPr/>
      </p:pic>
      <p:sp>
        <p:nvSpPr>
          <p:cNvPr id="24579" name="TextBox 4"/>
          <p:cNvSpPr txBox="1">
            <a:spLocks noChangeArrowheads="1"/>
          </p:cNvSpPr>
          <p:nvPr/>
        </p:nvSpPr>
        <p:spPr bwMode="auto">
          <a:xfrm>
            <a:off x="596900" y="3003550"/>
            <a:ext cx="63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LED</a:t>
            </a:r>
          </a:p>
        </p:txBody>
      </p:sp>
      <p:sp>
        <p:nvSpPr>
          <p:cNvPr id="24580" name="TextBox 5"/>
          <p:cNvSpPr txBox="1">
            <a:spLocks noChangeArrowheads="1"/>
          </p:cNvSpPr>
          <p:nvPr/>
        </p:nvSpPr>
        <p:spPr bwMode="auto">
          <a:xfrm>
            <a:off x="1371600" y="24384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Fibers</a:t>
            </a:r>
          </a:p>
        </p:txBody>
      </p:sp>
      <p:sp>
        <p:nvSpPr>
          <p:cNvPr id="24581" name="TextBox 6"/>
          <p:cNvSpPr txBox="1">
            <a:spLocks noChangeArrowheads="1"/>
          </p:cNvSpPr>
          <p:nvPr/>
        </p:nvSpPr>
        <p:spPr bwMode="auto">
          <a:xfrm>
            <a:off x="1676400" y="5480050"/>
            <a:ext cx="2173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Plate with precision</a:t>
            </a:r>
          </a:p>
          <a:p>
            <a:pPr eaLnBrk="1" hangingPunct="1"/>
            <a:r>
              <a:rPr lang="en-US" sz="1800">
                <a:solidFill>
                  <a:srgbClr val="000090"/>
                </a:solidFill>
              </a:rPr>
              <a:t>   Measured holes</a:t>
            </a:r>
          </a:p>
        </p:txBody>
      </p:sp>
      <p:sp>
        <p:nvSpPr>
          <p:cNvPr id="24582" name="TextBox 8"/>
          <p:cNvSpPr txBox="1">
            <a:spLocks noChangeArrowheads="1"/>
          </p:cNvSpPr>
          <p:nvPr/>
        </p:nvSpPr>
        <p:spPr bwMode="auto">
          <a:xfrm>
            <a:off x="7681913" y="2819400"/>
            <a:ext cx="1004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Camera</a:t>
            </a:r>
          </a:p>
        </p:txBody>
      </p:sp>
      <p:cxnSp>
        <p:nvCxnSpPr>
          <p:cNvPr id="11" name="Straight Arrow Connector 10"/>
          <p:cNvCxnSpPr/>
          <p:nvPr/>
        </p:nvCxnSpPr>
        <p:spPr>
          <a:xfrm rot="5400000">
            <a:off x="695326" y="3590925"/>
            <a:ext cx="438150"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1589881" y="2905919"/>
            <a:ext cx="554038"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2518570" y="5253831"/>
            <a:ext cx="449262"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a:off x="7956551" y="3384550"/>
            <a:ext cx="393700"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a:off x="8153400" y="3811588"/>
            <a:ext cx="1588" cy="1587"/>
          </a:xfrm>
          <a:prstGeom prst="line">
            <a:avLst/>
          </a:prstGeom>
        </p:spPr>
        <p:style>
          <a:lnRef idx="2">
            <a:schemeClr val="accent1"/>
          </a:lnRef>
          <a:fillRef idx="0">
            <a:schemeClr val="accent1"/>
          </a:fillRef>
          <a:effectRef idx="1">
            <a:schemeClr val="accent1"/>
          </a:effectRef>
          <a:fontRef idx="minor">
            <a:schemeClr val="tx1"/>
          </a:fontRef>
        </p:style>
      </p:cxnSp>
      <p:sp>
        <p:nvSpPr>
          <p:cNvPr id="24588" name="TextBox 24"/>
          <p:cNvSpPr txBox="1">
            <a:spLocks noChangeArrowheads="1"/>
          </p:cNvSpPr>
          <p:nvPr/>
        </p:nvSpPr>
        <p:spPr bwMode="auto">
          <a:xfrm>
            <a:off x="596900" y="1219200"/>
            <a:ext cx="728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Insert 120 micron fibers into an invar plate. We have at Yale an Avant</a:t>
            </a:r>
          </a:p>
          <a:p>
            <a:pPr eaLnBrk="1" hangingPunct="1"/>
            <a:r>
              <a:rPr lang="en-US" sz="1800">
                <a:solidFill>
                  <a:srgbClr val="000090"/>
                </a:solidFill>
              </a:rPr>
              <a:t>Optical measuring machine with ~micron precision and an area</a:t>
            </a:r>
          </a:p>
          <a:p>
            <a:pPr eaLnBrk="1" hangingPunct="1"/>
            <a:r>
              <a:rPr lang="en-US" sz="1800">
                <a:solidFill>
                  <a:srgbClr val="000090"/>
                </a:solidFill>
              </a:rPr>
              <a:t>Coverage of 18</a:t>
            </a:r>
            <a:r>
              <a:rPr lang="ja-JP" altLang="en-US" sz="1800">
                <a:solidFill>
                  <a:srgbClr val="000090"/>
                </a:solidFill>
              </a:rPr>
              <a:t>”</a:t>
            </a:r>
            <a:r>
              <a:rPr lang="en-US" altLang="ja-JP" sz="1800">
                <a:solidFill>
                  <a:srgbClr val="000090"/>
                </a:solidFill>
              </a:rPr>
              <a:t> by 24</a:t>
            </a:r>
            <a:r>
              <a:rPr lang="ja-JP" altLang="en-US" sz="1800">
                <a:solidFill>
                  <a:srgbClr val="000090"/>
                </a:solidFill>
              </a:rPr>
              <a:t>”</a:t>
            </a:r>
            <a:r>
              <a:rPr lang="en-US" altLang="ja-JP" sz="1800">
                <a:solidFill>
                  <a:srgbClr val="000090"/>
                </a:solidFill>
              </a:rPr>
              <a:t> to measure positions of these fibers.</a:t>
            </a:r>
            <a:endParaRPr lang="en-US" sz="1800">
              <a:solidFill>
                <a:srgbClr val="000090"/>
              </a:solidFill>
            </a:endParaRPr>
          </a:p>
        </p:txBody>
      </p:sp>
      <p:sp>
        <p:nvSpPr>
          <p:cNvPr id="2458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31DA24-81FF-F24B-8E21-69A840728C67}" type="slidenum">
              <a:rPr lang="en-US" sz="1600" b="1">
                <a:solidFill>
                  <a:srgbClr val="FF0000"/>
                </a:solidFill>
                <a:latin typeface="Calibri" charset="0"/>
              </a:rPr>
              <a:pPr eaLnBrk="1" hangingPunct="1"/>
              <a:t>10</a:t>
            </a:fld>
            <a:endParaRPr lang="en-US" sz="1600" b="1">
              <a:solidFill>
                <a:srgbClr val="FF0000"/>
              </a:solidFill>
              <a:latin typeface="Calibri" charset="0"/>
            </a:endParaRPr>
          </a:p>
        </p:txBody>
      </p:sp>
      <p:sp>
        <p:nvSpPr>
          <p:cNvPr id="4" name="Rectangle 3"/>
          <p:cNvSpPr/>
          <p:nvPr/>
        </p:nvSpPr>
        <p:spPr>
          <a:xfrm>
            <a:off x="4953000" y="2819400"/>
            <a:ext cx="1371600" cy="2211388"/>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cxnSp>
        <p:nvCxnSpPr>
          <p:cNvPr id="6" name="Straight Connector 5"/>
          <p:cNvCxnSpPr/>
          <p:nvPr/>
        </p:nvCxnSpPr>
        <p:spPr>
          <a:xfrm>
            <a:off x="2590800" y="3897313"/>
            <a:ext cx="523081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31800" y="0"/>
            <a:ext cx="8229600" cy="1143000"/>
          </a:xfrm>
        </p:spPr>
        <p:txBody>
          <a:bodyPr/>
          <a:lstStyle/>
          <a:p>
            <a:r>
              <a:rPr lang="en-US" sz="3200" u="sng">
                <a:solidFill>
                  <a:srgbClr val="FF0000"/>
                </a:solidFill>
                <a:latin typeface="Calibri" charset="0"/>
                <a:ea typeface="ＭＳ Ｐゴシック" charset="0"/>
                <a:cs typeface="ＭＳ Ｐゴシック" charset="0"/>
              </a:rPr>
              <a:t>Choice of Prototype Camera Components</a:t>
            </a:r>
          </a:p>
        </p:txBody>
      </p:sp>
      <p:sp>
        <p:nvSpPr>
          <p:cNvPr id="25602" name="Content Placeholder 2"/>
          <p:cNvSpPr>
            <a:spLocks noGrp="1"/>
          </p:cNvSpPr>
          <p:nvPr>
            <p:ph idx="1"/>
          </p:nvPr>
        </p:nvSpPr>
        <p:spPr>
          <a:xfrm>
            <a:off x="423863" y="990600"/>
            <a:ext cx="8229600" cy="4525963"/>
          </a:xfrm>
        </p:spPr>
        <p:txBody>
          <a:bodyPr/>
          <a:lstStyle/>
          <a:p>
            <a:r>
              <a:rPr lang="en-US" sz="2400">
                <a:solidFill>
                  <a:srgbClr val="000090"/>
                </a:solidFill>
                <a:latin typeface="Calibri" charset="0"/>
                <a:ea typeface="ＭＳ Ｐゴシック" charset="0"/>
                <a:cs typeface="ＭＳ Ｐゴシック" charset="0"/>
              </a:rPr>
              <a:t>Best choices are:</a:t>
            </a:r>
          </a:p>
          <a:p>
            <a:pPr lvl="1"/>
            <a:r>
              <a:rPr lang="en-US" sz="2400">
                <a:solidFill>
                  <a:srgbClr val="000090"/>
                </a:solidFill>
                <a:latin typeface="Calibri" charset="0"/>
                <a:ea typeface="ＭＳ Ｐゴシック" charset="0"/>
              </a:rPr>
              <a:t>Kodak KAF 50100 CCD</a:t>
            </a:r>
          </a:p>
          <a:p>
            <a:pPr lvl="1"/>
            <a:r>
              <a:rPr lang="en-US" sz="2400">
                <a:solidFill>
                  <a:srgbClr val="000090"/>
                </a:solidFill>
                <a:latin typeface="Calibri" charset="0"/>
                <a:ea typeface="ＭＳ Ｐゴシック" charset="0"/>
              </a:rPr>
              <a:t>Canon EF 400 mm f/5.6 lens</a:t>
            </a:r>
          </a:p>
          <a:p>
            <a:pPr lvl="1"/>
            <a:r>
              <a:rPr lang="en-US" sz="2400">
                <a:solidFill>
                  <a:srgbClr val="000090"/>
                </a:solidFill>
                <a:latin typeface="Calibri" charset="0"/>
                <a:ea typeface="ＭＳ Ｐゴシック" charset="0"/>
              </a:rPr>
              <a:t>FLI Proline PL50100 Camera Electronics</a:t>
            </a:r>
          </a:p>
          <a:p>
            <a:r>
              <a:rPr lang="en-US" sz="2400">
                <a:solidFill>
                  <a:srgbClr val="000090"/>
                </a:solidFill>
                <a:latin typeface="Calibri" charset="0"/>
                <a:ea typeface="ＭＳ Ｐゴシック" charset="0"/>
                <a:cs typeface="ＭＳ Ｐゴシック" charset="0"/>
              </a:rPr>
              <a:t>Placed Orders March 31, 2012</a:t>
            </a:r>
          </a:p>
          <a:p>
            <a:r>
              <a:rPr lang="en-US" sz="2400">
                <a:solidFill>
                  <a:srgbClr val="000090"/>
                </a:solidFill>
                <a:latin typeface="Calibri" charset="0"/>
                <a:ea typeface="ＭＳ Ｐゴシック" charset="0"/>
                <a:cs typeface="ＭＳ Ｐゴシック" charset="0"/>
              </a:rPr>
              <a:t>Cost of the prototype camera:</a:t>
            </a:r>
          </a:p>
          <a:p>
            <a:pPr lvl="1">
              <a:buFont typeface="Arial" charset="0"/>
              <a:buNone/>
            </a:pPr>
            <a:r>
              <a:rPr lang="en-US" sz="2400">
                <a:solidFill>
                  <a:srgbClr val="000090"/>
                </a:solidFill>
                <a:latin typeface="Calibri" charset="0"/>
                <a:ea typeface="ＭＳ Ｐゴシック" charset="0"/>
              </a:rPr>
              <a:t> FLI camera including the CCD		  $ 21,045</a:t>
            </a:r>
          </a:p>
          <a:p>
            <a:pPr lvl="1">
              <a:buFont typeface="Arial" charset="0"/>
              <a:buNone/>
            </a:pPr>
            <a:r>
              <a:rPr lang="en-US" sz="2400">
                <a:solidFill>
                  <a:srgbClr val="000090"/>
                </a:solidFill>
                <a:latin typeface="Calibri" charset="0"/>
                <a:ea typeface="ＭＳ Ｐゴシック" charset="0"/>
              </a:rPr>
              <a:t> Canon 400 mm lens						 1,249</a:t>
            </a:r>
          </a:p>
          <a:p>
            <a:pPr lvl="1">
              <a:buFont typeface="Arial" charset="0"/>
              <a:buNone/>
            </a:pPr>
            <a:r>
              <a:rPr lang="en-US" sz="2400">
                <a:solidFill>
                  <a:srgbClr val="000090"/>
                </a:solidFill>
                <a:latin typeface="Calibri" charset="0"/>
                <a:ea typeface="ＭＳ Ｐゴシック" charset="0"/>
              </a:rPr>
              <a:t>Canon Lens Adapter, focus control	       </a:t>
            </a:r>
            <a:r>
              <a:rPr lang="en-US" sz="2400" u="sng">
                <a:solidFill>
                  <a:srgbClr val="000090"/>
                </a:solidFill>
                <a:latin typeface="Calibri" charset="0"/>
                <a:ea typeface="ＭＳ Ｐゴシック" charset="0"/>
              </a:rPr>
              <a:t>    981</a:t>
            </a:r>
          </a:p>
          <a:p>
            <a:pPr lvl="1">
              <a:buFont typeface="Arial" charset="0"/>
              <a:buNone/>
            </a:pPr>
            <a:r>
              <a:rPr lang="en-US" sz="2400">
                <a:solidFill>
                  <a:srgbClr val="000090"/>
                </a:solidFill>
                <a:latin typeface="Calibri" charset="0"/>
                <a:ea typeface="ＭＳ Ｐゴシック" charset="0"/>
              </a:rPr>
              <a:t> Total for prototype camera 			  $  </a:t>
            </a:r>
            <a:r>
              <a:rPr lang="en-US" sz="2400">
                <a:solidFill>
                  <a:srgbClr val="FF0000"/>
                </a:solidFill>
                <a:latin typeface="Calibri" charset="0"/>
                <a:ea typeface="ＭＳ Ｐゴシック" charset="0"/>
              </a:rPr>
              <a:t>23,275</a:t>
            </a:r>
            <a:r>
              <a:rPr lang="en-US" sz="2400">
                <a:solidFill>
                  <a:srgbClr val="000090"/>
                </a:solidFill>
                <a:latin typeface="Calibri" charset="0"/>
                <a:ea typeface="ＭＳ Ｐゴシック" charset="0"/>
              </a:rPr>
              <a:t>    </a:t>
            </a:r>
          </a:p>
        </p:txBody>
      </p:sp>
      <p:sp>
        <p:nvSpPr>
          <p:cNvPr id="256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580CF9-3ADF-8340-AAFA-467AF1885CDA}" type="slidenum">
              <a:rPr lang="en-US" sz="1200">
                <a:solidFill>
                  <a:srgbClr val="898989"/>
                </a:solidFill>
                <a:latin typeface="Calibri" charset="0"/>
              </a:rPr>
              <a:pPr eaLnBrk="1" hangingPunct="1"/>
              <a:t>11</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extLst>
              <a:ext uri="{28A0092B-C50C-407E-A947-70E740481C1C}">
                <a14:useLocalDpi xmlns:a14="http://schemas.microsoft.com/office/drawing/2010/main" val="0"/>
              </a:ext>
            </a:extLst>
          </a:blip>
          <a:srcRect l="56705"/>
          <a:stretch>
            <a:fillRect/>
          </a:stretch>
        </p:blipFill>
        <p:spPr bwMode="auto">
          <a:xfrm rot="-5400000">
            <a:off x="2852738" y="-566738"/>
            <a:ext cx="358140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extLst>
              <a:ext uri="{28A0092B-C50C-407E-A947-70E740481C1C}">
                <a14:useLocalDpi xmlns:a14="http://schemas.microsoft.com/office/drawing/2010/main" val="0"/>
              </a:ext>
            </a:extLst>
          </a:blip>
          <a:srcRect l="16595" r="33583"/>
          <a:stretch>
            <a:fillRect/>
          </a:stretch>
        </p:blipFill>
        <p:spPr bwMode="auto">
          <a:xfrm rot="-5400000">
            <a:off x="2270919" y="-594519"/>
            <a:ext cx="4648200" cy="720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a:extLst>
              <a:ext uri="{28A0092B-C50C-407E-A947-70E740481C1C}">
                <a14:useLocalDpi xmlns:a14="http://schemas.microsoft.com/office/drawing/2010/main" val="0"/>
              </a:ext>
            </a:extLst>
          </a:blip>
          <a:srcRect l="5913" t="6706" r="8664" b="8467"/>
          <a:stretch>
            <a:fillRect/>
          </a:stretch>
        </p:blipFill>
        <p:spPr bwMode="auto">
          <a:xfrm rot="5400000">
            <a:off x="1143000" y="-1470025"/>
            <a:ext cx="6705600" cy="888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CCD, electronics, and lens assembled</a:t>
            </a:r>
            <a:br>
              <a:rPr lang="en-US" sz="3200" u="sng">
                <a:solidFill>
                  <a:srgbClr val="FF0000"/>
                </a:solidFill>
                <a:latin typeface="Calibri" charset="0"/>
                <a:ea typeface="ＭＳ Ｐゴシック" charset="0"/>
                <a:cs typeface="ＭＳ Ｐゴシック" charset="0"/>
              </a:rPr>
            </a:br>
            <a:r>
              <a:rPr lang="en-US" sz="2400">
                <a:solidFill>
                  <a:srgbClr val="000090"/>
                </a:solidFill>
                <a:latin typeface="Calibri" charset="0"/>
                <a:ea typeface="ＭＳ Ｐゴシック" charset="0"/>
                <a:cs typeface="ＭＳ Ｐゴシック" charset="0"/>
              </a:rPr>
              <a:t>Completed May 1, 2012</a:t>
            </a:r>
          </a:p>
        </p:txBody>
      </p:sp>
      <p:pic>
        <p:nvPicPr>
          <p:cNvPr id="29698" name="Content Placeholder 3" descr="P1010083.JPG"/>
          <p:cNvPicPr>
            <a:picLocks noGrp="1" noChangeAspect="1"/>
          </p:cNvPicPr>
          <p:nvPr>
            <p:ph idx="1"/>
          </p:nvPr>
        </p:nvPicPr>
        <p:blipFill>
          <a:blip r:embed="rId2">
            <a:extLst>
              <a:ext uri="{28A0092B-C50C-407E-A947-70E740481C1C}">
                <a14:useLocalDpi xmlns:a14="http://schemas.microsoft.com/office/drawing/2010/main" val="0"/>
              </a:ext>
            </a:extLst>
          </a:blip>
          <a:srcRect l="15633" t="22980" b="13336"/>
          <a:stretch>
            <a:fillRect/>
          </a:stretch>
        </p:blipFill>
        <p:spPr>
          <a:xfrm>
            <a:off x="457200" y="1870075"/>
            <a:ext cx="8316913" cy="4708525"/>
          </a:xfr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z="3600" u="sng">
                <a:solidFill>
                  <a:srgbClr val="FF0000"/>
                </a:solidFill>
                <a:latin typeface="Calibri" charset="0"/>
                <a:ea typeface="ＭＳ Ｐゴシック" charset="0"/>
                <a:cs typeface="ＭＳ Ｐゴシック" charset="0"/>
              </a:rPr>
              <a:t>Canon Lens Adapter</a:t>
            </a:r>
            <a:br>
              <a:rPr lang="en-US" sz="3600" u="sng">
                <a:solidFill>
                  <a:srgbClr val="FF0000"/>
                </a:solidFill>
                <a:latin typeface="Calibri" charset="0"/>
                <a:ea typeface="ＭＳ Ｐゴシック" charset="0"/>
                <a:cs typeface="ＭＳ Ｐゴシック" charset="0"/>
              </a:rPr>
            </a:br>
            <a:r>
              <a:rPr lang="en-US" sz="2700">
                <a:solidFill>
                  <a:srgbClr val="000090"/>
                </a:solidFill>
                <a:latin typeface="Calibri" charset="0"/>
                <a:ea typeface="ＭＳ Ｐゴシック" charset="0"/>
                <a:cs typeface="ＭＳ Ｐゴシック" charset="0"/>
              </a:rPr>
              <a:t>Focus and Aperture Computer controlled</a:t>
            </a:r>
          </a:p>
        </p:txBody>
      </p:sp>
      <p:pic>
        <p:nvPicPr>
          <p:cNvPr id="30722" name="Content Placeholder 3" descr="P1010087.JPG"/>
          <p:cNvPicPr>
            <a:picLocks noGrp="1" noChangeAspect="1"/>
          </p:cNvPicPr>
          <p:nvPr>
            <p:ph idx="1"/>
          </p:nvPr>
        </p:nvPicPr>
        <p:blipFill>
          <a:blip r:embed="rId3">
            <a:extLst>
              <a:ext uri="{28A0092B-C50C-407E-A947-70E740481C1C}">
                <a14:useLocalDpi xmlns:a14="http://schemas.microsoft.com/office/drawing/2010/main" val="0"/>
              </a:ext>
            </a:extLst>
          </a:blip>
          <a:srcRect b="18469"/>
          <a:stretch>
            <a:fillRect/>
          </a:stretch>
        </p:blipFill>
        <p:spPr>
          <a:xfrm>
            <a:off x="457200" y="1873250"/>
            <a:ext cx="8229600" cy="4583113"/>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Image of Air Force Test Pattern</a:t>
            </a:r>
          </a:p>
        </p:txBody>
      </p:sp>
      <p:pic>
        <p:nvPicPr>
          <p:cNvPr id="32770" name="Content Placeholder 3" descr="ds9.jpg"/>
          <p:cNvPicPr>
            <a:picLocks noGrp="1" noChangeAspect="1"/>
          </p:cNvPicPr>
          <p:nvPr>
            <p:ph idx="1"/>
          </p:nvPr>
        </p:nvPicPr>
        <p:blipFill>
          <a:blip r:embed="rId2">
            <a:extLst>
              <a:ext uri="{28A0092B-C50C-407E-A947-70E740481C1C}">
                <a14:useLocalDpi xmlns:a14="http://schemas.microsoft.com/office/drawing/2010/main" val="0"/>
              </a:ext>
            </a:extLst>
          </a:blip>
          <a:srcRect t="9087" b="90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Fiber Plane Simulation</a:t>
            </a:r>
            <a:br>
              <a:rPr lang="en-US" sz="3200" u="sng">
                <a:solidFill>
                  <a:srgbClr val="FF0000"/>
                </a:solidFill>
                <a:latin typeface="Calibri" charset="0"/>
                <a:ea typeface="ＭＳ Ｐゴシック" charset="0"/>
                <a:cs typeface="ＭＳ Ｐゴシック" charset="0"/>
              </a:rPr>
            </a:br>
            <a:endParaRPr lang="en-US" sz="3200" u="sng">
              <a:solidFill>
                <a:srgbClr val="FF0000"/>
              </a:solidFill>
              <a:latin typeface="Calibri" charset="0"/>
              <a:ea typeface="ＭＳ Ｐゴシック" charset="0"/>
              <a:cs typeface="ＭＳ Ｐゴシック" charset="0"/>
            </a:endParaRPr>
          </a:p>
        </p:txBody>
      </p:sp>
      <p:sp>
        <p:nvSpPr>
          <p:cNvPr id="33794" name="Content Placeholder 2"/>
          <p:cNvSpPr>
            <a:spLocks noGrp="1"/>
          </p:cNvSpPr>
          <p:nvPr>
            <p:ph idx="1"/>
          </p:nvPr>
        </p:nvSpPr>
        <p:spPr>
          <a:xfrm>
            <a:off x="457200" y="1143000"/>
            <a:ext cx="8229600" cy="4525963"/>
          </a:xfrm>
        </p:spPr>
        <p:txBody>
          <a:bodyPr/>
          <a:lstStyle/>
          <a:p>
            <a:pPr marL="0" indent="0">
              <a:buFont typeface="Arial" charset="0"/>
              <a:buNone/>
            </a:pPr>
            <a:r>
              <a:rPr lang="en-US">
                <a:solidFill>
                  <a:srgbClr val="000090"/>
                </a:solidFill>
                <a:latin typeface="Calibri" charset="0"/>
                <a:ea typeface="ＭＳ Ｐゴシック" charset="0"/>
                <a:cs typeface="ＭＳ Ｐゴシック" charset="0"/>
              </a:rPr>
              <a:t>Designed and Built a Fiber Plane Prototype</a:t>
            </a:r>
          </a:p>
          <a:p>
            <a:pPr marL="0" indent="0"/>
            <a:r>
              <a:rPr lang="en-US">
                <a:solidFill>
                  <a:srgbClr val="000090"/>
                </a:solidFill>
                <a:latin typeface="Calibri" charset="0"/>
                <a:ea typeface="ＭＳ Ｐゴシック" charset="0"/>
                <a:cs typeface="ＭＳ Ｐゴシック" charset="0"/>
              </a:rPr>
              <a:t>18</a:t>
            </a:r>
            <a:r>
              <a:rPr lang="ja-JP" altLang="en-US">
                <a:solidFill>
                  <a:srgbClr val="000090"/>
                </a:solidFill>
                <a:latin typeface="Calibri" charset="0"/>
                <a:ea typeface="ＭＳ Ｐゴシック" charset="0"/>
                <a:cs typeface="ＭＳ Ｐゴシック" charset="0"/>
              </a:rPr>
              <a:t>”</a:t>
            </a:r>
            <a:r>
              <a:rPr lang="en-US" altLang="ja-JP">
                <a:solidFill>
                  <a:srgbClr val="000090"/>
                </a:solidFill>
                <a:latin typeface="Calibri" charset="0"/>
                <a:ea typeface="ＭＳ Ｐゴシック" charset="0"/>
                <a:cs typeface="ＭＳ Ｐゴシック" charset="0"/>
              </a:rPr>
              <a:t> x 24</a:t>
            </a:r>
            <a:r>
              <a:rPr lang="ja-JP" altLang="en-US">
                <a:solidFill>
                  <a:srgbClr val="000090"/>
                </a:solidFill>
                <a:latin typeface="Calibri" charset="0"/>
                <a:ea typeface="ＭＳ Ｐゴシック" charset="0"/>
                <a:cs typeface="ＭＳ Ｐゴシック" charset="0"/>
              </a:rPr>
              <a:t>”</a:t>
            </a:r>
            <a:r>
              <a:rPr lang="en-US" altLang="ja-JP">
                <a:solidFill>
                  <a:srgbClr val="000090"/>
                </a:solidFill>
                <a:latin typeface="Calibri" charset="0"/>
                <a:ea typeface="ＭＳ Ｐゴシック" charset="0"/>
                <a:cs typeface="ＭＳ Ｐゴシック" charset="0"/>
              </a:rPr>
              <a:t> invar plate 1/8</a:t>
            </a:r>
            <a:r>
              <a:rPr lang="ja-JP" altLang="en-US">
                <a:solidFill>
                  <a:srgbClr val="000090"/>
                </a:solidFill>
                <a:latin typeface="Calibri" charset="0"/>
                <a:ea typeface="ＭＳ Ｐゴシック" charset="0"/>
                <a:cs typeface="ＭＳ Ｐゴシック" charset="0"/>
              </a:rPr>
              <a:t>”</a:t>
            </a:r>
            <a:r>
              <a:rPr lang="en-US" altLang="ja-JP">
                <a:solidFill>
                  <a:srgbClr val="000090"/>
                </a:solidFill>
                <a:latin typeface="Calibri" charset="0"/>
                <a:ea typeface="ＭＳ Ｐゴシック" charset="0"/>
                <a:cs typeface="ＭＳ Ｐゴシック" charset="0"/>
              </a:rPr>
              <a:t> thick</a:t>
            </a:r>
          </a:p>
          <a:p>
            <a:pPr marL="0" indent="0"/>
            <a:r>
              <a:rPr lang="en-US">
                <a:solidFill>
                  <a:srgbClr val="000090"/>
                </a:solidFill>
                <a:latin typeface="Calibri" charset="0"/>
                <a:ea typeface="ＭＳ Ｐゴシック" charset="0"/>
                <a:cs typeface="ＭＳ Ｐゴシック" charset="0"/>
              </a:rPr>
              <a:t>Fibers from Berkeley</a:t>
            </a:r>
          </a:p>
          <a:p>
            <a:pPr lvl="1"/>
            <a:r>
              <a:rPr lang="en-US">
                <a:solidFill>
                  <a:srgbClr val="000090"/>
                </a:solidFill>
                <a:latin typeface="Calibri" charset="0"/>
                <a:ea typeface="ＭＳ Ｐゴシック" charset="0"/>
              </a:rPr>
              <a:t>120 micron dia fibers</a:t>
            </a:r>
          </a:p>
          <a:p>
            <a:pPr lvl="1"/>
            <a:r>
              <a:rPr lang="en-US">
                <a:solidFill>
                  <a:srgbClr val="000090"/>
                </a:solidFill>
                <a:latin typeface="Calibri" charset="0"/>
                <a:ea typeface="ＭＳ Ｐゴシック" charset="0"/>
              </a:rPr>
              <a:t>2 bundles of 32 fibers each, 64 fibers total</a:t>
            </a:r>
          </a:p>
          <a:p>
            <a:pPr marL="0" indent="0"/>
            <a:r>
              <a:rPr lang="en-US">
                <a:solidFill>
                  <a:srgbClr val="000090"/>
                </a:solidFill>
                <a:latin typeface="Calibri" charset="0"/>
                <a:ea typeface="ＭＳ Ｐゴシック" charset="0"/>
                <a:cs typeface="ＭＳ Ｐゴシック" charset="0"/>
              </a:rPr>
              <a:t>18 fiducials, 46 randomly placed fibers</a:t>
            </a:r>
          </a:p>
          <a:p>
            <a:pPr marL="0" indent="0"/>
            <a:r>
              <a:rPr lang="en-US">
                <a:solidFill>
                  <a:srgbClr val="000090"/>
                </a:solidFill>
                <a:latin typeface="Calibri" charset="0"/>
                <a:ea typeface="ＭＳ Ｐゴシック" charset="0"/>
                <a:cs typeface="ＭＳ Ｐゴシック" charset="0"/>
              </a:rPr>
              <a:t>Illuminated by a 10mwatt LED</a:t>
            </a:r>
          </a:p>
        </p:txBody>
      </p:sp>
      <p:sp>
        <p:nvSpPr>
          <p:cNvPr id="337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104686-8703-D34B-9FD7-1AFB4223A834}" type="slidenum">
              <a:rPr lang="en-US" sz="1200">
                <a:solidFill>
                  <a:srgbClr val="898989"/>
                </a:solidFill>
                <a:latin typeface="Calibri" charset="0"/>
              </a:rPr>
              <a:pPr eaLnBrk="1" hangingPunct="1"/>
              <a:t>18</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152400"/>
            <a:ext cx="8229600" cy="1143000"/>
          </a:xfrm>
        </p:spPr>
        <p:txBody>
          <a:bodyPr/>
          <a:lstStyle/>
          <a:p>
            <a:r>
              <a:rPr lang="en-US" sz="3200" u="sng">
                <a:solidFill>
                  <a:srgbClr val="FF0000"/>
                </a:solidFill>
                <a:latin typeface="Calibri" charset="0"/>
                <a:ea typeface="ＭＳ Ｐゴシック" charset="0"/>
                <a:cs typeface="ＭＳ Ｐゴシック" charset="0"/>
              </a:rPr>
              <a:t>Fiber Plane Prototype</a:t>
            </a:r>
          </a:p>
        </p:txBody>
      </p:sp>
      <p:pic>
        <p:nvPicPr>
          <p:cNvPr id="34818" name="Content Placeholder 5" descr="FVC focal plate fiducials on bigplate.jpg"/>
          <p:cNvPicPr>
            <a:picLocks noGrp="1" noChangeAspect="1"/>
          </p:cNvPicPr>
          <p:nvPr>
            <p:ph idx="1"/>
          </p:nvPr>
        </p:nvPicPr>
        <p:blipFill>
          <a:blip r:embed="rId2">
            <a:extLst>
              <a:ext uri="{28A0092B-C50C-407E-A947-70E740481C1C}">
                <a14:useLocalDpi xmlns:a14="http://schemas.microsoft.com/office/drawing/2010/main" val="0"/>
              </a:ext>
            </a:extLst>
          </a:blip>
          <a:srcRect t="-5530" b="-4518"/>
          <a:stretch>
            <a:fillRect/>
          </a:stretch>
        </p:blipFill>
        <p:spPr>
          <a:xfrm>
            <a:off x="1447800" y="1978025"/>
            <a:ext cx="6665913" cy="4897438"/>
          </a:xfrm>
        </p:spPr>
      </p:pic>
      <p:sp>
        <p:nvSpPr>
          <p:cNvPr id="348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B58E5A-90C0-2B46-A536-6BCE4F73918F}" type="slidenum">
              <a:rPr lang="en-US" sz="1200">
                <a:solidFill>
                  <a:srgbClr val="898989"/>
                </a:solidFill>
                <a:latin typeface="Calibri" charset="0"/>
              </a:rPr>
              <a:pPr eaLnBrk="1" hangingPunct="1"/>
              <a:t>19</a:t>
            </a:fld>
            <a:endParaRPr lang="en-US" sz="1200">
              <a:solidFill>
                <a:srgbClr val="898989"/>
              </a:solidFill>
              <a:latin typeface="Calibri" charset="0"/>
            </a:endParaRPr>
          </a:p>
        </p:txBody>
      </p:sp>
      <p:sp>
        <p:nvSpPr>
          <p:cNvPr id="34820" name="TextBox 6"/>
          <p:cNvSpPr txBox="1">
            <a:spLocks noChangeArrowheads="1"/>
          </p:cNvSpPr>
          <p:nvPr/>
        </p:nvSpPr>
        <p:spPr bwMode="auto">
          <a:xfrm>
            <a:off x="5834063" y="1317625"/>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90"/>
                </a:solidFill>
              </a:rPr>
              <a:t>Fiber Plane with 61</a:t>
            </a:r>
          </a:p>
          <a:p>
            <a:pPr eaLnBrk="1" hangingPunct="1"/>
            <a:r>
              <a:rPr lang="en-US">
                <a:solidFill>
                  <a:srgbClr val="000090"/>
                </a:solidFill>
              </a:rPr>
              <a:t>   Fiducial Fibers</a:t>
            </a:r>
          </a:p>
        </p:txBody>
      </p:sp>
      <p:sp>
        <p:nvSpPr>
          <p:cNvPr id="34821" name="TextBox 7"/>
          <p:cNvSpPr txBox="1">
            <a:spLocks noChangeArrowheads="1"/>
          </p:cNvSpPr>
          <p:nvPr/>
        </p:nvSpPr>
        <p:spPr bwMode="auto">
          <a:xfrm>
            <a:off x="457200" y="1150938"/>
            <a:ext cx="3298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18</a:t>
            </a:r>
            <a:r>
              <a:rPr lang="ja-JP" altLang="en-US"/>
              <a:t>”</a:t>
            </a:r>
            <a:r>
              <a:rPr lang="en-US" altLang="ja-JP"/>
              <a:t> x 24</a:t>
            </a:r>
            <a:r>
              <a:rPr lang="ja-JP" altLang="en-US"/>
              <a:t>”</a:t>
            </a:r>
            <a:r>
              <a:rPr lang="en-US" altLang="ja-JP"/>
              <a:t> prototype</a:t>
            </a:r>
          </a:p>
          <a:p>
            <a:pPr eaLnBrk="1" hangingPunct="1"/>
            <a:r>
              <a:rPr lang="en-US"/>
              <a:t> with 18 of the fiducials</a:t>
            </a:r>
          </a:p>
        </p:txBody>
      </p:sp>
      <p:cxnSp>
        <p:nvCxnSpPr>
          <p:cNvPr id="10" name="Straight Arrow Connector 9"/>
          <p:cNvCxnSpPr/>
          <p:nvPr/>
        </p:nvCxnSpPr>
        <p:spPr>
          <a:xfrm>
            <a:off x="1905000" y="1982788"/>
            <a:ext cx="1600200" cy="455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400800" y="2147888"/>
            <a:ext cx="685800" cy="976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Donut 12"/>
          <p:cNvSpPr/>
          <p:nvPr/>
        </p:nvSpPr>
        <p:spPr>
          <a:xfrm>
            <a:off x="4546600" y="4284663"/>
            <a:ext cx="490538" cy="477837"/>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latin typeface="Calibri" charset="0"/>
              <a:ea typeface="ＭＳ Ｐゴシック" charset="0"/>
              <a:cs typeface="ＭＳ Ｐゴシック" charset="0"/>
            </a:endParaRPr>
          </a:p>
        </p:txBody>
      </p:sp>
      <p:cxnSp>
        <p:nvCxnSpPr>
          <p:cNvPr id="15" name="Straight Arrow Connector 14"/>
          <p:cNvCxnSpPr/>
          <p:nvPr/>
        </p:nvCxnSpPr>
        <p:spPr>
          <a:xfrm>
            <a:off x="4965700" y="4641850"/>
            <a:ext cx="2349500" cy="946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826" name="TextBox 15"/>
          <p:cNvSpPr txBox="1">
            <a:spLocks noChangeArrowheads="1"/>
          </p:cNvSpPr>
          <p:nvPr/>
        </p:nvSpPr>
        <p:spPr bwMode="auto">
          <a:xfrm>
            <a:off x="7366000" y="5418138"/>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X=0, y=0</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The BigBOSS Fiber View Camera</a:t>
            </a:r>
          </a:p>
        </p:txBody>
      </p:sp>
      <p:sp>
        <p:nvSpPr>
          <p:cNvPr id="16386" name="Content Placeholder 2"/>
          <p:cNvSpPr>
            <a:spLocks noGrp="1"/>
          </p:cNvSpPr>
          <p:nvPr>
            <p:ph idx="1"/>
          </p:nvPr>
        </p:nvSpPr>
        <p:spPr/>
        <p:txBody>
          <a:bodyPr/>
          <a:lstStyle/>
          <a:p>
            <a:pPr marL="0" indent="0">
              <a:buFont typeface="Arial" charset="0"/>
              <a:buNone/>
            </a:pPr>
            <a:r>
              <a:rPr lang="en-US" dirty="0">
                <a:solidFill>
                  <a:srgbClr val="000090"/>
                </a:solidFill>
                <a:latin typeface="Calibri" charset="0"/>
                <a:ea typeface="ＭＳ Ｐゴシック" charset="0"/>
                <a:cs typeface="ＭＳ Ｐゴシック" charset="0"/>
              </a:rPr>
              <a:t>A collaborative effort between LBNL and Yale University</a:t>
            </a:r>
          </a:p>
          <a:p>
            <a:pPr lvl="1"/>
            <a:r>
              <a:rPr lang="en-US" dirty="0">
                <a:solidFill>
                  <a:srgbClr val="000090"/>
                </a:solidFill>
                <a:latin typeface="Calibri" charset="0"/>
                <a:ea typeface="ＭＳ Ｐゴシック" charset="0"/>
              </a:rPr>
              <a:t>C. Baltay, W. </a:t>
            </a:r>
            <a:r>
              <a:rPr lang="en-US" dirty="0" err="1">
                <a:solidFill>
                  <a:srgbClr val="000090"/>
                </a:solidFill>
                <a:latin typeface="Calibri" charset="0"/>
                <a:ea typeface="ＭＳ Ｐゴシック" charset="0"/>
              </a:rPr>
              <a:t>Emmet</a:t>
            </a:r>
            <a:r>
              <a:rPr lang="en-US" dirty="0" smtClean="0">
                <a:solidFill>
                  <a:srgbClr val="000090"/>
                </a:solidFill>
                <a:latin typeface="Calibri" charset="0"/>
                <a:ea typeface="ＭＳ Ｐゴシック" charset="0"/>
              </a:rPr>
              <a:t>,  </a:t>
            </a:r>
            <a:r>
              <a:rPr lang="en-US" dirty="0">
                <a:solidFill>
                  <a:srgbClr val="000090"/>
                </a:solidFill>
                <a:latin typeface="Calibri" charset="0"/>
                <a:ea typeface="ＭＳ Ｐゴシック" charset="0"/>
              </a:rPr>
              <a:t>and </a:t>
            </a:r>
            <a:r>
              <a:rPr lang="en-US" dirty="0" smtClean="0">
                <a:solidFill>
                  <a:srgbClr val="000090"/>
                </a:solidFill>
                <a:latin typeface="Calibri" charset="0"/>
                <a:ea typeface="ＭＳ Ｐゴシック" charset="0"/>
              </a:rPr>
              <a:t> </a:t>
            </a:r>
            <a:r>
              <a:rPr lang="en-US" dirty="0">
                <a:solidFill>
                  <a:srgbClr val="000090"/>
                </a:solidFill>
                <a:latin typeface="Calibri" charset="0"/>
                <a:ea typeface="ＭＳ Ｐゴシック" charset="0"/>
              </a:rPr>
              <a:t>N. </a:t>
            </a:r>
            <a:r>
              <a:rPr lang="en-US" dirty="0" err="1" smtClean="0">
                <a:solidFill>
                  <a:srgbClr val="000090"/>
                </a:solidFill>
                <a:latin typeface="Calibri" charset="0"/>
                <a:ea typeface="ＭＳ Ｐゴシック" charset="0"/>
              </a:rPr>
              <a:t>Padmanabhan</a:t>
            </a:r>
            <a:r>
              <a:rPr lang="en-US" dirty="0" smtClean="0">
                <a:solidFill>
                  <a:srgbClr val="000090"/>
                </a:solidFill>
                <a:latin typeface="Calibri" charset="0"/>
                <a:ea typeface="ＭＳ Ｐゴシック" charset="0"/>
              </a:rPr>
              <a:t>, </a:t>
            </a:r>
            <a:r>
              <a:rPr lang="en-US" dirty="0">
                <a:solidFill>
                  <a:srgbClr val="000090"/>
                </a:solidFill>
                <a:latin typeface="Calibri" charset="0"/>
                <a:ea typeface="ＭＳ Ｐゴシック" charset="0"/>
              </a:rPr>
              <a:t>B. Horowitz, Terry </a:t>
            </a:r>
            <a:r>
              <a:rPr lang="en-US" dirty="0" smtClean="0">
                <a:solidFill>
                  <a:srgbClr val="000090"/>
                </a:solidFill>
                <a:latin typeface="Calibri" charset="0"/>
                <a:ea typeface="ＭＳ Ｐゴシック" charset="0"/>
              </a:rPr>
              <a:t>Girard</a:t>
            </a:r>
            <a:r>
              <a:rPr lang="en-US" dirty="0" smtClean="0">
                <a:solidFill>
                  <a:srgbClr val="FF0000"/>
                </a:solidFill>
                <a:latin typeface="Calibri" charset="0"/>
                <a:ea typeface="ＭＳ Ｐゴシック" charset="0"/>
              </a:rPr>
              <a:t>*</a:t>
            </a:r>
            <a:r>
              <a:rPr lang="en-US" dirty="0" smtClean="0">
                <a:solidFill>
                  <a:srgbClr val="000090"/>
                </a:solidFill>
                <a:latin typeface="Calibri" charset="0"/>
                <a:ea typeface="ＭＳ Ｐゴシック" charset="0"/>
              </a:rPr>
              <a:t>, </a:t>
            </a:r>
            <a:r>
              <a:rPr lang="en-US" dirty="0">
                <a:solidFill>
                  <a:srgbClr val="000090"/>
                </a:solidFill>
                <a:latin typeface="Calibri" charset="0"/>
                <a:ea typeface="ＭＳ Ｐゴシック" charset="0"/>
              </a:rPr>
              <a:t>Dana </a:t>
            </a:r>
            <a:r>
              <a:rPr lang="en-US" dirty="0" err="1" smtClean="0">
                <a:solidFill>
                  <a:srgbClr val="000090"/>
                </a:solidFill>
                <a:latin typeface="Calibri" charset="0"/>
                <a:ea typeface="ＭＳ Ｐゴシック" charset="0"/>
              </a:rPr>
              <a:t>Cassetti</a:t>
            </a:r>
            <a:r>
              <a:rPr lang="en-US" dirty="0" smtClean="0">
                <a:solidFill>
                  <a:srgbClr val="FF0000"/>
                </a:solidFill>
                <a:latin typeface="Calibri" charset="0"/>
                <a:ea typeface="ＭＳ Ｐゴシック" charset="0"/>
              </a:rPr>
              <a:t>*, </a:t>
            </a:r>
            <a:r>
              <a:rPr lang="en-US" dirty="0">
                <a:solidFill>
                  <a:srgbClr val="FF0000"/>
                </a:solidFill>
                <a:latin typeface="Calibri" charset="0"/>
                <a:ea typeface="ＭＳ Ｐゴシック" charset="0"/>
              </a:rPr>
              <a:t>Yale </a:t>
            </a:r>
          </a:p>
          <a:p>
            <a:pPr lvl="1"/>
            <a:r>
              <a:rPr lang="en-US" dirty="0">
                <a:solidFill>
                  <a:srgbClr val="000090"/>
                </a:solidFill>
                <a:latin typeface="Calibri" charset="0"/>
                <a:ea typeface="ＭＳ Ｐゴシック" charset="0"/>
              </a:rPr>
              <a:t>R. </a:t>
            </a:r>
            <a:r>
              <a:rPr lang="en-US" dirty="0" err="1">
                <a:solidFill>
                  <a:srgbClr val="000090"/>
                </a:solidFill>
                <a:latin typeface="Calibri" charset="0"/>
                <a:ea typeface="ＭＳ Ｐゴシック" charset="0"/>
              </a:rPr>
              <a:t>Besuner</a:t>
            </a:r>
            <a:r>
              <a:rPr lang="en-US" dirty="0">
                <a:solidFill>
                  <a:srgbClr val="000090"/>
                </a:solidFill>
                <a:latin typeface="Calibri" charset="0"/>
                <a:ea typeface="ＭＳ Ｐゴシック" charset="0"/>
              </a:rPr>
              <a:t>, M. </a:t>
            </a:r>
            <a:r>
              <a:rPr lang="en-US" dirty="0" err="1">
                <a:solidFill>
                  <a:srgbClr val="000090"/>
                </a:solidFill>
                <a:latin typeface="Calibri" charset="0"/>
                <a:ea typeface="ＭＳ Ｐゴシック" charset="0"/>
              </a:rPr>
              <a:t>Lampton</a:t>
            </a:r>
            <a:r>
              <a:rPr lang="en-US" dirty="0">
                <a:solidFill>
                  <a:srgbClr val="000090"/>
                </a:solidFill>
                <a:latin typeface="Calibri" charset="0"/>
                <a:ea typeface="ＭＳ Ｐゴシック" charset="0"/>
              </a:rPr>
              <a:t>, and M. </a:t>
            </a:r>
            <a:r>
              <a:rPr lang="en-US" dirty="0" err="1">
                <a:solidFill>
                  <a:srgbClr val="000090"/>
                </a:solidFill>
                <a:latin typeface="Calibri" charset="0"/>
                <a:ea typeface="ＭＳ Ｐゴシック" charset="0"/>
              </a:rPr>
              <a:t>Sholl</a:t>
            </a:r>
            <a:r>
              <a:rPr lang="en-US" dirty="0">
                <a:solidFill>
                  <a:srgbClr val="FF0000"/>
                </a:solidFill>
                <a:latin typeface="Calibri" charset="0"/>
                <a:ea typeface="ＭＳ Ｐゴシック" charset="0"/>
              </a:rPr>
              <a:t>, </a:t>
            </a:r>
            <a:r>
              <a:rPr lang="en-US" dirty="0" smtClean="0">
                <a:solidFill>
                  <a:srgbClr val="FF0000"/>
                </a:solidFill>
                <a:latin typeface="Calibri" charset="0"/>
                <a:ea typeface="ＭＳ Ｐゴシック" charset="0"/>
              </a:rPr>
              <a:t>LBNL</a:t>
            </a:r>
          </a:p>
          <a:p>
            <a:pPr lvl="1"/>
            <a:endParaRPr lang="en-US" dirty="0">
              <a:solidFill>
                <a:srgbClr val="FF0000"/>
              </a:solidFill>
              <a:latin typeface="Calibri" charset="0"/>
              <a:ea typeface="ＭＳ Ｐゴシック" charset="0"/>
            </a:endParaRPr>
          </a:p>
          <a:p>
            <a:pPr marL="457200" lvl="1" indent="0">
              <a:buNone/>
            </a:pPr>
            <a:r>
              <a:rPr lang="en-US" dirty="0" smtClean="0">
                <a:solidFill>
                  <a:srgbClr val="FF0000"/>
                </a:solidFill>
                <a:latin typeface="Calibri" charset="0"/>
                <a:ea typeface="ＭＳ Ｐゴシック" charset="0"/>
              </a:rPr>
              <a:t>*members of Prof. Bill Van </a:t>
            </a:r>
            <a:r>
              <a:rPr lang="en-US" dirty="0" err="1" smtClean="0">
                <a:solidFill>
                  <a:srgbClr val="FF0000"/>
                </a:solidFill>
                <a:latin typeface="Calibri" charset="0"/>
                <a:ea typeface="ＭＳ Ｐゴシック" charset="0"/>
              </a:rPr>
              <a:t>Altena’s</a:t>
            </a:r>
            <a:r>
              <a:rPr lang="en-US" dirty="0" smtClean="0">
                <a:solidFill>
                  <a:srgbClr val="FF0000"/>
                </a:solidFill>
                <a:latin typeface="Calibri" charset="0"/>
                <a:ea typeface="ＭＳ Ｐゴシック" charset="0"/>
              </a:rPr>
              <a:t> precision astrometry group at Yale</a:t>
            </a:r>
          </a:p>
        </p:txBody>
      </p:sp>
      <p:sp>
        <p:nvSpPr>
          <p:cNvPr id="1638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solidFill>
                <a:srgbClr val="FF0000"/>
              </a:solidFill>
              <a:latin typeface="Calibri" charset="0"/>
            </a:endParaRPr>
          </a:p>
        </p:txBody>
      </p:sp>
      <p:sp>
        <p:nvSpPr>
          <p:cNvPr id="1638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226FBD-0130-A840-A854-2D3D44B36562}" type="slidenum">
              <a:rPr lang="en-US" sz="1600" b="1">
                <a:solidFill>
                  <a:srgbClr val="FF0000"/>
                </a:solidFill>
                <a:latin typeface="Calibri" charset="0"/>
              </a:rPr>
              <a:pPr eaLnBrk="1" hangingPunct="1"/>
              <a:t>2</a:t>
            </a:fld>
            <a:endParaRPr lang="en-US" sz="1600" b="1">
              <a:solidFill>
                <a:srgbClr val="FF0000"/>
              </a:solidFill>
              <a:latin typeface="Calibri" charset="0"/>
            </a:endParaRPr>
          </a:p>
        </p:txBody>
      </p:sp>
      <p:sp>
        <p:nvSpPr>
          <p:cNvPr id="2" name="TextBox 1"/>
          <p:cNvSpPr txBox="1"/>
          <p:nvPr/>
        </p:nvSpPr>
        <p:spPr>
          <a:xfrm>
            <a:off x="10058400" y="1828800"/>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7200" y="-296863"/>
            <a:ext cx="8229600" cy="1143001"/>
          </a:xfrm>
        </p:spPr>
        <p:txBody>
          <a:bodyPr/>
          <a:lstStyle/>
          <a:p>
            <a:r>
              <a:rPr lang="en-US" sz="3200" u="sng">
                <a:solidFill>
                  <a:srgbClr val="FF0000"/>
                </a:solidFill>
                <a:latin typeface="Calibri" charset="0"/>
                <a:ea typeface="ＭＳ Ｐゴシック" charset="0"/>
                <a:cs typeface="ＭＳ Ｐゴシック" charset="0"/>
              </a:rPr>
              <a:t>Fiducial Fibers</a:t>
            </a:r>
          </a:p>
        </p:txBody>
      </p:sp>
      <p:sp>
        <p:nvSpPr>
          <p:cNvPr id="35842" name="Content Placeholder 2"/>
          <p:cNvSpPr>
            <a:spLocks noGrp="1"/>
          </p:cNvSpPr>
          <p:nvPr>
            <p:ph idx="1"/>
          </p:nvPr>
        </p:nvSpPr>
        <p:spPr>
          <a:xfrm>
            <a:off x="304800" y="533400"/>
            <a:ext cx="8229600" cy="5943600"/>
          </a:xfrm>
        </p:spPr>
        <p:txBody>
          <a:bodyPr/>
          <a:lstStyle/>
          <a:p>
            <a:pPr marL="0" indent="0">
              <a:buFont typeface="Arial" charset="0"/>
              <a:buNone/>
            </a:pPr>
            <a:r>
              <a:rPr lang="en-US" sz="2000" b="1">
                <a:latin typeface="Calibri" charset="0"/>
                <a:ea typeface="ＭＳ Ｐゴシック" charset="0"/>
                <a:cs typeface="ＭＳ Ｐゴシック" charset="0"/>
              </a:rPr>
              <a:t>FVC Focal Plate Fiducials in mm</a:t>
            </a:r>
            <a:r>
              <a:rPr lang="en-US" sz="2000">
                <a:latin typeface="Calibri" charset="0"/>
                <a:ea typeface="ＭＳ Ｐゴシック" charset="0"/>
                <a:cs typeface="ＭＳ Ｐゴシック" charset="0"/>
              </a:rPr>
              <a:t> </a:t>
            </a:r>
          </a:p>
          <a:p>
            <a:pPr marL="0" indent="0">
              <a:buFont typeface="Arial" charset="0"/>
              <a:buNone/>
            </a:pPr>
            <a:r>
              <a:rPr lang="en-US" sz="2000" b="1" i="1">
                <a:latin typeface="Calibri" charset="0"/>
                <a:ea typeface="ＭＳ Ｐゴシック" charset="0"/>
                <a:cs typeface="ＭＳ Ｐゴシック" charset="0"/>
              </a:rPr>
              <a:t>Numbe  </a:t>
            </a:r>
            <a:r>
              <a:rPr lang="en-US" sz="2000">
                <a:latin typeface="Calibri" charset="0"/>
                <a:ea typeface="ＭＳ Ｐゴシック" charset="0"/>
                <a:cs typeface="ＭＳ Ｐゴシック" charset="0"/>
              </a:rPr>
              <a:t> </a:t>
            </a:r>
            <a:r>
              <a:rPr lang="en-US" sz="2000" b="1" i="1">
                <a:latin typeface="Calibri" charset="0"/>
                <a:ea typeface="ＭＳ Ｐゴシック" charset="0"/>
                <a:cs typeface="ＭＳ Ｐゴシック" charset="0"/>
              </a:rPr>
              <a:t>r</a:t>
            </a:r>
            <a:r>
              <a:rPr lang="en-US" sz="2000">
                <a:latin typeface="Calibri" charset="0"/>
                <a:ea typeface="ＭＳ Ｐゴシック" charset="0"/>
                <a:cs typeface="ＭＳ Ｐゴシック" charset="0"/>
              </a:rPr>
              <a:t>    </a:t>
            </a:r>
            <a:r>
              <a:rPr lang="en-US" sz="2000" b="1" i="1">
                <a:latin typeface="Calibri" charset="0"/>
                <a:ea typeface="ＭＳ Ｐゴシック" charset="0"/>
                <a:cs typeface="ＭＳ Ｐゴシック" charset="0"/>
              </a:rPr>
              <a:t>theta        </a:t>
            </a:r>
            <a:r>
              <a:rPr lang="en-US" sz="2000">
                <a:latin typeface="Calibri" charset="0"/>
                <a:ea typeface="ＭＳ Ｐゴシック" charset="0"/>
                <a:cs typeface="ＭＳ Ｐゴシック" charset="0"/>
              </a:rPr>
              <a:t> </a:t>
            </a:r>
            <a:r>
              <a:rPr lang="en-US" sz="2000" b="1" i="1">
                <a:latin typeface="Calibri" charset="0"/>
                <a:ea typeface="ＭＳ Ｐゴシック" charset="0"/>
                <a:cs typeface="ＭＳ Ｐゴシック" charset="0"/>
              </a:rPr>
              <a:t>x                </a:t>
            </a:r>
            <a:r>
              <a:rPr lang="en-US" sz="2000">
                <a:latin typeface="Calibri" charset="0"/>
                <a:ea typeface="ＭＳ Ｐゴシック" charset="0"/>
                <a:cs typeface="ＭＳ Ｐゴシック" charset="0"/>
              </a:rPr>
              <a:t> </a:t>
            </a:r>
            <a:r>
              <a:rPr lang="en-US" sz="2000" b="1" i="1">
                <a:latin typeface="Calibri" charset="0"/>
                <a:ea typeface="ＭＳ Ｐゴシック" charset="0"/>
                <a:cs typeface="ＭＳ Ｐゴシック" charset="0"/>
              </a:rPr>
              <a:t>y</a:t>
            </a:r>
          </a:p>
          <a:p>
            <a:pPr marL="0" indent="0">
              <a:lnSpc>
                <a:spcPct val="70000"/>
              </a:lnSpc>
              <a:buFont typeface="Arial" charset="0"/>
              <a:buNone/>
            </a:pPr>
            <a:r>
              <a:rPr lang="en-US" sz="2000">
                <a:latin typeface="Calibri" charset="0"/>
                <a:ea typeface="ＭＳ Ｐゴシック" charset="0"/>
                <a:cs typeface="ＭＳ Ｐゴシック" charset="0"/>
              </a:rPr>
              <a:t>       1       0        0        0.000         0.000</a:t>
            </a:r>
          </a:p>
          <a:p>
            <a:pPr marL="0" indent="0">
              <a:lnSpc>
                <a:spcPct val="70000"/>
              </a:lnSpc>
              <a:buFont typeface="Arial" charset="0"/>
              <a:buNone/>
            </a:pPr>
            <a:r>
              <a:rPr lang="en-US" sz="2000">
                <a:latin typeface="Calibri" charset="0"/>
                <a:ea typeface="ＭＳ Ｐゴシック" charset="0"/>
                <a:cs typeface="ＭＳ Ｐゴシック" charset="0"/>
              </a:rPr>
              <a:t>       2   120   180        0.000   -120.000</a:t>
            </a:r>
          </a:p>
          <a:p>
            <a:pPr marL="0" indent="0">
              <a:lnSpc>
                <a:spcPct val="70000"/>
              </a:lnSpc>
              <a:buFont typeface="Arial" charset="0"/>
              <a:buNone/>
            </a:pPr>
            <a:r>
              <a:rPr lang="en-US" sz="2000">
                <a:latin typeface="Calibri" charset="0"/>
                <a:ea typeface="ＭＳ Ｐゴシック" charset="0"/>
                <a:cs typeface="ＭＳ Ｐゴシック" charset="0"/>
              </a:rPr>
              <a:t>       3   120   120    103.923     -60.000</a:t>
            </a:r>
          </a:p>
          <a:p>
            <a:pPr marL="0" indent="0">
              <a:lnSpc>
                <a:spcPct val="70000"/>
              </a:lnSpc>
              <a:buFont typeface="Arial" charset="0"/>
              <a:buNone/>
            </a:pPr>
            <a:r>
              <a:rPr lang="en-US" sz="2000">
                <a:latin typeface="Calibri" charset="0"/>
                <a:ea typeface="ＭＳ Ｐゴシック" charset="0"/>
                <a:cs typeface="ＭＳ Ｐゴシック" charset="0"/>
              </a:rPr>
              <a:t>       4   120     60    103.923       60.000</a:t>
            </a:r>
          </a:p>
          <a:p>
            <a:pPr marL="0" indent="0">
              <a:lnSpc>
                <a:spcPct val="70000"/>
              </a:lnSpc>
              <a:buFont typeface="Arial" charset="0"/>
              <a:buNone/>
            </a:pPr>
            <a:r>
              <a:rPr lang="en-US" sz="2000">
                <a:latin typeface="Calibri" charset="0"/>
                <a:ea typeface="ＭＳ Ｐゴシック" charset="0"/>
                <a:cs typeface="ＭＳ Ｐゴシック" charset="0"/>
              </a:rPr>
              <a:t>       5   120       0        0.000     120.000 </a:t>
            </a:r>
          </a:p>
          <a:p>
            <a:pPr marL="0" indent="0">
              <a:lnSpc>
                <a:spcPct val="70000"/>
              </a:lnSpc>
              <a:buFont typeface="Arial" charset="0"/>
              <a:buNone/>
            </a:pPr>
            <a:r>
              <a:rPr lang="en-US" sz="2000">
                <a:latin typeface="Calibri" charset="0"/>
                <a:ea typeface="ＭＳ Ｐゴシック" charset="0"/>
                <a:cs typeface="ＭＳ Ｐゴシック" charset="0"/>
              </a:rPr>
              <a:t>       6   240   120    207.846   -120.000</a:t>
            </a:r>
          </a:p>
          <a:p>
            <a:pPr marL="0" indent="0">
              <a:lnSpc>
                <a:spcPct val="70000"/>
              </a:lnSpc>
              <a:buFont typeface="Arial" charset="0"/>
              <a:buNone/>
            </a:pPr>
            <a:r>
              <a:rPr lang="en-US" sz="2000">
                <a:latin typeface="Calibri" charset="0"/>
                <a:ea typeface="ＭＳ Ｐゴシック" charset="0"/>
                <a:cs typeface="ＭＳ Ｐゴシック" charset="0"/>
              </a:rPr>
              <a:t>       7   240     90    240.000         0.000</a:t>
            </a:r>
          </a:p>
          <a:p>
            <a:pPr marL="0" indent="0">
              <a:lnSpc>
                <a:spcPct val="70000"/>
              </a:lnSpc>
              <a:buFont typeface="Arial" charset="0"/>
              <a:buNone/>
            </a:pPr>
            <a:r>
              <a:rPr lang="en-US" sz="2000">
                <a:latin typeface="Calibri" charset="0"/>
                <a:ea typeface="ＭＳ Ｐゴシック" charset="0"/>
                <a:cs typeface="ＭＳ Ｐゴシック" charset="0"/>
              </a:rPr>
              <a:t>       8   240     60    207.846     120.000</a:t>
            </a:r>
          </a:p>
          <a:p>
            <a:pPr marL="0" indent="0">
              <a:lnSpc>
                <a:spcPct val="70000"/>
              </a:lnSpc>
              <a:buFont typeface="Arial" charset="0"/>
              <a:buNone/>
            </a:pPr>
            <a:r>
              <a:rPr lang="en-US" sz="2000">
                <a:latin typeface="Calibri" charset="0"/>
                <a:ea typeface="ＭＳ Ｐゴシック" charset="0"/>
                <a:cs typeface="ＭＳ Ｐゴシック" charset="0"/>
              </a:rPr>
              <a:t>       9   240     30    120.000     207.846</a:t>
            </a:r>
          </a:p>
          <a:p>
            <a:pPr marL="0" indent="0">
              <a:lnSpc>
                <a:spcPct val="70000"/>
              </a:lnSpc>
              <a:buFont typeface="Arial" charset="0"/>
              <a:buNone/>
            </a:pPr>
            <a:r>
              <a:rPr lang="en-US" sz="2000">
                <a:latin typeface="Calibri" charset="0"/>
                <a:ea typeface="ＭＳ Ｐゴシック" charset="0"/>
                <a:cs typeface="ＭＳ Ｐゴシック" charset="0"/>
              </a:rPr>
              <a:t>     10   240       0         0.000    240.000 </a:t>
            </a:r>
          </a:p>
          <a:p>
            <a:pPr marL="0" indent="0">
              <a:lnSpc>
                <a:spcPct val="70000"/>
              </a:lnSpc>
              <a:buFont typeface="Arial" charset="0"/>
              <a:buNone/>
            </a:pPr>
            <a:r>
              <a:rPr lang="en-US" sz="2000">
                <a:latin typeface="Calibri" charset="0"/>
                <a:ea typeface="ＭＳ Ｐゴシック" charset="0"/>
                <a:cs typeface="ＭＳ Ｐゴシック" charset="0"/>
              </a:rPr>
              <a:t>      11  360   100     354.531    -62.513</a:t>
            </a:r>
          </a:p>
          <a:p>
            <a:pPr marL="0" indent="0">
              <a:lnSpc>
                <a:spcPct val="70000"/>
              </a:lnSpc>
              <a:buFont typeface="Arial" charset="0"/>
              <a:buNone/>
            </a:pPr>
            <a:r>
              <a:rPr lang="en-US" sz="2000">
                <a:latin typeface="Calibri" charset="0"/>
                <a:ea typeface="ＭＳ Ｐゴシック" charset="0"/>
                <a:cs typeface="ＭＳ Ｐゴシック" charset="0"/>
              </a:rPr>
              <a:t>      12  360     80     354.531      62.514</a:t>
            </a:r>
          </a:p>
          <a:p>
            <a:pPr marL="0" indent="0">
              <a:lnSpc>
                <a:spcPct val="70000"/>
              </a:lnSpc>
              <a:buFont typeface="Arial" charset="0"/>
              <a:buNone/>
            </a:pPr>
            <a:r>
              <a:rPr lang="en-US" sz="2000">
                <a:latin typeface="Calibri" charset="0"/>
                <a:ea typeface="ＭＳ Ｐゴシック" charset="0"/>
                <a:cs typeface="ＭＳ Ｐゴシック" charset="0"/>
              </a:rPr>
              <a:t>      13  360     60     311.769    180.000 </a:t>
            </a:r>
          </a:p>
          <a:p>
            <a:pPr marL="0" indent="0">
              <a:lnSpc>
                <a:spcPct val="70000"/>
              </a:lnSpc>
              <a:buFont typeface="Arial" charset="0"/>
              <a:buNone/>
            </a:pPr>
            <a:r>
              <a:rPr lang="en-US" sz="2000">
                <a:latin typeface="Calibri" charset="0"/>
                <a:ea typeface="ＭＳ Ｐゴシック" charset="0"/>
                <a:cs typeface="ＭＳ Ｐゴシック" charset="0"/>
              </a:rPr>
              <a:t>      14  360     40     231.403    275.776</a:t>
            </a:r>
          </a:p>
          <a:p>
            <a:pPr marL="0" indent="0">
              <a:lnSpc>
                <a:spcPct val="70000"/>
              </a:lnSpc>
              <a:buFont typeface="Arial" charset="0"/>
              <a:buNone/>
            </a:pPr>
            <a:r>
              <a:rPr lang="en-US" sz="2000">
                <a:latin typeface="Calibri" charset="0"/>
                <a:ea typeface="ＭＳ Ｐゴシック" charset="0"/>
                <a:cs typeface="ＭＳ Ｐゴシック" charset="0"/>
              </a:rPr>
              <a:t>      15  480   105     463.644  -124.233 </a:t>
            </a:r>
          </a:p>
          <a:p>
            <a:pPr marL="0" indent="0">
              <a:lnSpc>
                <a:spcPct val="70000"/>
              </a:lnSpc>
              <a:buFont typeface="Arial" charset="0"/>
              <a:buNone/>
            </a:pPr>
            <a:r>
              <a:rPr lang="en-US" sz="2000">
                <a:latin typeface="Calibri" charset="0"/>
                <a:ea typeface="ＭＳ Ｐゴシック" charset="0"/>
                <a:cs typeface="ＭＳ Ｐゴシック" charset="0"/>
              </a:rPr>
              <a:t>      16  480     90     480.000        0.000</a:t>
            </a:r>
          </a:p>
          <a:p>
            <a:pPr marL="0" indent="0">
              <a:lnSpc>
                <a:spcPct val="70000"/>
              </a:lnSpc>
              <a:buFont typeface="Arial" charset="0"/>
              <a:buNone/>
            </a:pPr>
            <a:r>
              <a:rPr lang="en-US" sz="2000">
                <a:latin typeface="Calibri" charset="0"/>
                <a:ea typeface="ＭＳ Ｐゴシック" charset="0"/>
                <a:cs typeface="ＭＳ Ｐゴシック" charset="0"/>
              </a:rPr>
              <a:t>      17  480     75     463.644    124.233</a:t>
            </a:r>
          </a:p>
          <a:p>
            <a:pPr marL="0" indent="0">
              <a:lnSpc>
                <a:spcPct val="70000"/>
              </a:lnSpc>
              <a:buFont typeface="Arial" charset="0"/>
              <a:buNone/>
            </a:pPr>
            <a:r>
              <a:rPr lang="en-US" sz="2000">
                <a:latin typeface="Calibri" charset="0"/>
                <a:ea typeface="ＭＳ Ｐゴシック" charset="0"/>
                <a:cs typeface="ＭＳ Ｐゴシック" charset="0"/>
              </a:rPr>
              <a:t>      18  480     60     415.692    240.000  </a:t>
            </a:r>
          </a:p>
        </p:txBody>
      </p:sp>
      <p:sp>
        <p:nvSpPr>
          <p:cNvPr id="3584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C4637A-9438-3C40-AD9C-8E0DB55C2A3A}" type="slidenum">
              <a:rPr lang="en-US" sz="1200">
                <a:solidFill>
                  <a:srgbClr val="898989"/>
                </a:solidFill>
                <a:latin typeface="Calibri" charset="0"/>
              </a:rPr>
              <a:pPr eaLnBrk="1" hangingPunct="1"/>
              <a:t>20</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Fiber Plane Prototype</a:t>
            </a:r>
            <a:br>
              <a:rPr lang="en-US" sz="3200" u="sng">
                <a:solidFill>
                  <a:srgbClr val="FF0000"/>
                </a:solidFill>
                <a:latin typeface="Calibri" charset="0"/>
                <a:ea typeface="ＭＳ Ｐゴシック" charset="0"/>
                <a:cs typeface="ＭＳ Ｐゴシック" charset="0"/>
              </a:rPr>
            </a:br>
            <a:r>
              <a:rPr lang="en-US" sz="2400">
                <a:solidFill>
                  <a:srgbClr val="000090"/>
                </a:solidFill>
                <a:latin typeface="Calibri" charset="0"/>
                <a:ea typeface="ＭＳ Ｐゴシック" charset="0"/>
                <a:cs typeface="ＭＳ Ｐゴシック" charset="0"/>
              </a:rPr>
              <a:t>120 micron dia fibers from Berkeley</a:t>
            </a:r>
          </a:p>
        </p:txBody>
      </p:sp>
      <p:pic>
        <p:nvPicPr>
          <p:cNvPr id="36866" name="Content Placeholder 3" descr="P1010068.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sz="4000" u="sng">
                <a:solidFill>
                  <a:srgbClr val="FF0000"/>
                </a:solidFill>
                <a:latin typeface="Calibri" charset="0"/>
                <a:ea typeface="ＭＳ Ｐゴシック" charset="0"/>
                <a:cs typeface="ＭＳ Ｐゴシック" charset="0"/>
              </a:rPr>
              <a:t>Fiber Plane Prototype</a:t>
            </a:r>
            <a:br>
              <a:rPr lang="en-US" sz="4000" u="sng">
                <a:solidFill>
                  <a:srgbClr val="FF0000"/>
                </a:solidFill>
                <a:latin typeface="Calibri" charset="0"/>
                <a:ea typeface="ＭＳ Ｐゴシック" charset="0"/>
                <a:cs typeface="ＭＳ Ｐゴシック" charset="0"/>
              </a:rPr>
            </a:br>
            <a:r>
              <a:rPr lang="en-US" sz="2400">
                <a:solidFill>
                  <a:srgbClr val="000090"/>
                </a:solidFill>
                <a:latin typeface="Calibri" charset="0"/>
                <a:ea typeface="ＭＳ Ｐゴシック" charset="0"/>
                <a:cs typeface="ＭＳ Ｐゴシック" charset="0"/>
              </a:rPr>
              <a:t>Using two fiber bundles, 32 fibers each</a:t>
            </a:r>
          </a:p>
        </p:txBody>
      </p:sp>
      <p:pic>
        <p:nvPicPr>
          <p:cNvPr id="37890" name="Content Placeholder 3" descr="P1010069.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u="sng">
                <a:solidFill>
                  <a:srgbClr val="FF0000"/>
                </a:solidFill>
                <a:latin typeface="Calibri" charset="0"/>
                <a:ea typeface="ＭＳ Ｐゴシック" charset="0"/>
                <a:cs typeface="ＭＳ Ｐゴシック" charset="0"/>
              </a:rPr>
              <a:t>Fiber Plane Prototype</a:t>
            </a:r>
            <a:endParaRPr lang="en-US">
              <a:latin typeface="Calibri" charset="0"/>
              <a:ea typeface="ＭＳ Ｐゴシック" charset="0"/>
              <a:cs typeface="ＭＳ Ｐゴシック" charset="0"/>
            </a:endParaRPr>
          </a:p>
        </p:txBody>
      </p:sp>
      <p:pic>
        <p:nvPicPr>
          <p:cNvPr id="38914" name="Content Placeholder 3" descr="P1010071.JPG"/>
          <p:cNvPicPr>
            <a:picLocks noGrp="1" noChangeAspect="1"/>
          </p:cNvPicPr>
          <p:nvPr>
            <p:ph idx="1"/>
          </p:nvPr>
        </p:nvPicPr>
        <p:blipFill>
          <a:blip r:embed="rId2">
            <a:extLst>
              <a:ext uri="{28A0092B-C50C-407E-A947-70E740481C1C}">
                <a14:useLocalDpi xmlns:a14="http://schemas.microsoft.com/office/drawing/2010/main" val="0"/>
              </a:ext>
            </a:extLst>
          </a:blip>
          <a:srcRect t="29376" b="2937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z="4000" u="sng">
                <a:solidFill>
                  <a:srgbClr val="FF0000"/>
                </a:solidFill>
                <a:latin typeface="Calibri" charset="0"/>
                <a:ea typeface="ＭＳ Ｐゴシック" charset="0"/>
                <a:cs typeface="ＭＳ Ｐゴシック" charset="0"/>
              </a:rPr>
              <a:t>Fiber Plane Prototype</a:t>
            </a:r>
            <a:br>
              <a:rPr lang="en-US" sz="4000" u="sng">
                <a:solidFill>
                  <a:srgbClr val="FF0000"/>
                </a:solidFill>
                <a:latin typeface="Calibri" charset="0"/>
                <a:ea typeface="ＭＳ Ｐゴシック" charset="0"/>
                <a:cs typeface="ＭＳ Ｐゴシック" charset="0"/>
              </a:rPr>
            </a:br>
            <a:r>
              <a:rPr lang="en-US" sz="2400" u="sng">
                <a:solidFill>
                  <a:srgbClr val="000090"/>
                </a:solidFill>
                <a:latin typeface="Calibri" charset="0"/>
                <a:ea typeface="ＭＳ Ｐゴシック" charset="0"/>
                <a:cs typeface="ＭＳ Ｐゴシック" charset="0"/>
              </a:rPr>
              <a:t>64 fibers total</a:t>
            </a:r>
            <a:endParaRPr lang="en-US" sz="2400">
              <a:solidFill>
                <a:srgbClr val="000090"/>
              </a:solidFill>
              <a:latin typeface="Calibri" charset="0"/>
              <a:ea typeface="ＭＳ Ｐゴシック" charset="0"/>
              <a:cs typeface="ＭＳ Ｐゴシック" charset="0"/>
            </a:endParaRPr>
          </a:p>
        </p:txBody>
      </p:sp>
      <p:pic>
        <p:nvPicPr>
          <p:cNvPr id="39938" name="Content Placeholder 3" descr="P101008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sz="4000" u="sng">
                <a:solidFill>
                  <a:srgbClr val="FF0000"/>
                </a:solidFill>
                <a:latin typeface="Calibri" charset="0"/>
                <a:ea typeface="ＭＳ Ｐゴシック" charset="0"/>
                <a:cs typeface="ＭＳ Ｐゴシック" charset="0"/>
              </a:rPr>
              <a:t>Fiber Plane Prototype</a:t>
            </a:r>
            <a:br>
              <a:rPr lang="en-US" sz="4000" u="sng">
                <a:solidFill>
                  <a:srgbClr val="FF0000"/>
                </a:solidFill>
                <a:latin typeface="Calibri" charset="0"/>
                <a:ea typeface="ＭＳ Ｐゴシック" charset="0"/>
                <a:cs typeface="ＭＳ Ｐゴシック" charset="0"/>
              </a:rPr>
            </a:br>
            <a:r>
              <a:rPr lang="en-US" sz="2400">
                <a:solidFill>
                  <a:srgbClr val="000090"/>
                </a:solidFill>
                <a:latin typeface="Calibri" charset="0"/>
                <a:ea typeface="ＭＳ Ｐゴシック" charset="0"/>
                <a:cs typeface="ＭＳ Ｐゴシック" charset="0"/>
              </a:rPr>
              <a:t>120 micron fibers in an invar plate</a:t>
            </a:r>
          </a:p>
        </p:txBody>
      </p:sp>
      <p:pic>
        <p:nvPicPr>
          <p:cNvPr id="40962" name="Content Placeholder 3" descr="P1010067.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306388" y="-365125"/>
            <a:ext cx="8229600" cy="1600200"/>
          </a:xfrm>
        </p:spPr>
        <p:txBody>
          <a:bodyPr/>
          <a:lstStyle/>
          <a:p>
            <a:r>
              <a:rPr lang="en-US" sz="3200" u="sng">
                <a:solidFill>
                  <a:srgbClr val="FF0000"/>
                </a:solidFill>
                <a:latin typeface="Calibri" charset="0"/>
                <a:ea typeface="ＭＳ Ｐゴシック" charset="0"/>
                <a:cs typeface="ＭＳ Ｐゴシック" charset="0"/>
              </a:rPr>
              <a:t>Fiber Plane Prototype</a:t>
            </a:r>
            <a:br>
              <a:rPr lang="en-US" sz="3200" u="sng">
                <a:solidFill>
                  <a:srgbClr val="FF0000"/>
                </a:solidFill>
                <a:latin typeface="Calibri" charset="0"/>
                <a:ea typeface="ＭＳ Ｐゴシック" charset="0"/>
                <a:cs typeface="ＭＳ Ｐゴシック" charset="0"/>
              </a:rPr>
            </a:br>
            <a:r>
              <a:rPr lang="en-US" sz="2400" u="sng">
                <a:solidFill>
                  <a:srgbClr val="000090"/>
                </a:solidFill>
                <a:latin typeface="Calibri" charset="0"/>
                <a:ea typeface="ＭＳ Ｐゴシック" charset="0"/>
                <a:cs typeface="ＭＳ Ｐゴシック" charset="0"/>
              </a:rPr>
              <a:t>18 fiducial fibers, 46 randomly placed fibers</a:t>
            </a:r>
          </a:p>
        </p:txBody>
      </p:sp>
      <p:pic>
        <p:nvPicPr>
          <p:cNvPr id="41986" name="Content Placeholder 3" descr="P1010070.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347663" y="0"/>
            <a:ext cx="8229600" cy="1143000"/>
          </a:xfrm>
        </p:spPr>
        <p:txBody>
          <a:bodyPr/>
          <a:lstStyle/>
          <a:p>
            <a:r>
              <a:rPr lang="en-US" sz="3200" u="sng">
                <a:solidFill>
                  <a:srgbClr val="FF0000"/>
                </a:solidFill>
                <a:latin typeface="Calibri" charset="0"/>
                <a:ea typeface="ＭＳ Ｐゴシック" charset="0"/>
                <a:cs typeface="ＭＳ Ｐゴシック" charset="0"/>
              </a:rPr>
              <a:t>OGP High Precision Measuring Machine</a:t>
            </a:r>
          </a:p>
        </p:txBody>
      </p:sp>
      <p:sp>
        <p:nvSpPr>
          <p:cNvPr id="43010" name="Content Placeholder 2"/>
          <p:cNvSpPr>
            <a:spLocks noGrp="1"/>
          </p:cNvSpPr>
          <p:nvPr>
            <p:ph idx="1"/>
          </p:nvPr>
        </p:nvSpPr>
        <p:spPr>
          <a:xfrm>
            <a:off x="457200" y="1143000"/>
            <a:ext cx="8229600" cy="4525963"/>
          </a:xfrm>
        </p:spPr>
        <p:txBody>
          <a:bodyPr/>
          <a:lstStyle/>
          <a:p>
            <a:r>
              <a:rPr lang="en-US" sz="2400">
                <a:solidFill>
                  <a:srgbClr val="000090"/>
                </a:solidFill>
                <a:latin typeface="Calibri" charset="0"/>
                <a:ea typeface="ＭＳ Ｐゴシック" charset="0"/>
                <a:cs typeface="ＭＳ Ｐゴシック" charset="0"/>
              </a:rPr>
              <a:t>OGP (Optical Gaugeing Products, Rochester,NY) Model Avant ZIP 400/600 measuring machine</a:t>
            </a:r>
          </a:p>
          <a:p>
            <a:r>
              <a:rPr lang="en-US" sz="2400">
                <a:solidFill>
                  <a:srgbClr val="000090"/>
                </a:solidFill>
                <a:latin typeface="Calibri" charset="0"/>
                <a:ea typeface="ＭＳ Ｐゴシック" charset="0"/>
                <a:cs typeface="ＭＳ Ｐゴシック" charset="0"/>
              </a:rPr>
              <a:t>Built prototype of the fiber plane prototype to test machine (4 fibers on a square 10 cm on a side)</a:t>
            </a:r>
          </a:p>
          <a:p>
            <a:r>
              <a:rPr lang="en-US" sz="2400">
                <a:solidFill>
                  <a:srgbClr val="000090"/>
                </a:solidFill>
                <a:latin typeface="Calibri" charset="0"/>
                <a:ea typeface="ＭＳ Ｐゴシック" charset="0"/>
                <a:cs typeface="ＭＳ Ｐゴシック" charset="0"/>
              </a:rPr>
              <a:t>Reproducible to 0.7 microns over 10 cm distances</a:t>
            </a:r>
          </a:p>
          <a:p>
            <a:r>
              <a:rPr lang="en-US" sz="2400">
                <a:solidFill>
                  <a:srgbClr val="000090"/>
                </a:solidFill>
                <a:latin typeface="Calibri" charset="0"/>
                <a:ea typeface="ＭＳ Ｐゴシック" charset="0"/>
                <a:cs typeface="ＭＳ Ｐゴシック" charset="0"/>
              </a:rPr>
              <a:t>Reproducible to 2 micron accuracy over full range of 20 </a:t>
            </a:r>
            <a:r>
              <a:rPr lang="ja-JP" altLang="en-US" sz="2400">
                <a:solidFill>
                  <a:srgbClr val="000090"/>
                </a:solidFill>
                <a:latin typeface="Calibri" charset="0"/>
                <a:ea typeface="ＭＳ Ｐゴシック" charset="0"/>
                <a:cs typeface="ＭＳ Ｐゴシック" charset="0"/>
              </a:rPr>
              <a:t>“</a:t>
            </a:r>
            <a:endParaRPr lang="en-US" altLang="ja-JP" sz="2400">
              <a:solidFill>
                <a:srgbClr val="000090"/>
              </a:solidFill>
              <a:latin typeface="Calibri" charset="0"/>
              <a:ea typeface="ＭＳ Ｐゴシック" charset="0"/>
              <a:cs typeface="ＭＳ Ｐゴシック" charset="0"/>
            </a:endParaRPr>
          </a:p>
          <a:p>
            <a:r>
              <a:rPr lang="en-US" sz="2400">
                <a:solidFill>
                  <a:srgbClr val="000090"/>
                </a:solidFill>
                <a:latin typeface="Calibri" charset="0"/>
                <a:ea typeface="ＭＳ Ｐゴシック" charset="0"/>
                <a:cs typeface="ＭＳ Ｐゴシック" charset="0"/>
              </a:rPr>
              <a:t>Found worn guide bushings, replaced, trying again…</a:t>
            </a:r>
          </a:p>
        </p:txBody>
      </p:sp>
      <p:sp>
        <p:nvSpPr>
          <p:cNvPr id="430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910498-AD10-3947-B83B-E981013D077B}" type="slidenum">
              <a:rPr lang="en-US" sz="1200">
                <a:solidFill>
                  <a:srgbClr val="898989"/>
                </a:solidFill>
                <a:latin typeface="Calibri" charset="0"/>
              </a:rPr>
              <a:pPr eaLnBrk="1" hangingPunct="1"/>
              <a:t>27</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Prototype of the Prototype Fiber Plane</a:t>
            </a:r>
          </a:p>
        </p:txBody>
      </p:sp>
      <p:pic>
        <p:nvPicPr>
          <p:cNvPr id="44034" name="Content Placeholder 5" descr="4fiberproto.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4403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D196F-CEEC-D043-9FD8-6F90D8637E8E}" type="slidenum">
              <a:rPr lang="en-US" sz="1200">
                <a:solidFill>
                  <a:srgbClr val="898989"/>
                </a:solidFill>
                <a:latin typeface="Calibri" charset="0"/>
              </a:rPr>
              <a:pPr eaLnBrk="1" hangingPunct="1"/>
              <a:t>28</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Precision Measuring Machine</a:t>
            </a:r>
          </a:p>
        </p:txBody>
      </p:sp>
      <p:pic>
        <p:nvPicPr>
          <p:cNvPr id="45058" name="Content Placeholder 3" descr="P101006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The Function of the Fiber View Camera</a:t>
            </a:r>
          </a:p>
        </p:txBody>
      </p:sp>
      <p:sp>
        <p:nvSpPr>
          <p:cNvPr id="17410" name="Content Placeholder 2"/>
          <p:cNvSpPr>
            <a:spLocks noGrp="1"/>
          </p:cNvSpPr>
          <p:nvPr>
            <p:ph idx="1"/>
          </p:nvPr>
        </p:nvSpPr>
        <p:spPr>
          <a:xfrm>
            <a:off x="490538" y="1493838"/>
            <a:ext cx="8229600" cy="4525962"/>
          </a:xfrm>
        </p:spPr>
        <p:txBody>
          <a:bodyPr/>
          <a:lstStyle/>
          <a:p>
            <a:r>
              <a:rPr lang="en-US" sz="2400">
                <a:solidFill>
                  <a:srgbClr val="000090"/>
                </a:solidFill>
                <a:latin typeface="Calibri" charset="0"/>
                <a:ea typeface="ＭＳ Ｐゴシック" charset="0"/>
                <a:cs typeface="ＭＳ Ｐゴシック" charset="0"/>
              </a:rPr>
              <a:t>5000 fibers on the fiber plane will be positioned to their desired positions by a computer controlled mechanism. Expected precision of fiber positioningis expected to be  50 to 100 microns. Would like 5 micron accuracy.</a:t>
            </a:r>
          </a:p>
          <a:p>
            <a:r>
              <a:rPr lang="en-US" sz="2400">
                <a:solidFill>
                  <a:srgbClr val="000090"/>
                </a:solidFill>
                <a:latin typeface="Calibri" charset="0"/>
                <a:ea typeface="ＭＳ Ｐゴシック" charset="0"/>
                <a:cs typeface="ＭＳ Ｐゴシック" charset="0"/>
              </a:rPr>
              <a:t>The fiber View Camera is designed to take an image of the fiber plane to measure the position of each fiber after the mechanism is done positioning them.</a:t>
            </a:r>
          </a:p>
          <a:p>
            <a:r>
              <a:rPr lang="en-US" sz="2400">
                <a:solidFill>
                  <a:srgbClr val="000090"/>
                </a:solidFill>
                <a:latin typeface="Calibri" charset="0"/>
                <a:ea typeface="ＭＳ Ｐゴシック" charset="0"/>
                <a:cs typeface="ＭＳ Ｐゴシック" charset="0"/>
              </a:rPr>
              <a:t>The positions of misplaced fibers can then be corrected based on the information from the Fiber View Camera.</a:t>
            </a:r>
          </a:p>
        </p:txBody>
      </p:sp>
      <p:sp>
        <p:nvSpPr>
          <p:cNvPr id="17411" name="Footer Placeholder 1"/>
          <p:cNvSpPr>
            <a:spLocks noGrp="1"/>
          </p:cNvSpPr>
          <p:nvPr>
            <p:ph type="ftr" sz="quarter" idx="11"/>
          </p:nvPr>
        </p:nvSpPr>
        <p:spPr bwMode="auto">
          <a:xfrm>
            <a:off x="3657600" y="6675438"/>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b="1">
              <a:solidFill>
                <a:srgbClr val="FF0000"/>
              </a:solidFill>
              <a:latin typeface="Calibri" charset="0"/>
            </a:endParaRPr>
          </a:p>
        </p:txBody>
      </p:sp>
      <p:sp>
        <p:nvSpPr>
          <p:cNvPr id="1741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2DD75C-9ED4-4F47-8ED9-F406E01D9B51}" type="slidenum">
              <a:rPr lang="en-US" sz="1600" b="1">
                <a:solidFill>
                  <a:srgbClr val="FF0000"/>
                </a:solidFill>
                <a:latin typeface="Calibri" charset="0"/>
              </a:rPr>
              <a:pPr eaLnBrk="1" hangingPunct="1"/>
              <a:t>3</a:t>
            </a:fld>
            <a:endParaRPr lang="en-US" sz="1600" b="1">
              <a:solidFill>
                <a:srgbClr val="FF000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Measuring Machine Operation</a:t>
            </a:r>
          </a:p>
        </p:txBody>
      </p:sp>
      <p:sp>
        <p:nvSpPr>
          <p:cNvPr id="46082" name="Content Placeholder 2"/>
          <p:cNvSpPr>
            <a:spLocks noGrp="1"/>
          </p:cNvSpPr>
          <p:nvPr>
            <p:ph idx="1"/>
          </p:nvPr>
        </p:nvSpPr>
        <p:spPr/>
        <p:txBody>
          <a:bodyPr/>
          <a:lstStyle/>
          <a:p>
            <a:r>
              <a:rPr lang="en-US" sz="2400">
                <a:solidFill>
                  <a:srgbClr val="000090"/>
                </a:solidFill>
                <a:latin typeface="Calibri" charset="0"/>
                <a:ea typeface="ＭＳ Ｐゴシック" charset="0"/>
                <a:cs typeface="ＭＳ Ｐゴシック" charset="0"/>
              </a:rPr>
              <a:t>Measuring machine runs under computer control, image displayed on computer screen</a:t>
            </a:r>
          </a:p>
          <a:p>
            <a:r>
              <a:rPr lang="en-US" sz="2400">
                <a:solidFill>
                  <a:srgbClr val="000090"/>
                </a:solidFill>
                <a:latin typeface="Calibri" charset="0"/>
                <a:ea typeface="ＭＳ Ｐゴシック" charset="0"/>
                <a:cs typeface="ＭＳ Ｐゴシック" charset="0"/>
              </a:rPr>
              <a:t>Magnification adjusted to display 120 micron diameter fiber to a 1 inch diameter on screen</a:t>
            </a:r>
          </a:p>
          <a:p>
            <a:r>
              <a:rPr lang="en-US" sz="2400">
                <a:solidFill>
                  <a:srgbClr val="000090"/>
                </a:solidFill>
                <a:latin typeface="Calibri" charset="0"/>
                <a:ea typeface="ＭＳ Ｐゴシック" charset="0"/>
                <a:cs typeface="ＭＳ Ｐゴシック" charset="0"/>
              </a:rPr>
              <a:t>Computer is programmed to measure 40 points on circumference of fiber</a:t>
            </a:r>
          </a:p>
          <a:p>
            <a:r>
              <a:rPr lang="en-US" sz="2400">
                <a:solidFill>
                  <a:srgbClr val="000090"/>
                </a:solidFill>
                <a:latin typeface="Calibri" charset="0"/>
                <a:ea typeface="ＭＳ Ｐゴシック" charset="0"/>
                <a:cs typeface="ＭＳ Ｐゴシック" charset="0"/>
              </a:rPr>
              <a:t>Computer fits circle to the 40 points, finds center</a:t>
            </a:r>
          </a:p>
        </p:txBody>
      </p:sp>
      <p:sp>
        <p:nvSpPr>
          <p:cNvPr id="4608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DCBF4F-1DC2-B746-829A-335964C94C7E}" type="slidenum">
              <a:rPr lang="en-US" sz="1200">
                <a:solidFill>
                  <a:srgbClr val="898989"/>
                </a:solidFill>
                <a:latin typeface="Calibri" charset="0"/>
              </a:rPr>
              <a:pPr eaLnBrk="1" hangingPunct="1"/>
              <a:t>30</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28575"/>
            <a:ext cx="8229600" cy="1143000"/>
          </a:xfrm>
        </p:spPr>
        <p:txBody>
          <a:bodyPr/>
          <a:lstStyle/>
          <a:p>
            <a:r>
              <a:rPr lang="en-US" sz="3200" u="sng">
                <a:solidFill>
                  <a:srgbClr val="FF0000"/>
                </a:solidFill>
                <a:latin typeface="Calibri" charset="0"/>
                <a:ea typeface="ＭＳ Ｐゴシック" charset="0"/>
                <a:cs typeface="ＭＳ Ｐゴシック" charset="0"/>
              </a:rPr>
              <a:t>Test measurements</a:t>
            </a:r>
          </a:p>
        </p:txBody>
      </p:sp>
      <p:sp>
        <p:nvSpPr>
          <p:cNvPr id="47106" name="Content Placeholder 2"/>
          <p:cNvSpPr>
            <a:spLocks noGrp="1"/>
          </p:cNvSpPr>
          <p:nvPr>
            <p:ph idx="1"/>
          </p:nvPr>
        </p:nvSpPr>
        <p:spPr>
          <a:xfrm>
            <a:off x="457200" y="1171575"/>
            <a:ext cx="8229600" cy="5135563"/>
          </a:xfrm>
        </p:spPr>
        <p:txBody>
          <a:bodyPr/>
          <a:lstStyle/>
          <a:p>
            <a:r>
              <a:rPr lang="en-US" sz="2400">
                <a:solidFill>
                  <a:srgbClr val="000090"/>
                </a:solidFill>
                <a:latin typeface="Calibri" charset="0"/>
                <a:ea typeface="ＭＳ Ｐゴシック" charset="0"/>
                <a:cs typeface="ＭＳ Ｐゴシック" charset="0"/>
              </a:rPr>
              <a:t>Mounted fiber plate with 64 fibers on measuring machine</a:t>
            </a:r>
          </a:p>
          <a:p>
            <a:r>
              <a:rPr lang="en-US" sz="2400">
                <a:solidFill>
                  <a:srgbClr val="000090"/>
                </a:solidFill>
                <a:latin typeface="Calibri" charset="0"/>
                <a:ea typeface="ＭＳ Ｐゴシック" charset="0"/>
                <a:cs typeface="ＭＳ Ｐゴシック" charset="0"/>
              </a:rPr>
              <a:t>Repeated measurements of the 64 fibers 13 times</a:t>
            </a:r>
          </a:p>
          <a:p>
            <a:r>
              <a:rPr lang="en-US" sz="2400">
                <a:solidFill>
                  <a:srgbClr val="000090"/>
                </a:solidFill>
                <a:latin typeface="Calibri" charset="0"/>
                <a:ea typeface="ＭＳ Ｐゴシック" charset="0"/>
                <a:cs typeface="ＭＳ Ｐゴシック" charset="0"/>
              </a:rPr>
              <a:t>Rotated fiber plate 180</a:t>
            </a:r>
            <a:r>
              <a:rPr lang="en-US" sz="2400" baseline="30000">
                <a:solidFill>
                  <a:srgbClr val="000090"/>
                </a:solidFill>
                <a:latin typeface="Calibri" charset="0"/>
                <a:ea typeface="ＭＳ Ｐゴシック" charset="0"/>
                <a:cs typeface="ＭＳ Ｐゴシック" charset="0"/>
              </a:rPr>
              <a:t>o</a:t>
            </a:r>
          </a:p>
          <a:p>
            <a:r>
              <a:rPr lang="en-US" sz="2400">
                <a:solidFill>
                  <a:srgbClr val="000090"/>
                </a:solidFill>
                <a:latin typeface="Calibri" charset="0"/>
                <a:ea typeface="ＭＳ Ｐゴシック" charset="0"/>
                <a:cs typeface="ＭＳ Ｐゴシック" charset="0"/>
              </a:rPr>
              <a:t>Repeated 13 measurements of each of the 64 fibers</a:t>
            </a:r>
          </a:p>
        </p:txBody>
      </p:sp>
      <p:sp>
        <p:nvSpPr>
          <p:cNvPr id="4710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4710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30BF23-E0B0-3C48-B62B-3F1693F97C32}" type="slidenum">
              <a:rPr lang="en-US" sz="1200">
                <a:solidFill>
                  <a:srgbClr val="898989"/>
                </a:solidFill>
                <a:latin typeface="Calibri" charset="0"/>
              </a:rPr>
              <a:pPr eaLnBrk="1" hangingPunct="1"/>
              <a:t>31</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73025"/>
            <a:ext cx="8229600" cy="1143000"/>
          </a:xfrm>
        </p:spPr>
        <p:txBody>
          <a:bodyPr/>
          <a:lstStyle/>
          <a:p>
            <a:r>
              <a:rPr lang="en-US" sz="3200" u="sng">
                <a:solidFill>
                  <a:srgbClr val="FF0000"/>
                </a:solidFill>
                <a:latin typeface="Calibri" charset="0"/>
                <a:ea typeface="ＭＳ Ｐゴシック" charset="0"/>
                <a:cs typeface="ＭＳ Ｐゴシック" charset="0"/>
              </a:rPr>
              <a:t>Test measurements</a:t>
            </a:r>
          </a:p>
        </p:txBody>
      </p:sp>
      <p:sp>
        <p:nvSpPr>
          <p:cNvPr id="3" name="Content Placeholder 2"/>
          <p:cNvSpPr>
            <a:spLocks noGrp="1"/>
          </p:cNvSpPr>
          <p:nvPr>
            <p:ph idx="1"/>
          </p:nvPr>
        </p:nvSpPr>
        <p:spPr>
          <a:xfrm>
            <a:off x="457200" y="703263"/>
            <a:ext cx="8229600" cy="6078537"/>
          </a:xfrm>
        </p:spPr>
        <p:txBody>
          <a:bodyPr/>
          <a:lstStyle/>
          <a:p>
            <a:pPr marL="0" indent="0">
              <a:buFont typeface="Arial" charset="0"/>
              <a:buNone/>
              <a:defRPr/>
            </a:pPr>
            <a:r>
              <a:rPr lang="en-US" sz="2400" dirty="0" smtClean="0">
                <a:solidFill>
                  <a:srgbClr val="000090"/>
                </a:solidFill>
              </a:rPr>
              <a:t>Data reduction</a:t>
            </a:r>
          </a:p>
          <a:p>
            <a:pPr>
              <a:defRPr/>
            </a:pPr>
            <a:r>
              <a:rPr lang="en-US" sz="2400" dirty="0" smtClean="0">
                <a:solidFill>
                  <a:srgbClr val="000090"/>
                </a:solidFill>
              </a:rPr>
              <a:t>Carried out transformation of each set of measurements to the first measurement of that orientation, also of rotated measurements to </a:t>
            </a:r>
            <a:r>
              <a:rPr lang="en-US" sz="2400" dirty="0" err="1" smtClean="0">
                <a:solidFill>
                  <a:srgbClr val="000090"/>
                </a:solidFill>
              </a:rPr>
              <a:t>unrotated</a:t>
            </a:r>
            <a:endParaRPr lang="en-US" sz="2400" dirty="0" smtClean="0">
              <a:solidFill>
                <a:srgbClr val="000090"/>
              </a:solidFill>
            </a:endParaRPr>
          </a:p>
          <a:p>
            <a:pPr>
              <a:defRPr/>
            </a:pPr>
            <a:r>
              <a:rPr lang="en-US" sz="2400" dirty="0" smtClean="0">
                <a:solidFill>
                  <a:srgbClr val="000090"/>
                </a:solidFill>
                <a:latin typeface="Calibri" charset="0"/>
                <a:ea typeface="ＭＳ Ｐゴシック" charset="0"/>
                <a:cs typeface="ＭＳ Ｐゴシック" charset="0"/>
              </a:rPr>
              <a:t>Transformed images to first image using 3</a:t>
            </a:r>
            <a:r>
              <a:rPr lang="en-US" sz="2400" baseline="30000" dirty="0" smtClean="0">
                <a:solidFill>
                  <a:srgbClr val="000090"/>
                </a:solidFill>
                <a:latin typeface="Calibri" charset="0"/>
                <a:ea typeface="ＭＳ Ｐゴシック" charset="0"/>
                <a:cs typeface="ＭＳ Ｐゴシック" charset="0"/>
              </a:rPr>
              <a:t>rd</a:t>
            </a:r>
            <a:r>
              <a:rPr lang="en-US" sz="2400" dirty="0" smtClean="0">
                <a:solidFill>
                  <a:srgbClr val="000090"/>
                </a:solidFill>
                <a:latin typeface="Calibri" charset="0"/>
                <a:ea typeface="ＭＳ Ｐゴシック" charset="0"/>
                <a:cs typeface="ＭＳ Ｐゴシック" charset="0"/>
              </a:rPr>
              <a:t> order polynomial</a:t>
            </a:r>
          </a:p>
          <a:p>
            <a:pPr lvl="1">
              <a:defRPr/>
            </a:pPr>
            <a:r>
              <a:rPr lang="en-US" sz="2000" dirty="0" smtClean="0">
                <a:solidFill>
                  <a:srgbClr val="000090"/>
                </a:solidFill>
                <a:latin typeface="Calibri" charset="0"/>
                <a:ea typeface="ＭＳ Ｐゴシック" charset="0"/>
              </a:rPr>
              <a:t>X = a</a:t>
            </a:r>
            <a:r>
              <a:rPr lang="en-US" sz="2000" baseline="-25000" dirty="0" smtClean="0">
                <a:solidFill>
                  <a:srgbClr val="000090"/>
                </a:solidFill>
                <a:latin typeface="Calibri" charset="0"/>
                <a:ea typeface="ＭＳ Ｐゴシック" charset="0"/>
              </a:rPr>
              <a:t>1</a:t>
            </a:r>
            <a:r>
              <a:rPr lang="en-US" sz="2000" dirty="0" smtClean="0">
                <a:solidFill>
                  <a:srgbClr val="000090"/>
                </a:solidFill>
                <a:latin typeface="Calibri" charset="0"/>
                <a:ea typeface="ＭＳ Ｐゴシック" charset="0"/>
              </a:rPr>
              <a:t>+a</a:t>
            </a:r>
            <a:r>
              <a:rPr lang="en-US" sz="2000" baseline="-25000" dirty="0" smtClean="0">
                <a:solidFill>
                  <a:srgbClr val="000090"/>
                </a:solidFill>
                <a:latin typeface="Calibri" charset="0"/>
                <a:ea typeface="ＭＳ Ｐゴシック" charset="0"/>
              </a:rPr>
              <a:t>2</a:t>
            </a:r>
            <a:r>
              <a:rPr lang="en-US" sz="2000" dirty="0" smtClean="0">
                <a:solidFill>
                  <a:srgbClr val="000090"/>
                </a:solidFill>
                <a:latin typeface="Calibri" charset="0"/>
                <a:ea typeface="ＭＳ Ｐゴシック" charset="0"/>
              </a:rPr>
              <a:t>x+a</a:t>
            </a:r>
            <a:r>
              <a:rPr lang="en-US" sz="2000" baseline="-25000" dirty="0" smtClean="0">
                <a:solidFill>
                  <a:srgbClr val="000090"/>
                </a:solidFill>
                <a:latin typeface="Calibri" charset="0"/>
                <a:ea typeface="ＭＳ Ｐゴシック" charset="0"/>
              </a:rPr>
              <a:t>3</a:t>
            </a:r>
            <a:r>
              <a:rPr lang="en-US" sz="2000" dirty="0" smtClean="0">
                <a:solidFill>
                  <a:srgbClr val="000090"/>
                </a:solidFill>
                <a:latin typeface="Calibri" charset="0"/>
                <a:ea typeface="ＭＳ Ｐゴシック" charset="0"/>
              </a:rPr>
              <a:t>y+a</a:t>
            </a:r>
            <a:r>
              <a:rPr lang="en-US" sz="2000" baseline="-25000" dirty="0" smtClean="0">
                <a:solidFill>
                  <a:srgbClr val="000090"/>
                </a:solidFill>
                <a:latin typeface="Calibri" charset="0"/>
                <a:ea typeface="ＭＳ Ｐゴシック" charset="0"/>
              </a:rPr>
              <a:t>4</a:t>
            </a:r>
            <a:r>
              <a:rPr lang="en-US" sz="2000" dirty="0" smtClean="0">
                <a:solidFill>
                  <a:srgbClr val="000090"/>
                </a:solidFill>
                <a:latin typeface="Calibri" charset="0"/>
                <a:ea typeface="ＭＳ Ｐゴシック" charset="0"/>
              </a:rPr>
              <a:t>xy+a</a:t>
            </a:r>
            <a:r>
              <a:rPr lang="en-US" sz="2000" baseline="-25000" dirty="0" smtClean="0">
                <a:solidFill>
                  <a:srgbClr val="000090"/>
                </a:solidFill>
                <a:latin typeface="Calibri" charset="0"/>
                <a:ea typeface="ＭＳ Ｐゴシック" charset="0"/>
              </a:rPr>
              <a:t>5</a:t>
            </a:r>
            <a:r>
              <a:rPr lang="en-US" sz="2000" dirty="0" smtClean="0">
                <a:solidFill>
                  <a:srgbClr val="000090"/>
                </a:solidFill>
                <a:latin typeface="Calibri" charset="0"/>
                <a:ea typeface="ＭＳ Ｐゴシック" charset="0"/>
              </a:rPr>
              <a:t>x</a:t>
            </a:r>
            <a:r>
              <a:rPr lang="en-US" sz="2000" baseline="30000" dirty="0" smtClean="0">
                <a:solidFill>
                  <a:srgbClr val="000090"/>
                </a:solidFill>
                <a:latin typeface="Calibri" charset="0"/>
                <a:ea typeface="ＭＳ Ｐゴシック" charset="0"/>
              </a:rPr>
              <a:t>2</a:t>
            </a:r>
            <a:r>
              <a:rPr lang="en-US" sz="2000" dirty="0" smtClean="0">
                <a:solidFill>
                  <a:srgbClr val="000090"/>
                </a:solidFill>
                <a:latin typeface="Calibri" charset="0"/>
                <a:ea typeface="ＭＳ Ｐゴシック" charset="0"/>
              </a:rPr>
              <a:t>+a</a:t>
            </a:r>
            <a:r>
              <a:rPr lang="en-US" sz="2000" baseline="-25000" dirty="0" smtClean="0">
                <a:solidFill>
                  <a:srgbClr val="000090"/>
                </a:solidFill>
                <a:latin typeface="Calibri" charset="0"/>
                <a:ea typeface="ＭＳ Ｐゴシック" charset="0"/>
              </a:rPr>
              <a:t>6</a:t>
            </a:r>
            <a:r>
              <a:rPr lang="en-US" sz="2000" dirty="0" smtClean="0">
                <a:solidFill>
                  <a:srgbClr val="000090"/>
                </a:solidFill>
                <a:latin typeface="Calibri" charset="0"/>
                <a:ea typeface="ＭＳ Ｐゴシック" charset="0"/>
              </a:rPr>
              <a:t>y</a:t>
            </a:r>
            <a:r>
              <a:rPr lang="en-US" sz="2000" baseline="30000" dirty="0" smtClean="0">
                <a:solidFill>
                  <a:srgbClr val="000090"/>
                </a:solidFill>
                <a:latin typeface="Calibri" charset="0"/>
                <a:ea typeface="ＭＳ Ｐゴシック" charset="0"/>
              </a:rPr>
              <a:t>2</a:t>
            </a:r>
            <a:r>
              <a:rPr lang="en-US" sz="2000" dirty="0" smtClean="0">
                <a:solidFill>
                  <a:srgbClr val="000090"/>
                </a:solidFill>
                <a:latin typeface="Calibri" charset="0"/>
                <a:ea typeface="ＭＳ Ｐゴシック" charset="0"/>
              </a:rPr>
              <a:t>+a</a:t>
            </a:r>
            <a:r>
              <a:rPr lang="en-US" sz="2000" baseline="-25000" dirty="0" smtClean="0">
                <a:solidFill>
                  <a:srgbClr val="000090"/>
                </a:solidFill>
                <a:latin typeface="Calibri" charset="0"/>
                <a:ea typeface="ＭＳ Ｐゴシック" charset="0"/>
              </a:rPr>
              <a:t>7</a:t>
            </a:r>
            <a:r>
              <a:rPr lang="en-US" sz="2000" dirty="0" smtClean="0">
                <a:solidFill>
                  <a:srgbClr val="000090"/>
                </a:solidFill>
                <a:latin typeface="Calibri" charset="0"/>
                <a:ea typeface="ＭＳ Ｐゴシック" charset="0"/>
              </a:rPr>
              <a:t>x</a:t>
            </a:r>
            <a:r>
              <a:rPr lang="en-US" sz="2000" baseline="30000" dirty="0" smtClean="0">
                <a:solidFill>
                  <a:srgbClr val="000090"/>
                </a:solidFill>
                <a:latin typeface="Calibri" charset="0"/>
                <a:ea typeface="ＭＳ Ｐゴシック" charset="0"/>
              </a:rPr>
              <a:t>3</a:t>
            </a:r>
            <a:r>
              <a:rPr lang="en-US" sz="2000" dirty="0" smtClean="0">
                <a:solidFill>
                  <a:srgbClr val="000090"/>
                </a:solidFill>
                <a:latin typeface="Calibri" charset="0"/>
                <a:ea typeface="ＭＳ Ｐゴシック" charset="0"/>
              </a:rPr>
              <a:t>+a</a:t>
            </a:r>
            <a:r>
              <a:rPr lang="en-US" sz="2000" baseline="-25000" dirty="0" smtClean="0">
                <a:solidFill>
                  <a:srgbClr val="000090"/>
                </a:solidFill>
                <a:latin typeface="Calibri" charset="0"/>
                <a:ea typeface="ＭＳ Ｐゴシック" charset="0"/>
              </a:rPr>
              <a:t>8</a:t>
            </a:r>
            <a:r>
              <a:rPr lang="en-US" sz="2000" dirty="0" smtClean="0">
                <a:solidFill>
                  <a:srgbClr val="000090"/>
                </a:solidFill>
                <a:latin typeface="Calibri" charset="0"/>
                <a:ea typeface="ＭＳ Ｐゴシック" charset="0"/>
              </a:rPr>
              <a:t>y</a:t>
            </a:r>
            <a:r>
              <a:rPr lang="en-US" sz="2000" baseline="30000" dirty="0" smtClean="0">
                <a:solidFill>
                  <a:srgbClr val="000090"/>
                </a:solidFill>
                <a:latin typeface="Calibri" charset="0"/>
                <a:ea typeface="ＭＳ Ｐゴシック" charset="0"/>
              </a:rPr>
              <a:t>3</a:t>
            </a:r>
            <a:r>
              <a:rPr lang="en-US" sz="2000" dirty="0" smtClean="0">
                <a:solidFill>
                  <a:srgbClr val="000090"/>
                </a:solidFill>
                <a:latin typeface="Calibri" charset="0"/>
                <a:ea typeface="ＭＳ Ｐゴシック" charset="0"/>
              </a:rPr>
              <a:t>+a</a:t>
            </a:r>
            <a:r>
              <a:rPr lang="en-US" sz="2000" baseline="-25000" dirty="0" smtClean="0">
                <a:solidFill>
                  <a:srgbClr val="000090"/>
                </a:solidFill>
                <a:latin typeface="Calibri" charset="0"/>
                <a:ea typeface="ＭＳ Ｐゴシック" charset="0"/>
              </a:rPr>
              <a:t>9</a:t>
            </a:r>
            <a:r>
              <a:rPr lang="en-US" sz="2000" dirty="0" smtClean="0">
                <a:solidFill>
                  <a:srgbClr val="000090"/>
                </a:solidFill>
                <a:latin typeface="Calibri" charset="0"/>
                <a:ea typeface="ＭＳ Ｐゴシック" charset="0"/>
              </a:rPr>
              <a:t>x</a:t>
            </a:r>
            <a:r>
              <a:rPr lang="en-US" sz="2000" baseline="30000" dirty="0" smtClean="0">
                <a:solidFill>
                  <a:srgbClr val="000090"/>
                </a:solidFill>
                <a:latin typeface="Calibri" charset="0"/>
                <a:ea typeface="ＭＳ Ｐゴシック" charset="0"/>
              </a:rPr>
              <a:t>2</a:t>
            </a:r>
            <a:r>
              <a:rPr lang="en-US" sz="2000" dirty="0" smtClean="0">
                <a:solidFill>
                  <a:srgbClr val="000090"/>
                </a:solidFill>
                <a:latin typeface="Calibri" charset="0"/>
                <a:ea typeface="ＭＳ Ｐゴシック" charset="0"/>
              </a:rPr>
              <a:t>y+a</a:t>
            </a:r>
            <a:r>
              <a:rPr lang="en-US" sz="2000" baseline="-25000" dirty="0" smtClean="0">
                <a:solidFill>
                  <a:srgbClr val="000090"/>
                </a:solidFill>
                <a:latin typeface="Calibri" charset="0"/>
                <a:ea typeface="ＭＳ Ｐゴシック" charset="0"/>
              </a:rPr>
              <a:t>10</a:t>
            </a:r>
            <a:r>
              <a:rPr lang="en-US" sz="2000" dirty="0" smtClean="0">
                <a:solidFill>
                  <a:srgbClr val="000090"/>
                </a:solidFill>
                <a:latin typeface="Calibri" charset="0"/>
                <a:ea typeface="ＭＳ Ｐゴシック" charset="0"/>
              </a:rPr>
              <a:t>xy</a:t>
            </a:r>
            <a:r>
              <a:rPr lang="en-US" sz="2000" baseline="30000" dirty="0" smtClean="0">
                <a:solidFill>
                  <a:srgbClr val="000090"/>
                </a:solidFill>
                <a:latin typeface="Calibri" charset="0"/>
                <a:ea typeface="ＭＳ Ｐゴシック" charset="0"/>
              </a:rPr>
              <a:t>2</a:t>
            </a:r>
          </a:p>
          <a:p>
            <a:pPr lvl="1">
              <a:defRPr/>
            </a:pPr>
            <a:r>
              <a:rPr lang="en-US" sz="2000" dirty="0" smtClean="0">
                <a:solidFill>
                  <a:srgbClr val="000090"/>
                </a:solidFill>
                <a:latin typeface="Calibri" charset="0"/>
                <a:ea typeface="ＭＳ Ｐゴシック" charset="0"/>
              </a:rPr>
              <a:t>Y = b</a:t>
            </a:r>
            <a:r>
              <a:rPr lang="en-US" sz="2000" baseline="-25000" dirty="0" smtClean="0">
                <a:solidFill>
                  <a:srgbClr val="000090"/>
                </a:solidFill>
                <a:latin typeface="Calibri" charset="0"/>
                <a:ea typeface="ＭＳ Ｐゴシック" charset="0"/>
              </a:rPr>
              <a:t>1</a:t>
            </a:r>
            <a:r>
              <a:rPr lang="en-US" sz="2000" dirty="0" smtClean="0">
                <a:solidFill>
                  <a:srgbClr val="000090"/>
                </a:solidFill>
                <a:latin typeface="Calibri" charset="0"/>
                <a:ea typeface="ＭＳ Ｐゴシック" charset="0"/>
              </a:rPr>
              <a:t>+b</a:t>
            </a:r>
            <a:r>
              <a:rPr lang="en-US" sz="2000" baseline="-25000" dirty="0" smtClean="0">
                <a:solidFill>
                  <a:srgbClr val="000090"/>
                </a:solidFill>
                <a:latin typeface="Calibri" charset="0"/>
                <a:ea typeface="ＭＳ Ｐゴシック" charset="0"/>
              </a:rPr>
              <a:t>2</a:t>
            </a:r>
            <a:r>
              <a:rPr lang="en-US" sz="2000" dirty="0" smtClean="0">
                <a:solidFill>
                  <a:srgbClr val="000090"/>
                </a:solidFill>
                <a:latin typeface="Calibri" charset="0"/>
                <a:ea typeface="ＭＳ Ｐゴシック" charset="0"/>
              </a:rPr>
              <a:t>x+….</a:t>
            </a:r>
            <a:endParaRPr lang="en-US" sz="2400" dirty="0" smtClean="0">
              <a:solidFill>
                <a:srgbClr val="000090"/>
              </a:solidFill>
            </a:endParaRPr>
          </a:p>
          <a:p>
            <a:pPr>
              <a:defRPr/>
            </a:pPr>
            <a:r>
              <a:rPr lang="en-US" sz="2400" dirty="0" smtClean="0">
                <a:solidFill>
                  <a:srgbClr val="000090"/>
                </a:solidFill>
              </a:rPr>
              <a:t>Calculated average x and y positions of the 13 measurements of each fiber for the </a:t>
            </a:r>
            <a:r>
              <a:rPr lang="en-US" sz="2400" dirty="0" err="1" smtClean="0">
                <a:solidFill>
                  <a:srgbClr val="000090"/>
                </a:solidFill>
              </a:rPr>
              <a:t>unrotated</a:t>
            </a:r>
            <a:r>
              <a:rPr lang="en-US" sz="2400" dirty="0" smtClean="0">
                <a:solidFill>
                  <a:srgbClr val="000090"/>
                </a:solidFill>
              </a:rPr>
              <a:t> measurements, same for rotated measurements</a:t>
            </a:r>
          </a:p>
          <a:p>
            <a:pPr>
              <a:defRPr/>
            </a:pPr>
            <a:r>
              <a:rPr lang="en-US" sz="2400" dirty="0" smtClean="0">
                <a:solidFill>
                  <a:srgbClr val="000090"/>
                </a:solidFill>
              </a:rPr>
              <a:t>Calculated RMS of the 64 fibers of each measurement relative to the average of the same orientation (</a:t>
            </a:r>
            <a:r>
              <a:rPr lang="en-US" sz="2400" dirty="0" smtClean="0">
                <a:solidFill>
                  <a:srgbClr val="FF0000"/>
                </a:solidFill>
              </a:rPr>
              <a:t>A</a:t>
            </a:r>
            <a:r>
              <a:rPr lang="en-US" sz="2400" dirty="0" smtClean="0">
                <a:solidFill>
                  <a:srgbClr val="000090"/>
                </a:solidFill>
              </a:rPr>
              <a:t>)</a:t>
            </a:r>
          </a:p>
          <a:p>
            <a:pPr>
              <a:defRPr/>
            </a:pPr>
            <a:r>
              <a:rPr lang="en-US" sz="2400" dirty="0" smtClean="0">
                <a:solidFill>
                  <a:srgbClr val="000090"/>
                </a:solidFill>
              </a:rPr>
              <a:t>Calculated the RMS of the 64 fibers of the rotated measurements relative to the average for each fiber in the </a:t>
            </a:r>
            <a:r>
              <a:rPr lang="en-US" sz="2400" dirty="0" err="1" smtClean="0">
                <a:solidFill>
                  <a:srgbClr val="000090"/>
                </a:solidFill>
              </a:rPr>
              <a:t>unrotated</a:t>
            </a:r>
            <a:r>
              <a:rPr lang="en-US" sz="2400" dirty="0" smtClean="0">
                <a:solidFill>
                  <a:srgbClr val="000090"/>
                </a:solidFill>
              </a:rPr>
              <a:t> measurements (</a:t>
            </a:r>
            <a:r>
              <a:rPr lang="en-US" sz="2400" dirty="0" smtClean="0">
                <a:solidFill>
                  <a:srgbClr val="FF0000"/>
                </a:solidFill>
              </a:rPr>
              <a:t>B</a:t>
            </a:r>
            <a:r>
              <a:rPr lang="en-US" sz="2400" dirty="0" smtClean="0">
                <a:solidFill>
                  <a:srgbClr val="000090"/>
                </a:solidFill>
              </a:rPr>
              <a:t>)</a:t>
            </a:r>
          </a:p>
          <a:p>
            <a:pPr lvl="1">
              <a:defRPr/>
            </a:pPr>
            <a:endParaRPr lang="en-US" sz="2000" dirty="0" smtClean="0">
              <a:solidFill>
                <a:srgbClr val="000090"/>
              </a:solidFill>
            </a:endParaRPr>
          </a:p>
          <a:p>
            <a:pPr lvl="1">
              <a:defRPr/>
            </a:pPr>
            <a:endParaRPr lang="en-US" sz="2000" dirty="0">
              <a:solidFill>
                <a:srgbClr val="000090"/>
              </a:solidFill>
            </a:endParaRPr>
          </a:p>
        </p:txBody>
      </p:sp>
      <p:sp>
        <p:nvSpPr>
          <p:cNvPr id="4813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a:t>
            </a:r>
            <a:r>
              <a:rPr lang="tr-TR" sz="1200">
                <a:solidFill>
                  <a:srgbClr val="FF0000"/>
                </a:solidFill>
                <a:latin typeface="Calibri" charset="0"/>
              </a:rPr>
              <a:t> Talk </a:t>
            </a:r>
            <a:r>
              <a:rPr lang="tr-TR" sz="1200">
                <a:solidFill>
                  <a:srgbClr val="898989"/>
                </a:solidFill>
                <a:latin typeface="Calibri" charset="0"/>
              </a:rPr>
              <a:t>B2.4,Dec 6 2011</a:t>
            </a:r>
            <a:endParaRPr lang="en-US" sz="1200">
              <a:solidFill>
                <a:srgbClr val="898989"/>
              </a:solidFill>
              <a:latin typeface="Calibri" charset="0"/>
            </a:endParaRPr>
          </a:p>
        </p:txBody>
      </p:sp>
      <p:sp>
        <p:nvSpPr>
          <p:cNvPr id="481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64E8-B5AC-3C4C-9A6E-32416BA68270}" type="slidenum">
              <a:rPr lang="en-US" sz="1200">
                <a:solidFill>
                  <a:srgbClr val="898989"/>
                </a:solidFill>
                <a:latin typeface="Calibri" charset="0"/>
              </a:rPr>
              <a:pPr eaLnBrk="1" hangingPunct="1"/>
              <a:t>32</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5"/>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A.  Measuring Machine Repeatability</a:t>
            </a:r>
          </a:p>
        </p:txBody>
      </p:sp>
      <p:pic>
        <p:nvPicPr>
          <p:cNvPr id="49154" name="Content Placeholder 8" descr="Figmsigx.pdf"/>
          <p:cNvPicPr>
            <a:picLocks noGrp="1" noChangeAspect="1"/>
          </p:cNvPicPr>
          <p:nvPr>
            <p:ph sz="half" idx="1"/>
          </p:nvPr>
        </p:nvPicPr>
        <p:blipFill>
          <a:blip r:embed="rId2">
            <a:extLst>
              <a:ext uri="{28A0092B-C50C-407E-A947-70E740481C1C}">
                <a14:useLocalDpi xmlns:a14="http://schemas.microsoft.com/office/drawing/2010/main" val="0"/>
              </a:ext>
            </a:extLst>
          </a:blip>
          <a:srcRect l="1598" r="418"/>
          <a:stretch>
            <a:fillRect/>
          </a:stretch>
        </p:blipFill>
        <p:spPr>
          <a:xfrm>
            <a:off x="889000" y="2590800"/>
            <a:ext cx="3556000" cy="3459163"/>
          </a:xfrm>
        </p:spPr>
      </p:pic>
      <p:pic>
        <p:nvPicPr>
          <p:cNvPr id="49155" name="Content Placeholder 9" descr="Figmsigy .pdf"/>
          <p:cNvPicPr>
            <a:picLocks noGrp="1" noChangeAspect="1"/>
          </p:cNvPicPr>
          <p:nvPr>
            <p:ph sz="half" idx="2"/>
          </p:nvPr>
        </p:nvPicPr>
        <p:blipFill>
          <a:blip r:embed="rId3">
            <a:extLst>
              <a:ext uri="{28A0092B-C50C-407E-A947-70E740481C1C}">
                <a14:useLocalDpi xmlns:a14="http://schemas.microsoft.com/office/drawing/2010/main" val="0"/>
              </a:ext>
            </a:extLst>
          </a:blip>
          <a:srcRect l="1468" r="546"/>
          <a:stretch>
            <a:fillRect/>
          </a:stretch>
        </p:blipFill>
        <p:spPr>
          <a:xfrm>
            <a:off x="5181600" y="2590800"/>
            <a:ext cx="3505200" cy="3408363"/>
          </a:xfrm>
        </p:spPr>
      </p:pic>
      <p:sp>
        <p:nvSpPr>
          <p:cNvPr id="4915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4915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7B96CA-9BC2-1941-BA9E-19760F1F5F85}" type="slidenum">
              <a:rPr lang="en-US" sz="1200">
                <a:solidFill>
                  <a:srgbClr val="898989"/>
                </a:solidFill>
                <a:latin typeface="Calibri" charset="0"/>
              </a:rPr>
              <a:pPr eaLnBrk="1" hangingPunct="1"/>
              <a:t>33</a:t>
            </a:fld>
            <a:endParaRPr lang="en-US" sz="1200">
              <a:solidFill>
                <a:srgbClr val="898989"/>
              </a:solidFill>
              <a:latin typeface="Calibri" charset="0"/>
            </a:endParaRPr>
          </a:p>
        </p:txBody>
      </p:sp>
      <p:sp>
        <p:nvSpPr>
          <p:cNvPr id="49158" name="TextBox 10"/>
          <p:cNvSpPr txBox="1">
            <a:spLocks noChangeArrowheads="1"/>
          </p:cNvSpPr>
          <p:nvPr/>
        </p:nvSpPr>
        <p:spPr bwMode="auto">
          <a:xfrm>
            <a:off x="2227263" y="5935663"/>
            <a:ext cx="992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microns</a:t>
            </a:r>
          </a:p>
          <a:p>
            <a:pPr eaLnBrk="1" hangingPunct="1"/>
            <a:endParaRPr lang="en-US" sz="1800"/>
          </a:p>
        </p:txBody>
      </p:sp>
      <p:sp>
        <p:nvSpPr>
          <p:cNvPr id="49159" name="TextBox 11"/>
          <p:cNvSpPr txBox="1">
            <a:spLocks noChangeArrowheads="1"/>
          </p:cNvSpPr>
          <p:nvPr/>
        </p:nvSpPr>
        <p:spPr bwMode="auto">
          <a:xfrm>
            <a:off x="6484938" y="5930900"/>
            <a:ext cx="993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microns</a:t>
            </a:r>
          </a:p>
          <a:p>
            <a:pPr eaLnBrk="1" hangingPunct="1"/>
            <a:endParaRPr lang="en-US" sz="1800"/>
          </a:p>
        </p:txBody>
      </p:sp>
      <p:sp>
        <p:nvSpPr>
          <p:cNvPr id="49160" name="TextBox 12"/>
          <p:cNvSpPr txBox="1">
            <a:spLocks noChangeArrowheads="1"/>
          </p:cNvSpPr>
          <p:nvPr/>
        </p:nvSpPr>
        <p:spPr bwMode="auto">
          <a:xfrm rot="-5400000">
            <a:off x="-646112" y="4010025"/>
            <a:ext cx="2852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Number of Measurements</a:t>
            </a:r>
          </a:p>
          <a:p>
            <a:pPr eaLnBrk="1" hangingPunct="1"/>
            <a:endParaRPr lang="en-US" sz="1800"/>
          </a:p>
        </p:txBody>
      </p:sp>
      <p:sp>
        <p:nvSpPr>
          <p:cNvPr id="49161" name="TextBox 13"/>
          <p:cNvSpPr txBox="1">
            <a:spLocks noChangeArrowheads="1"/>
          </p:cNvSpPr>
          <p:nvPr/>
        </p:nvSpPr>
        <p:spPr bwMode="auto">
          <a:xfrm>
            <a:off x="3255963" y="2906713"/>
            <a:ext cx="5746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σ</a:t>
            </a:r>
            <a:r>
              <a:rPr lang="en-US" sz="3200" baseline="-25000"/>
              <a:t>x</a:t>
            </a:r>
            <a:endParaRPr lang="en-US" sz="3200"/>
          </a:p>
        </p:txBody>
      </p:sp>
      <p:sp>
        <p:nvSpPr>
          <p:cNvPr id="49162" name="TextBox 14"/>
          <p:cNvSpPr txBox="1">
            <a:spLocks noChangeArrowheads="1"/>
          </p:cNvSpPr>
          <p:nvPr/>
        </p:nvSpPr>
        <p:spPr bwMode="auto">
          <a:xfrm>
            <a:off x="7478713" y="2984500"/>
            <a:ext cx="574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3200"/>
              <a:t>σ</a:t>
            </a:r>
            <a:r>
              <a:rPr lang="en-US" sz="3200" baseline="-25000"/>
              <a:t>y</a:t>
            </a:r>
            <a:endParaRPr lang="en-US" sz="3200"/>
          </a:p>
        </p:txBody>
      </p:sp>
      <p:sp>
        <p:nvSpPr>
          <p:cNvPr id="49163" name="TextBox 15"/>
          <p:cNvSpPr txBox="1">
            <a:spLocks noChangeArrowheads="1"/>
          </p:cNvSpPr>
          <p:nvPr/>
        </p:nvSpPr>
        <p:spPr bwMode="auto">
          <a:xfrm>
            <a:off x="1433513" y="1390650"/>
            <a:ext cx="604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90"/>
                </a:solidFill>
              </a:rPr>
              <a:t>RMS of the 64 fibers in each measurement</a:t>
            </a:r>
          </a:p>
          <a:p>
            <a:pPr algn="ctr" eaLnBrk="1" hangingPunct="1"/>
            <a:r>
              <a:rPr lang="en-US">
                <a:solidFill>
                  <a:srgbClr val="000090"/>
                </a:solidFill>
              </a:rPr>
              <a:t> with respect to the average of the 13 </a:t>
            </a:r>
          </a:p>
          <a:p>
            <a:pPr algn="ctr" eaLnBrk="1" hangingPunct="1"/>
            <a:r>
              <a:rPr lang="en-US">
                <a:solidFill>
                  <a:srgbClr val="000090"/>
                </a:solidFill>
              </a:rPr>
              <a:t>measurements in the same orientation</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B.  Measuring Machine Precision</a:t>
            </a:r>
          </a:p>
        </p:txBody>
      </p:sp>
      <p:pic>
        <p:nvPicPr>
          <p:cNvPr id="50178" name="Content Placeholder 6" descr="Figsx.pdf"/>
          <p:cNvPicPr>
            <a:picLocks noGrp="1" noChangeAspect="1"/>
          </p:cNvPicPr>
          <p:nvPr>
            <p:ph sz="half" idx="1"/>
          </p:nvPr>
        </p:nvPicPr>
        <p:blipFill>
          <a:blip r:embed="rId2">
            <a:extLst>
              <a:ext uri="{28A0092B-C50C-407E-A947-70E740481C1C}">
                <a14:useLocalDpi xmlns:a14="http://schemas.microsoft.com/office/drawing/2010/main" val="0"/>
              </a:ext>
            </a:extLst>
          </a:blip>
          <a:srcRect l="2386" r="681"/>
          <a:stretch>
            <a:fillRect/>
          </a:stretch>
        </p:blipFill>
        <p:spPr>
          <a:xfrm>
            <a:off x="820738" y="2717800"/>
            <a:ext cx="3784600" cy="3544888"/>
          </a:xfrm>
        </p:spPr>
      </p:pic>
      <p:pic>
        <p:nvPicPr>
          <p:cNvPr id="50179" name="Content Placeholder 7" descr="Figsy.pdf"/>
          <p:cNvPicPr>
            <a:picLocks noGrp="1" noChangeAspect="1"/>
          </p:cNvPicPr>
          <p:nvPr>
            <p:ph sz="half" idx="2"/>
          </p:nvPr>
        </p:nvPicPr>
        <p:blipFill>
          <a:blip r:embed="rId3">
            <a:extLst>
              <a:ext uri="{28A0092B-C50C-407E-A947-70E740481C1C}">
                <a14:useLocalDpi xmlns:a14="http://schemas.microsoft.com/office/drawing/2010/main" val="0"/>
              </a:ext>
            </a:extLst>
          </a:blip>
          <a:srcRect l="1993" r="1337"/>
          <a:stretch>
            <a:fillRect/>
          </a:stretch>
        </p:blipFill>
        <p:spPr>
          <a:xfrm>
            <a:off x="4821238" y="2717800"/>
            <a:ext cx="3667125" cy="3471863"/>
          </a:xfrm>
        </p:spPr>
      </p:pic>
      <p:sp>
        <p:nvSpPr>
          <p:cNvPr id="501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501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AC4DC0-EF81-B64B-A90B-37E7D2B81DBF}" type="slidenum">
              <a:rPr lang="en-US" sz="1200">
                <a:solidFill>
                  <a:srgbClr val="898989"/>
                </a:solidFill>
                <a:latin typeface="Calibri" charset="0"/>
              </a:rPr>
              <a:pPr eaLnBrk="1" hangingPunct="1"/>
              <a:t>34</a:t>
            </a:fld>
            <a:endParaRPr lang="en-US" sz="1200">
              <a:solidFill>
                <a:srgbClr val="898989"/>
              </a:solidFill>
              <a:latin typeface="Calibri" charset="0"/>
            </a:endParaRPr>
          </a:p>
        </p:txBody>
      </p:sp>
      <p:sp>
        <p:nvSpPr>
          <p:cNvPr id="50182" name="TextBox 8"/>
          <p:cNvSpPr txBox="1">
            <a:spLocks noChangeArrowheads="1"/>
          </p:cNvSpPr>
          <p:nvPr/>
        </p:nvSpPr>
        <p:spPr bwMode="auto">
          <a:xfrm>
            <a:off x="1938338" y="6135688"/>
            <a:ext cx="993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microns</a:t>
            </a:r>
          </a:p>
          <a:p>
            <a:pPr eaLnBrk="1" hangingPunct="1"/>
            <a:endParaRPr lang="en-US" sz="1800"/>
          </a:p>
        </p:txBody>
      </p:sp>
      <p:sp>
        <p:nvSpPr>
          <p:cNvPr id="50183" name="TextBox 9"/>
          <p:cNvSpPr txBox="1">
            <a:spLocks noChangeArrowheads="1"/>
          </p:cNvSpPr>
          <p:nvPr/>
        </p:nvSpPr>
        <p:spPr bwMode="auto">
          <a:xfrm>
            <a:off x="6138863" y="6076950"/>
            <a:ext cx="992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microns</a:t>
            </a:r>
          </a:p>
          <a:p>
            <a:pPr eaLnBrk="1" hangingPunct="1"/>
            <a:endParaRPr lang="en-US" sz="1800"/>
          </a:p>
        </p:txBody>
      </p:sp>
      <p:sp>
        <p:nvSpPr>
          <p:cNvPr id="50184" name="TextBox 10"/>
          <p:cNvSpPr txBox="1">
            <a:spLocks noChangeArrowheads="1"/>
          </p:cNvSpPr>
          <p:nvPr/>
        </p:nvSpPr>
        <p:spPr bwMode="auto">
          <a:xfrm rot="-5400000">
            <a:off x="-646112" y="4075112"/>
            <a:ext cx="2852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Number of Measurements</a:t>
            </a:r>
          </a:p>
          <a:p>
            <a:pPr eaLnBrk="1" hangingPunct="1"/>
            <a:endParaRPr lang="en-US" sz="1800"/>
          </a:p>
        </p:txBody>
      </p:sp>
      <p:sp>
        <p:nvSpPr>
          <p:cNvPr id="50185" name="TextBox 11"/>
          <p:cNvSpPr txBox="1">
            <a:spLocks noChangeArrowheads="1"/>
          </p:cNvSpPr>
          <p:nvPr/>
        </p:nvSpPr>
        <p:spPr bwMode="auto">
          <a:xfrm>
            <a:off x="1103313" y="1219200"/>
            <a:ext cx="6618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90"/>
                </a:solidFill>
              </a:rPr>
              <a:t>RMS of the 64 fibers of each measurement</a:t>
            </a:r>
          </a:p>
          <a:p>
            <a:pPr algn="ctr" eaLnBrk="1" hangingPunct="1"/>
            <a:r>
              <a:rPr lang="en-US">
                <a:solidFill>
                  <a:srgbClr val="000090"/>
                </a:solidFill>
              </a:rPr>
              <a:t> of the rotated plate with respect to the average</a:t>
            </a:r>
          </a:p>
          <a:p>
            <a:pPr algn="ctr" eaLnBrk="1" hangingPunct="1"/>
            <a:r>
              <a:rPr lang="en-US">
                <a:solidFill>
                  <a:srgbClr val="000090"/>
                </a:solidFill>
              </a:rPr>
              <a:t> of the 13 measurements unrotated</a:t>
            </a:r>
          </a:p>
        </p:txBody>
      </p:sp>
      <p:sp>
        <p:nvSpPr>
          <p:cNvPr id="50186" name="TextBox 12"/>
          <p:cNvSpPr txBox="1">
            <a:spLocks noChangeArrowheads="1"/>
          </p:cNvSpPr>
          <p:nvPr/>
        </p:nvSpPr>
        <p:spPr bwMode="auto">
          <a:xfrm>
            <a:off x="1389063" y="2971800"/>
            <a:ext cx="574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σ</a:t>
            </a:r>
            <a:r>
              <a:rPr lang="en-US" sz="3200" baseline="-25000"/>
              <a:t>x</a:t>
            </a:r>
            <a:endParaRPr lang="en-US" sz="3200"/>
          </a:p>
        </p:txBody>
      </p:sp>
      <p:sp>
        <p:nvSpPr>
          <p:cNvPr id="50187" name="TextBox 13"/>
          <p:cNvSpPr txBox="1">
            <a:spLocks noChangeArrowheads="1"/>
          </p:cNvSpPr>
          <p:nvPr/>
        </p:nvSpPr>
        <p:spPr bwMode="auto">
          <a:xfrm>
            <a:off x="5503863" y="3116263"/>
            <a:ext cx="5746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3200"/>
              <a:t>σ</a:t>
            </a:r>
            <a:r>
              <a:rPr lang="en-US" sz="3200" baseline="-25000"/>
              <a:t>y</a:t>
            </a:r>
            <a:endParaRPr lang="en-US" sz="3200"/>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Camera 8.9 meters from Fiber Plane</a:t>
            </a:r>
          </a:p>
        </p:txBody>
      </p:sp>
      <p:pic>
        <p:nvPicPr>
          <p:cNvPr id="51202" name="Content Placeholder 3" descr="P1010085.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Fiber Plane 8.9 meters from Camera</a:t>
            </a:r>
          </a:p>
        </p:txBody>
      </p:sp>
      <p:pic>
        <p:nvPicPr>
          <p:cNvPr id="52226" name="Content Placeholder 3" descr="P1010084.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Sewer Pipe Light Baffle</a:t>
            </a:r>
          </a:p>
        </p:txBody>
      </p:sp>
      <p:pic>
        <p:nvPicPr>
          <p:cNvPr id="53250" name="Content Placeholder 5" descr="P1010098.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532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B3DE15-5BD6-6848-AE1D-18CFC01E4364}" type="slidenum">
              <a:rPr lang="en-US" sz="1200">
                <a:solidFill>
                  <a:srgbClr val="898989"/>
                </a:solidFill>
                <a:latin typeface="Calibri" charset="0"/>
              </a:rPr>
              <a:pPr eaLnBrk="1" hangingPunct="1"/>
              <a:t>37</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Sewer Pipe Light Baffle</a:t>
            </a:r>
          </a:p>
        </p:txBody>
      </p:sp>
      <p:pic>
        <p:nvPicPr>
          <p:cNvPr id="54274" name="Content Placeholder 5" descr="P1010099.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542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08AAF-9E92-C14E-854E-ED1B7A61E094}" type="slidenum">
              <a:rPr lang="en-US" sz="1200">
                <a:solidFill>
                  <a:srgbClr val="898989"/>
                </a:solidFill>
                <a:latin typeface="Calibri" charset="0"/>
              </a:rPr>
              <a:pPr eaLnBrk="1" hangingPunct="1"/>
              <a:t>38</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457200" y="-152400"/>
            <a:ext cx="8229600" cy="1143000"/>
          </a:xfrm>
        </p:spPr>
        <p:txBody>
          <a:bodyPr/>
          <a:lstStyle/>
          <a:p>
            <a:r>
              <a:rPr lang="en-US" sz="3200" u="sng" dirty="0" smtClean="0">
                <a:solidFill>
                  <a:srgbClr val="FF0000"/>
                </a:solidFill>
                <a:latin typeface="Calibri" charset="0"/>
                <a:ea typeface="ＭＳ Ｐゴシック" charset="0"/>
                <a:cs typeface="ＭＳ Ｐゴシック" charset="0"/>
              </a:rPr>
              <a:t>Fiber View Camera </a:t>
            </a:r>
            <a:r>
              <a:rPr lang="en-US" sz="3200" u="sng" dirty="0">
                <a:solidFill>
                  <a:srgbClr val="FF0000"/>
                </a:solidFill>
                <a:latin typeface="Calibri" charset="0"/>
                <a:ea typeface="ＭＳ Ｐゴシック" charset="0"/>
                <a:cs typeface="ＭＳ Ｐゴシック" charset="0"/>
              </a:rPr>
              <a:t>Test Exposures</a:t>
            </a:r>
          </a:p>
        </p:txBody>
      </p:sp>
      <p:sp>
        <p:nvSpPr>
          <p:cNvPr id="63490" name="Content Placeholder 2"/>
          <p:cNvSpPr>
            <a:spLocks noGrp="1"/>
          </p:cNvSpPr>
          <p:nvPr>
            <p:ph idx="1"/>
          </p:nvPr>
        </p:nvSpPr>
        <p:spPr>
          <a:xfrm>
            <a:off x="457200" y="838200"/>
            <a:ext cx="8229600" cy="5719763"/>
          </a:xfrm>
        </p:spPr>
        <p:txBody>
          <a:bodyPr/>
          <a:lstStyle/>
          <a:p>
            <a:r>
              <a:rPr lang="en-US" sz="2400" dirty="0">
                <a:solidFill>
                  <a:srgbClr val="000090"/>
                </a:solidFill>
                <a:latin typeface="Calibri" charset="0"/>
                <a:ea typeface="ＭＳ Ｐゴシック" charset="0"/>
                <a:cs typeface="ＭＳ Ｐゴシック" charset="0"/>
              </a:rPr>
              <a:t>Took </a:t>
            </a:r>
            <a:r>
              <a:rPr lang="en-US" sz="2400" dirty="0" smtClean="0">
                <a:solidFill>
                  <a:srgbClr val="000090"/>
                </a:solidFill>
                <a:latin typeface="Calibri" charset="0"/>
                <a:ea typeface="ＭＳ Ｐゴシック" charset="0"/>
                <a:cs typeface="ＭＳ Ｐゴシック" charset="0"/>
              </a:rPr>
              <a:t>lots of </a:t>
            </a:r>
            <a:r>
              <a:rPr lang="en-US" sz="2400" dirty="0">
                <a:solidFill>
                  <a:srgbClr val="000090"/>
                </a:solidFill>
                <a:latin typeface="Calibri" charset="0"/>
                <a:ea typeface="ＭＳ Ｐゴシック" charset="0"/>
                <a:cs typeface="ＭＳ Ｐゴシック" charset="0"/>
              </a:rPr>
              <a:t>exposures with the prototype camera</a:t>
            </a:r>
          </a:p>
          <a:p>
            <a:pPr lvl="1"/>
            <a:r>
              <a:rPr lang="en-US" sz="2400" dirty="0">
                <a:solidFill>
                  <a:srgbClr val="000090"/>
                </a:solidFill>
                <a:latin typeface="Calibri" charset="0"/>
                <a:ea typeface="ＭＳ Ｐゴシック" charset="0"/>
              </a:rPr>
              <a:t>Spread over </a:t>
            </a:r>
            <a:r>
              <a:rPr lang="en-US" sz="2400" dirty="0" smtClean="0">
                <a:solidFill>
                  <a:srgbClr val="000090"/>
                </a:solidFill>
                <a:latin typeface="Calibri" charset="0"/>
                <a:ea typeface="ＭＳ Ｐゴシック" charset="0"/>
              </a:rPr>
              <a:t>many </a:t>
            </a:r>
            <a:r>
              <a:rPr lang="en-US" sz="2400" dirty="0">
                <a:solidFill>
                  <a:srgbClr val="000090"/>
                </a:solidFill>
                <a:latin typeface="Calibri" charset="0"/>
                <a:ea typeface="ＭＳ Ｐゴシック" charset="0"/>
              </a:rPr>
              <a:t>days</a:t>
            </a:r>
          </a:p>
          <a:p>
            <a:pPr lvl="1"/>
            <a:r>
              <a:rPr lang="en-US" sz="2400" dirty="0">
                <a:solidFill>
                  <a:srgbClr val="000090"/>
                </a:solidFill>
                <a:latin typeface="Calibri" charset="0"/>
                <a:ea typeface="ＭＳ Ｐゴシック" charset="0"/>
              </a:rPr>
              <a:t>Exposure times varied from 1 to 4</a:t>
            </a:r>
            <a:r>
              <a:rPr lang="en-US" sz="2400" dirty="0" smtClean="0">
                <a:solidFill>
                  <a:srgbClr val="000090"/>
                </a:solidFill>
                <a:latin typeface="Calibri" charset="0"/>
                <a:ea typeface="ＭＳ Ｐゴシック" charset="0"/>
              </a:rPr>
              <a:t> </a:t>
            </a:r>
            <a:r>
              <a:rPr lang="en-US" sz="2400" dirty="0">
                <a:solidFill>
                  <a:srgbClr val="000090"/>
                </a:solidFill>
                <a:latin typeface="Calibri" charset="0"/>
                <a:ea typeface="ＭＳ Ｐゴシック" charset="0"/>
              </a:rPr>
              <a:t>seconds</a:t>
            </a:r>
          </a:p>
          <a:p>
            <a:pPr lvl="1"/>
            <a:r>
              <a:rPr lang="en-US" sz="2400" dirty="0">
                <a:solidFill>
                  <a:srgbClr val="000090"/>
                </a:solidFill>
                <a:latin typeface="Calibri" charset="0"/>
                <a:ea typeface="ＭＳ Ｐゴシック" charset="0"/>
              </a:rPr>
              <a:t>f stops varied from f/</a:t>
            </a:r>
            <a:r>
              <a:rPr lang="en-US" sz="2400" dirty="0" smtClean="0">
                <a:solidFill>
                  <a:srgbClr val="000090"/>
                </a:solidFill>
                <a:latin typeface="Calibri" charset="0"/>
                <a:ea typeface="ＭＳ Ｐゴシック" charset="0"/>
              </a:rPr>
              <a:t>5.6 to  </a:t>
            </a:r>
            <a:r>
              <a:rPr lang="en-US" sz="2400" dirty="0">
                <a:solidFill>
                  <a:srgbClr val="000090"/>
                </a:solidFill>
                <a:latin typeface="Calibri" charset="0"/>
                <a:ea typeface="ＭＳ Ｐゴシック" charset="0"/>
              </a:rPr>
              <a:t>f</a:t>
            </a:r>
            <a:r>
              <a:rPr lang="en-US" sz="2400" dirty="0" smtClean="0">
                <a:solidFill>
                  <a:srgbClr val="000090"/>
                </a:solidFill>
                <a:latin typeface="Calibri" charset="0"/>
                <a:ea typeface="ＭＳ Ｐゴシック" charset="0"/>
              </a:rPr>
              <a:t>/16</a:t>
            </a:r>
            <a:endParaRPr lang="en-US" sz="2400" dirty="0">
              <a:solidFill>
                <a:srgbClr val="000090"/>
              </a:solidFill>
              <a:latin typeface="Calibri" charset="0"/>
              <a:ea typeface="ＭＳ Ｐゴシック" charset="0"/>
            </a:endParaRPr>
          </a:p>
          <a:p>
            <a:pPr lvl="1"/>
            <a:r>
              <a:rPr lang="en-US" sz="2400" dirty="0">
                <a:solidFill>
                  <a:srgbClr val="000090"/>
                </a:solidFill>
                <a:latin typeface="Calibri" charset="0"/>
                <a:ea typeface="ＭＳ Ｐゴシック" charset="0"/>
              </a:rPr>
              <a:t>Camera temperature varied from 5</a:t>
            </a:r>
            <a:r>
              <a:rPr lang="en-US" sz="2400" baseline="30000" dirty="0">
                <a:solidFill>
                  <a:srgbClr val="000090"/>
                </a:solidFill>
                <a:latin typeface="Calibri" charset="0"/>
                <a:ea typeface="ＭＳ Ｐゴシック" charset="0"/>
              </a:rPr>
              <a:t>o</a:t>
            </a:r>
            <a:r>
              <a:rPr lang="en-US" sz="2400" dirty="0">
                <a:solidFill>
                  <a:srgbClr val="000090"/>
                </a:solidFill>
                <a:latin typeface="Calibri" charset="0"/>
                <a:ea typeface="ＭＳ Ｐゴシック" charset="0"/>
              </a:rPr>
              <a:t> C to 25</a:t>
            </a:r>
            <a:r>
              <a:rPr lang="en-US" sz="2400" baseline="30000" dirty="0">
                <a:solidFill>
                  <a:srgbClr val="000090"/>
                </a:solidFill>
                <a:latin typeface="Calibri" charset="0"/>
                <a:ea typeface="ＭＳ Ｐゴシック" charset="0"/>
              </a:rPr>
              <a:t>o</a:t>
            </a:r>
            <a:r>
              <a:rPr lang="en-US" sz="2400" dirty="0">
                <a:solidFill>
                  <a:srgbClr val="000090"/>
                </a:solidFill>
                <a:latin typeface="Calibri" charset="0"/>
                <a:ea typeface="ＭＳ Ｐゴシック" charset="0"/>
              </a:rPr>
              <a:t> C</a:t>
            </a:r>
          </a:p>
          <a:p>
            <a:pPr lvl="1"/>
            <a:r>
              <a:rPr lang="en-US" sz="2400" dirty="0">
                <a:solidFill>
                  <a:srgbClr val="000090"/>
                </a:solidFill>
                <a:latin typeface="Calibri" charset="0"/>
                <a:ea typeface="ＭＳ Ｐゴシック" charset="0"/>
              </a:rPr>
              <a:t>Manual (eyeball) focusing</a:t>
            </a:r>
          </a:p>
          <a:p>
            <a:r>
              <a:rPr lang="en-US" sz="2400" dirty="0">
                <a:solidFill>
                  <a:srgbClr val="000090"/>
                </a:solidFill>
                <a:latin typeface="Calibri" charset="0"/>
                <a:ea typeface="ＭＳ Ｐゴシック" charset="0"/>
                <a:cs typeface="ＭＳ Ｐゴシック" charset="0"/>
              </a:rPr>
              <a:t>Processed data with </a:t>
            </a:r>
            <a:r>
              <a:rPr lang="en-US" sz="2400" dirty="0" err="1">
                <a:solidFill>
                  <a:srgbClr val="000090"/>
                </a:solidFill>
                <a:latin typeface="Calibri" charset="0"/>
                <a:ea typeface="ＭＳ Ｐゴシック" charset="0"/>
                <a:cs typeface="ＭＳ Ｐゴシック" charset="0"/>
              </a:rPr>
              <a:t>Sextractor</a:t>
            </a:r>
            <a:r>
              <a:rPr lang="en-US" sz="2400" dirty="0">
                <a:solidFill>
                  <a:srgbClr val="000090"/>
                </a:solidFill>
                <a:latin typeface="Calibri" charset="0"/>
                <a:ea typeface="ＭＳ Ｐゴシック" charset="0"/>
                <a:cs typeface="ＭＳ Ｐゴシック" charset="0"/>
              </a:rPr>
              <a:t> version 2.5.0</a:t>
            </a:r>
          </a:p>
          <a:p>
            <a:r>
              <a:rPr lang="en-US" sz="2400" dirty="0">
                <a:solidFill>
                  <a:srgbClr val="000090"/>
                </a:solidFill>
                <a:latin typeface="Calibri" charset="0"/>
                <a:ea typeface="ＭＳ Ｐゴシック" charset="0"/>
                <a:cs typeface="ＭＳ Ｐゴシック" charset="0"/>
              </a:rPr>
              <a:t>Transformed images to </a:t>
            </a:r>
            <a:r>
              <a:rPr lang="en-US" sz="2400" dirty="0" smtClean="0">
                <a:solidFill>
                  <a:srgbClr val="000090"/>
                </a:solidFill>
                <a:latin typeface="Calibri" charset="0"/>
                <a:ea typeface="ＭＳ Ｐゴシック" charset="0"/>
                <a:cs typeface="ＭＳ Ｐゴシック" charset="0"/>
              </a:rPr>
              <a:t>desired coordinate system </a:t>
            </a:r>
            <a:r>
              <a:rPr lang="en-US" sz="2400" dirty="0">
                <a:solidFill>
                  <a:srgbClr val="000090"/>
                </a:solidFill>
                <a:latin typeface="Calibri" charset="0"/>
                <a:ea typeface="ＭＳ Ｐゴシック" charset="0"/>
                <a:cs typeface="ＭＳ Ｐゴシック" charset="0"/>
              </a:rPr>
              <a:t>using 3</a:t>
            </a:r>
            <a:r>
              <a:rPr lang="en-US" sz="2400" baseline="30000" dirty="0">
                <a:solidFill>
                  <a:srgbClr val="000090"/>
                </a:solidFill>
                <a:latin typeface="Calibri" charset="0"/>
                <a:ea typeface="ＭＳ Ｐゴシック" charset="0"/>
                <a:cs typeface="ＭＳ Ｐゴシック" charset="0"/>
              </a:rPr>
              <a:t>rd</a:t>
            </a:r>
            <a:r>
              <a:rPr lang="en-US" sz="2400" dirty="0">
                <a:solidFill>
                  <a:srgbClr val="000090"/>
                </a:solidFill>
                <a:latin typeface="Calibri" charset="0"/>
                <a:ea typeface="ＭＳ Ｐゴシック" charset="0"/>
                <a:cs typeface="ＭＳ Ｐゴシック" charset="0"/>
              </a:rPr>
              <a:t> order polynomial</a:t>
            </a:r>
          </a:p>
          <a:p>
            <a:pPr lvl="1"/>
            <a:r>
              <a:rPr lang="en-US" sz="2000" dirty="0">
                <a:solidFill>
                  <a:srgbClr val="000090"/>
                </a:solidFill>
                <a:latin typeface="Calibri" charset="0"/>
                <a:ea typeface="ＭＳ Ｐゴシック" charset="0"/>
              </a:rPr>
              <a:t>X = a</a:t>
            </a:r>
            <a:r>
              <a:rPr lang="en-US" sz="2000" baseline="-25000" dirty="0">
                <a:solidFill>
                  <a:srgbClr val="000090"/>
                </a:solidFill>
                <a:latin typeface="Calibri" charset="0"/>
                <a:ea typeface="ＭＳ Ｐゴシック" charset="0"/>
              </a:rPr>
              <a:t>1</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x+a</a:t>
            </a:r>
            <a:r>
              <a:rPr lang="en-US" sz="2000" baseline="-25000" dirty="0">
                <a:solidFill>
                  <a:srgbClr val="000090"/>
                </a:solidFill>
                <a:latin typeface="Calibri" charset="0"/>
                <a:ea typeface="ＭＳ Ｐゴシック" charset="0"/>
              </a:rPr>
              <a:t>3</a:t>
            </a:r>
            <a:r>
              <a:rPr lang="en-US" sz="2000" dirty="0">
                <a:solidFill>
                  <a:srgbClr val="000090"/>
                </a:solidFill>
                <a:latin typeface="Calibri" charset="0"/>
                <a:ea typeface="ＭＳ Ｐゴシック" charset="0"/>
              </a:rPr>
              <a:t>y+a</a:t>
            </a:r>
            <a:r>
              <a:rPr lang="en-US" sz="2000" baseline="-25000" dirty="0">
                <a:solidFill>
                  <a:srgbClr val="000090"/>
                </a:solidFill>
                <a:latin typeface="Calibri" charset="0"/>
                <a:ea typeface="ＭＳ Ｐゴシック" charset="0"/>
              </a:rPr>
              <a:t>4</a:t>
            </a:r>
            <a:r>
              <a:rPr lang="en-US" sz="2000" dirty="0">
                <a:solidFill>
                  <a:srgbClr val="000090"/>
                </a:solidFill>
                <a:latin typeface="Calibri" charset="0"/>
                <a:ea typeface="ＭＳ Ｐゴシック" charset="0"/>
              </a:rPr>
              <a:t>xy+a</a:t>
            </a:r>
            <a:r>
              <a:rPr lang="en-US" sz="2000" baseline="-25000" dirty="0">
                <a:solidFill>
                  <a:srgbClr val="000090"/>
                </a:solidFill>
                <a:latin typeface="Calibri" charset="0"/>
                <a:ea typeface="ＭＳ Ｐゴシック" charset="0"/>
              </a:rPr>
              <a:t>5</a:t>
            </a:r>
            <a:r>
              <a:rPr lang="en-US" sz="2000" dirty="0">
                <a:solidFill>
                  <a:srgbClr val="000090"/>
                </a:solidFill>
                <a:latin typeface="Calibri" charset="0"/>
                <a:ea typeface="ＭＳ Ｐゴシック" charset="0"/>
              </a:rPr>
              <a:t>x</a:t>
            </a:r>
            <a:r>
              <a:rPr lang="en-US" sz="2000" baseline="30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6</a:t>
            </a:r>
            <a:r>
              <a:rPr lang="en-US" sz="2000" dirty="0">
                <a:solidFill>
                  <a:srgbClr val="000090"/>
                </a:solidFill>
                <a:latin typeface="Calibri" charset="0"/>
                <a:ea typeface="ＭＳ Ｐゴシック" charset="0"/>
              </a:rPr>
              <a:t>y</a:t>
            </a:r>
            <a:r>
              <a:rPr lang="en-US" sz="2000" baseline="30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7</a:t>
            </a:r>
            <a:r>
              <a:rPr lang="en-US" sz="2000" dirty="0">
                <a:solidFill>
                  <a:srgbClr val="000090"/>
                </a:solidFill>
                <a:latin typeface="Calibri" charset="0"/>
                <a:ea typeface="ＭＳ Ｐゴシック" charset="0"/>
              </a:rPr>
              <a:t>x</a:t>
            </a:r>
            <a:r>
              <a:rPr lang="en-US" sz="2000" baseline="30000" dirty="0">
                <a:solidFill>
                  <a:srgbClr val="000090"/>
                </a:solidFill>
                <a:latin typeface="Calibri" charset="0"/>
                <a:ea typeface="ＭＳ Ｐゴシック" charset="0"/>
              </a:rPr>
              <a:t>3</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8</a:t>
            </a:r>
            <a:r>
              <a:rPr lang="en-US" sz="2000" dirty="0">
                <a:solidFill>
                  <a:srgbClr val="000090"/>
                </a:solidFill>
                <a:latin typeface="Calibri" charset="0"/>
                <a:ea typeface="ＭＳ Ｐゴシック" charset="0"/>
              </a:rPr>
              <a:t>y</a:t>
            </a:r>
            <a:r>
              <a:rPr lang="en-US" sz="2000" baseline="30000" dirty="0">
                <a:solidFill>
                  <a:srgbClr val="000090"/>
                </a:solidFill>
                <a:latin typeface="Calibri" charset="0"/>
                <a:ea typeface="ＭＳ Ｐゴシック" charset="0"/>
              </a:rPr>
              <a:t>3</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9</a:t>
            </a:r>
            <a:r>
              <a:rPr lang="en-US" sz="2000" dirty="0">
                <a:solidFill>
                  <a:srgbClr val="000090"/>
                </a:solidFill>
                <a:latin typeface="Calibri" charset="0"/>
                <a:ea typeface="ＭＳ Ｐゴシック" charset="0"/>
              </a:rPr>
              <a:t>x</a:t>
            </a:r>
            <a:r>
              <a:rPr lang="en-US" sz="2000" baseline="30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y+a</a:t>
            </a:r>
            <a:r>
              <a:rPr lang="en-US" sz="2000" baseline="-25000" dirty="0">
                <a:solidFill>
                  <a:srgbClr val="000090"/>
                </a:solidFill>
                <a:latin typeface="Calibri" charset="0"/>
                <a:ea typeface="ＭＳ Ｐゴシック" charset="0"/>
              </a:rPr>
              <a:t>10</a:t>
            </a:r>
            <a:r>
              <a:rPr lang="en-US" sz="2000" dirty="0">
                <a:solidFill>
                  <a:srgbClr val="000090"/>
                </a:solidFill>
                <a:latin typeface="Calibri" charset="0"/>
                <a:ea typeface="ＭＳ Ｐゴシック" charset="0"/>
              </a:rPr>
              <a:t>xy</a:t>
            </a:r>
            <a:r>
              <a:rPr lang="en-US" sz="2000" baseline="30000" dirty="0">
                <a:solidFill>
                  <a:srgbClr val="000090"/>
                </a:solidFill>
                <a:latin typeface="Calibri" charset="0"/>
                <a:ea typeface="ＭＳ Ｐゴシック" charset="0"/>
              </a:rPr>
              <a:t>2</a:t>
            </a:r>
          </a:p>
          <a:p>
            <a:pPr lvl="1"/>
            <a:r>
              <a:rPr lang="en-US" sz="2000" dirty="0">
                <a:solidFill>
                  <a:srgbClr val="000090"/>
                </a:solidFill>
                <a:latin typeface="Calibri" charset="0"/>
                <a:ea typeface="ＭＳ Ｐゴシック" charset="0"/>
              </a:rPr>
              <a:t>Y = b</a:t>
            </a:r>
            <a:r>
              <a:rPr lang="en-US" sz="2000" baseline="-25000" dirty="0">
                <a:solidFill>
                  <a:srgbClr val="000090"/>
                </a:solidFill>
                <a:latin typeface="Calibri" charset="0"/>
                <a:ea typeface="ＭＳ Ｐゴシック" charset="0"/>
              </a:rPr>
              <a:t>1</a:t>
            </a:r>
            <a:r>
              <a:rPr lang="en-US" sz="2000" dirty="0">
                <a:solidFill>
                  <a:srgbClr val="000090"/>
                </a:solidFill>
                <a:latin typeface="Calibri" charset="0"/>
                <a:ea typeface="ＭＳ Ｐゴシック" charset="0"/>
              </a:rPr>
              <a:t>+b</a:t>
            </a:r>
            <a:r>
              <a:rPr lang="en-US" sz="2000" baseline="-25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x+…</a:t>
            </a:r>
            <a:r>
              <a:rPr lang="en-US" sz="2000" dirty="0" smtClean="0">
                <a:solidFill>
                  <a:srgbClr val="000090"/>
                </a:solidFill>
                <a:latin typeface="Calibri" charset="0"/>
                <a:ea typeface="ＭＳ Ｐゴシック" charset="0"/>
              </a:rPr>
              <a:t>.</a:t>
            </a:r>
            <a:endParaRPr lang="en-US" sz="2000" dirty="0">
              <a:solidFill>
                <a:srgbClr val="000090"/>
              </a:solidFill>
              <a:latin typeface="Calibri" charset="0"/>
              <a:ea typeface="ＭＳ Ｐゴシック" charset="0"/>
            </a:endParaRPr>
          </a:p>
        </p:txBody>
      </p:sp>
      <p:sp>
        <p:nvSpPr>
          <p:cNvPr id="634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E48952-2273-3242-8863-83EA886A7ED5}" type="slidenum">
              <a:rPr lang="en-US" sz="1200">
                <a:solidFill>
                  <a:srgbClr val="898989"/>
                </a:solidFill>
                <a:latin typeface="Calibri" charset="0"/>
              </a:rPr>
              <a:pPr eaLnBrk="1" hangingPunct="1"/>
              <a:t>39</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a:xfrm>
            <a:off x="457200" y="0"/>
            <a:ext cx="8229600" cy="1143000"/>
          </a:xfrm>
        </p:spPr>
        <p:txBody>
          <a:bodyPr/>
          <a:lstStyle/>
          <a:p>
            <a:r>
              <a:rPr lang="en-US" sz="3200" u="sng">
                <a:solidFill>
                  <a:srgbClr val="FF0000"/>
                </a:solidFill>
                <a:latin typeface="Calibri" charset="0"/>
                <a:ea typeface="ＭＳ Ｐゴシック" charset="0"/>
                <a:cs typeface="ＭＳ Ｐゴシック" charset="0"/>
              </a:rPr>
              <a:t>Fiber View Camera Draft Requirements</a:t>
            </a:r>
          </a:p>
        </p:txBody>
      </p:sp>
      <p:sp>
        <p:nvSpPr>
          <p:cNvPr id="18434" name="Content Placeholder 4"/>
          <p:cNvSpPr>
            <a:spLocks noGrp="1"/>
          </p:cNvSpPr>
          <p:nvPr>
            <p:ph idx="1"/>
          </p:nvPr>
        </p:nvSpPr>
        <p:spPr>
          <a:xfrm>
            <a:off x="457200" y="1443038"/>
            <a:ext cx="8229600" cy="5414962"/>
          </a:xfrm>
        </p:spPr>
        <p:txBody>
          <a:bodyPr/>
          <a:lstStyle/>
          <a:p>
            <a:pPr marL="0" indent="0">
              <a:buFont typeface="Arial" charset="0"/>
              <a:buNone/>
            </a:pPr>
            <a:r>
              <a:rPr lang="en-US" sz="2800" u="sng">
                <a:latin typeface="Calibri" charset="0"/>
                <a:ea typeface="ＭＳ Ｐゴシック" charset="0"/>
                <a:cs typeface="ＭＳ Ｐゴシック" charset="0"/>
              </a:rPr>
              <a:t>Feature</a:t>
            </a:r>
            <a:r>
              <a:rPr lang="en-US" sz="2800">
                <a:latin typeface="Calibri" charset="0"/>
                <a:ea typeface="ＭＳ Ｐゴシック" charset="0"/>
                <a:cs typeface="ＭＳ Ｐゴシック" charset="0"/>
              </a:rPr>
              <a:t>			             </a:t>
            </a:r>
            <a:r>
              <a:rPr lang="en-US" sz="2800" u="sng">
                <a:latin typeface="Calibri" charset="0"/>
                <a:ea typeface="ＭＳ Ｐゴシック" charset="0"/>
                <a:cs typeface="ＭＳ Ｐゴシック" charset="0"/>
              </a:rPr>
              <a:t> Requirement</a:t>
            </a:r>
            <a:r>
              <a:rPr lang="en-US" sz="2800">
                <a:latin typeface="Calibri" charset="0"/>
                <a:ea typeface="ＭＳ Ｐゴシック" charset="0"/>
                <a:cs typeface="ＭＳ Ｐゴシック" charset="0"/>
              </a:rPr>
              <a:t>		  </a:t>
            </a:r>
            <a:r>
              <a:rPr lang="en-US" sz="2800" u="sng">
                <a:latin typeface="Calibri" charset="0"/>
                <a:ea typeface="ＭＳ Ｐゴシック" charset="0"/>
                <a:cs typeface="ＭＳ Ｐゴシック" charset="0"/>
              </a:rPr>
              <a:t>Comment</a:t>
            </a:r>
          </a:p>
          <a:p>
            <a:pPr marL="0" indent="0"/>
            <a:endParaRPr lang="en-US" sz="2400">
              <a:latin typeface="Calibri" charset="0"/>
              <a:ea typeface="ＭＳ Ｐゴシック" charset="0"/>
              <a:cs typeface="ＭＳ Ｐゴシック" charset="0"/>
            </a:endParaRPr>
          </a:p>
          <a:p>
            <a:pPr marL="0" indent="0">
              <a:buFont typeface="Arial" charset="0"/>
              <a:buNone/>
            </a:pPr>
            <a:r>
              <a:rPr lang="en-US" sz="2400">
                <a:solidFill>
                  <a:srgbClr val="000090"/>
                </a:solidFill>
                <a:latin typeface="Calibri" charset="0"/>
                <a:ea typeface="ＭＳ Ｐゴシック" charset="0"/>
                <a:cs typeface="ＭＳ Ｐゴシック" charset="0"/>
              </a:rPr>
              <a:t>Absolute Position Meas.                </a:t>
            </a:r>
            <a:r>
              <a:rPr lang="en-US" sz="2400">
                <a:solidFill>
                  <a:srgbClr val="FF0000"/>
                </a:solidFill>
                <a:latin typeface="Calibri" charset="0"/>
                <a:ea typeface="ＭＳ Ｐゴシック" charset="0"/>
                <a:cs typeface="ＭＳ Ｐゴシック" charset="0"/>
              </a:rPr>
              <a:t>5 μ</a:t>
            </a:r>
            <a:r>
              <a:rPr lang="en-US" sz="2400">
                <a:solidFill>
                  <a:srgbClr val="000090"/>
                </a:solidFill>
                <a:latin typeface="Calibri" charset="0"/>
                <a:ea typeface="ＭＳ Ｐゴシック" charset="0"/>
                <a:cs typeface="ＭＳ Ｐゴシック" charset="0"/>
              </a:rPr>
              <a:t>			          Needs Test</a:t>
            </a:r>
          </a:p>
          <a:p>
            <a:pPr marL="0" indent="0"/>
            <a:endParaRPr lang="en-US" sz="2400">
              <a:solidFill>
                <a:srgbClr val="000090"/>
              </a:solidFill>
              <a:latin typeface="Calibri" charset="0"/>
              <a:ea typeface="ＭＳ Ｐゴシック" charset="0"/>
              <a:cs typeface="ＭＳ Ｐゴシック" charset="0"/>
            </a:endParaRPr>
          </a:p>
          <a:p>
            <a:pPr marL="0" indent="0">
              <a:buFont typeface="Arial" charset="0"/>
              <a:buNone/>
            </a:pPr>
            <a:r>
              <a:rPr lang="en-US" sz="2400">
                <a:solidFill>
                  <a:srgbClr val="000090"/>
                </a:solidFill>
                <a:latin typeface="Calibri" charset="0"/>
                <a:ea typeface="ＭＳ Ｐゴシック" charset="0"/>
                <a:cs typeface="ＭＳ Ｐゴシック" charset="0"/>
              </a:rPr>
              <a:t>Nearest Neighbor Dist.                </a:t>
            </a:r>
            <a:r>
              <a:rPr lang="en-US" sz="2400">
                <a:solidFill>
                  <a:srgbClr val="FF0000"/>
                </a:solidFill>
                <a:latin typeface="Calibri" charset="0"/>
                <a:ea typeface="ＭＳ Ｐゴシック" charset="0"/>
                <a:cs typeface="ＭＳ Ｐゴシック" charset="0"/>
              </a:rPr>
              <a:t>3 mm </a:t>
            </a:r>
            <a:r>
              <a:rPr lang="en-US" sz="2400">
                <a:solidFill>
                  <a:srgbClr val="000090"/>
                </a:solidFill>
                <a:latin typeface="Calibri" charset="0"/>
                <a:ea typeface="ＭＳ Ｐゴシック" charset="0"/>
                <a:cs typeface="ＭＳ Ｐゴシック" charset="0"/>
              </a:rPr>
              <a:t>			        Easy</a:t>
            </a:r>
          </a:p>
          <a:p>
            <a:pPr marL="0" indent="0"/>
            <a:endParaRPr lang="en-US" sz="2400">
              <a:solidFill>
                <a:srgbClr val="000090"/>
              </a:solidFill>
              <a:latin typeface="Calibri" charset="0"/>
              <a:ea typeface="ＭＳ Ｐゴシック" charset="0"/>
              <a:cs typeface="ＭＳ Ｐゴシック" charset="0"/>
            </a:endParaRPr>
          </a:p>
          <a:p>
            <a:pPr marL="0" indent="0">
              <a:buFont typeface="Arial" charset="0"/>
              <a:buNone/>
            </a:pPr>
            <a:r>
              <a:rPr lang="en-US" sz="2400">
                <a:solidFill>
                  <a:srgbClr val="000090"/>
                </a:solidFill>
                <a:latin typeface="Calibri" charset="0"/>
                <a:ea typeface="ＭＳ Ｐゴシック" charset="0"/>
                <a:cs typeface="ＭＳ Ｐゴシック" charset="0"/>
              </a:rPr>
              <a:t>Exposure Time                             </a:t>
            </a:r>
            <a:r>
              <a:rPr lang="en-US" sz="2400">
                <a:solidFill>
                  <a:srgbClr val="FF0000"/>
                </a:solidFill>
                <a:latin typeface="Calibri" charset="0"/>
                <a:ea typeface="ＭＳ Ｐゴシック" charset="0"/>
                <a:cs typeface="ＭＳ Ｐゴシック" charset="0"/>
              </a:rPr>
              <a:t>&lt; 2 sec</a:t>
            </a:r>
            <a:r>
              <a:rPr lang="en-US" sz="2400">
                <a:solidFill>
                  <a:srgbClr val="000090"/>
                </a:solidFill>
                <a:latin typeface="Calibri" charset="0"/>
                <a:ea typeface="ＭＳ Ｐゴシック" charset="0"/>
                <a:cs typeface="ＭＳ Ｐゴシック" charset="0"/>
              </a:rPr>
              <a:t>			        Easy</a:t>
            </a:r>
          </a:p>
          <a:p>
            <a:pPr marL="0" indent="0"/>
            <a:endParaRPr lang="en-US" sz="2400">
              <a:solidFill>
                <a:srgbClr val="000090"/>
              </a:solidFill>
              <a:latin typeface="Calibri" charset="0"/>
              <a:ea typeface="ＭＳ Ｐゴシック" charset="0"/>
              <a:cs typeface="ＭＳ Ｐゴシック" charset="0"/>
            </a:endParaRPr>
          </a:p>
          <a:p>
            <a:pPr marL="0" indent="0">
              <a:buFont typeface="Arial" charset="0"/>
              <a:buNone/>
            </a:pPr>
            <a:r>
              <a:rPr lang="en-US" sz="2400">
                <a:solidFill>
                  <a:srgbClr val="000090"/>
                </a:solidFill>
                <a:latin typeface="Calibri" charset="0"/>
                <a:ea typeface="ＭＳ Ｐゴシック" charset="0"/>
                <a:cs typeface="ＭＳ Ｐゴシック" charset="0"/>
              </a:rPr>
              <a:t>Readout Time                               </a:t>
            </a:r>
            <a:r>
              <a:rPr lang="en-US" sz="2400">
                <a:solidFill>
                  <a:srgbClr val="FF0000"/>
                </a:solidFill>
                <a:latin typeface="Calibri" charset="0"/>
                <a:ea typeface="ＭＳ Ｐゴシック" charset="0"/>
                <a:cs typeface="ＭＳ Ｐゴシック" charset="0"/>
              </a:rPr>
              <a:t>&lt; 2 sec</a:t>
            </a:r>
            <a:r>
              <a:rPr lang="en-US" sz="2400">
                <a:solidFill>
                  <a:srgbClr val="000090"/>
                </a:solidFill>
                <a:latin typeface="Calibri" charset="0"/>
                <a:ea typeface="ＭＳ Ｐゴシック" charset="0"/>
                <a:cs typeface="ＭＳ Ｐゴシック" charset="0"/>
              </a:rPr>
              <a:t>			        Easy</a:t>
            </a:r>
          </a:p>
        </p:txBody>
      </p:sp>
      <p:sp>
        <p:nvSpPr>
          <p:cNvPr id="1843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AC9CBA-A4BD-B44B-A667-D3992142DFD7}" type="slidenum">
              <a:rPr lang="en-US" sz="1600">
                <a:solidFill>
                  <a:srgbClr val="FF0000"/>
                </a:solidFill>
                <a:latin typeface="Calibri" charset="0"/>
              </a:rPr>
              <a:pPr eaLnBrk="1" hangingPunct="1"/>
              <a:t>4</a:t>
            </a:fld>
            <a:endParaRPr lang="en-US" sz="1600">
              <a:solidFill>
                <a:srgbClr val="FF000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Image of the Fiber Plane</a:t>
            </a:r>
          </a:p>
        </p:txBody>
      </p:sp>
      <p:pic>
        <p:nvPicPr>
          <p:cNvPr id="55298" name="Content Placeholder 5" descr="ds9.jpeg"/>
          <p:cNvPicPr>
            <a:picLocks noGrp="1" noChangeAspect="1"/>
          </p:cNvPicPr>
          <p:nvPr>
            <p:ph idx="1"/>
          </p:nvPr>
        </p:nvPicPr>
        <p:blipFill>
          <a:blip r:embed="rId2">
            <a:extLst>
              <a:ext uri="{28A0092B-C50C-407E-A947-70E740481C1C}">
                <a14:useLocalDpi xmlns:a14="http://schemas.microsoft.com/office/drawing/2010/main" val="0"/>
              </a:ext>
            </a:extLst>
          </a:blip>
          <a:srcRect l="22066" t="-23885" r="20164" b="28059"/>
          <a:stretch>
            <a:fillRect/>
          </a:stretch>
        </p:blipFill>
        <p:spPr>
          <a:xfrm>
            <a:off x="474663" y="0"/>
            <a:ext cx="8229600" cy="6356350"/>
          </a:xfrm>
        </p:spPr>
      </p:pic>
      <p:sp>
        <p:nvSpPr>
          <p:cNvPr id="552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F9D4B5-55D5-414C-AC5D-270DE808CF71}" type="slidenum">
              <a:rPr lang="en-US" sz="1200">
                <a:solidFill>
                  <a:srgbClr val="898989"/>
                </a:solidFill>
                <a:latin typeface="Calibri" charset="0"/>
              </a:rPr>
              <a:pPr eaLnBrk="1" hangingPunct="1"/>
              <a:t>40</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Blowup of an image</a:t>
            </a:r>
          </a:p>
        </p:txBody>
      </p:sp>
      <p:pic>
        <p:nvPicPr>
          <p:cNvPr id="56322" name="Content Placeholder 5" descr="ds9.jpeg"/>
          <p:cNvPicPr>
            <a:picLocks noGrp="1" noChangeAspect="1"/>
          </p:cNvPicPr>
          <p:nvPr>
            <p:ph idx="1"/>
          </p:nvPr>
        </p:nvPicPr>
        <p:blipFill>
          <a:blip r:embed="rId2">
            <a:extLst>
              <a:ext uri="{28A0092B-C50C-407E-A947-70E740481C1C}">
                <a14:useLocalDpi xmlns:a14="http://schemas.microsoft.com/office/drawing/2010/main" val="0"/>
              </a:ext>
            </a:extLst>
          </a:blip>
          <a:srcRect l="21573" r="21573"/>
          <a:stretch>
            <a:fillRect/>
          </a:stretch>
        </p:blipFill>
        <p:spPr/>
      </p:pic>
      <p:sp>
        <p:nvSpPr>
          <p:cNvPr id="5632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563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4249B1-605E-4A45-B701-B122F01CF8FF}" type="slidenum">
              <a:rPr lang="en-US" sz="1200">
                <a:solidFill>
                  <a:srgbClr val="898989"/>
                </a:solidFill>
                <a:latin typeface="Calibri" charset="0"/>
              </a:rPr>
              <a:pPr eaLnBrk="1" hangingPunct="1"/>
              <a:t>41</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Blowup of an image</a:t>
            </a:r>
          </a:p>
        </p:txBody>
      </p:sp>
      <p:pic>
        <p:nvPicPr>
          <p:cNvPr id="57346" name="Content Placeholder 5" descr="ds9.jpeg"/>
          <p:cNvPicPr>
            <a:picLocks noGrp="1" noChangeAspect="1"/>
          </p:cNvPicPr>
          <p:nvPr>
            <p:ph idx="1"/>
          </p:nvPr>
        </p:nvPicPr>
        <p:blipFill>
          <a:blip r:embed="rId2">
            <a:extLst>
              <a:ext uri="{28A0092B-C50C-407E-A947-70E740481C1C}">
                <a14:useLocalDpi xmlns:a14="http://schemas.microsoft.com/office/drawing/2010/main" val="0"/>
              </a:ext>
            </a:extLst>
          </a:blip>
          <a:srcRect l="21925" r="21925"/>
          <a:stretch>
            <a:fillRect/>
          </a:stretch>
        </p:blipFill>
        <p:spPr/>
      </p:pic>
      <p:sp>
        <p:nvSpPr>
          <p:cNvPr id="5734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573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0A75E2-01D1-284E-9CC8-435355F4F2D8}" type="slidenum">
              <a:rPr lang="en-US" sz="1200">
                <a:solidFill>
                  <a:srgbClr val="898989"/>
                </a:solidFill>
                <a:latin typeface="Calibri" charset="0"/>
              </a:rPr>
              <a:pPr eaLnBrk="1" hangingPunct="1"/>
              <a:t>42</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Blowup of an image</a:t>
            </a:r>
          </a:p>
        </p:txBody>
      </p:sp>
      <p:pic>
        <p:nvPicPr>
          <p:cNvPr id="58370" name="Content Placeholder 5" descr="ds9.jpeg"/>
          <p:cNvPicPr>
            <a:picLocks noGrp="1" noChangeAspect="1"/>
          </p:cNvPicPr>
          <p:nvPr>
            <p:ph idx="1"/>
          </p:nvPr>
        </p:nvPicPr>
        <p:blipFill>
          <a:blip r:embed="rId2">
            <a:extLst>
              <a:ext uri="{28A0092B-C50C-407E-A947-70E740481C1C}">
                <a14:useLocalDpi xmlns:a14="http://schemas.microsoft.com/office/drawing/2010/main" val="0"/>
              </a:ext>
            </a:extLst>
          </a:blip>
          <a:srcRect l="21573" r="21573"/>
          <a:stretch>
            <a:fillRect/>
          </a:stretch>
        </p:blipFill>
        <p:spPr/>
      </p:pic>
      <p:sp>
        <p:nvSpPr>
          <p:cNvPr id="5837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583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33CFD2-5469-194E-A139-08DA422A6EB2}" type="slidenum">
              <a:rPr lang="en-US" sz="1200">
                <a:solidFill>
                  <a:srgbClr val="898989"/>
                </a:solidFill>
                <a:latin typeface="Calibri" charset="0"/>
              </a:rPr>
              <a:pPr eaLnBrk="1" hangingPunct="1"/>
              <a:t>43</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Showing intensities</a:t>
            </a:r>
          </a:p>
        </p:txBody>
      </p:sp>
      <p:pic>
        <p:nvPicPr>
          <p:cNvPr id="59394" name="Content Placeholder 5" descr="ds9.jpeg"/>
          <p:cNvPicPr>
            <a:picLocks noGrp="1" noChangeAspect="1"/>
          </p:cNvPicPr>
          <p:nvPr>
            <p:ph idx="1"/>
          </p:nvPr>
        </p:nvPicPr>
        <p:blipFill>
          <a:blip r:embed="rId2">
            <a:extLst>
              <a:ext uri="{28A0092B-C50C-407E-A947-70E740481C1C}">
                <a14:useLocalDpi xmlns:a14="http://schemas.microsoft.com/office/drawing/2010/main" val="0"/>
              </a:ext>
            </a:extLst>
          </a:blip>
          <a:srcRect l="851" r="1323"/>
          <a:stretch>
            <a:fillRect/>
          </a:stretch>
        </p:blipFill>
        <p:spPr>
          <a:xfrm>
            <a:off x="228600" y="2362200"/>
            <a:ext cx="8763000" cy="3352800"/>
          </a:xfrm>
        </p:spPr>
      </p:pic>
      <p:sp>
        <p:nvSpPr>
          <p:cNvPr id="5939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593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EFC09D-F565-B842-9F14-FC4F39C56744}" type="slidenum">
              <a:rPr lang="en-US" sz="1200">
                <a:solidFill>
                  <a:srgbClr val="898989"/>
                </a:solidFill>
                <a:latin typeface="Calibri" charset="0"/>
              </a:rPr>
              <a:pPr eaLnBrk="1" hangingPunct="1"/>
              <a:t>44</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0"/>
            <a:ext cx="8229600" cy="1143000"/>
          </a:xfrm>
        </p:spPr>
        <p:txBody>
          <a:bodyPr/>
          <a:lstStyle/>
          <a:p>
            <a:r>
              <a:rPr lang="en-US" sz="3200" u="sng">
                <a:solidFill>
                  <a:srgbClr val="FF0000"/>
                </a:solidFill>
                <a:latin typeface="Calibri" charset="0"/>
                <a:ea typeface="ＭＳ Ｐゴシック" charset="0"/>
                <a:cs typeface="ＭＳ Ｐゴシック" charset="0"/>
              </a:rPr>
              <a:t>FVC Gain Measurement</a:t>
            </a:r>
          </a:p>
        </p:txBody>
      </p:sp>
      <p:sp>
        <p:nvSpPr>
          <p:cNvPr id="60418" name="Content Placeholder 2"/>
          <p:cNvSpPr>
            <a:spLocks noGrp="1"/>
          </p:cNvSpPr>
          <p:nvPr>
            <p:ph idx="1"/>
          </p:nvPr>
        </p:nvSpPr>
        <p:spPr>
          <a:xfrm>
            <a:off x="423863" y="914400"/>
            <a:ext cx="8229600" cy="4525963"/>
          </a:xfrm>
        </p:spPr>
        <p:txBody>
          <a:bodyPr/>
          <a:lstStyle/>
          <a:p>
            <a:r>
              <a:rPr lang="en-US" sz="2400" dirty="0">
                <a:solidFill>
                  <a:srgbClr val="000090"/>
                </a:solidFill>
                <a:latin typeface="Calibri" charset="0"/>
                <a:ea typeface="ＭＳ Ｐゴシック" charset="0"/>
                <a:cs typeface="ＭＳ Ｐゴシック" charset="0"/>
              </a:rPr>
              <a:t>Took dark frames with FVC camera</a:t>
            </a:r>
          </a:p>
          <a:p>
            <a:pPr lvl="1"/>
            <a:r>
              <a:rPr lang="en-US" sz="2400" dirty="0">
                <a:solidFill>
                  <a:srgbClr val="000090"/>
                </a:solidFill>
                <a:latin typeface="Calibri" charset="0"/>
                <a:ea typeface="ＭＳ Ｐゴシック" charset="0"/>
              </a:rPr>
              <a:t>5 exposures each at three exposure times                         (0.1, 0.2, 0.5 seconds)</a:t>
            </a:r>
          </a:p>
          <a:p>
            <a:pPr lvl="1"/>
            <a:r>
              <a:rPr lang="en-US" sz="2400" dirty="0">
                <a:solidFill>
                  <a:srgbClr val="000090"/>
                </a:solidFill>
                <a:latin typeface="Calibri" charset="0"/>
                <a:ea typeface="ＭＳ Ｐゴシック" charset="0"/>
              </a:rPr>
              <a:t>About 2000 ADUs/pixel, independent of exposure time</a:t>
            </a:r>
          </a:p>
          <a:p>
            <a:pPr lvl="1"/>
            <a:r>
              <a:rPr lang="en-US" sz="2400" dirty="0">
                <a:solidFill>
                  <a:srgbClr val="000090"/>
                </a:solidFill>
                <a:latin typeface="Calibri" charset="0"/>
                <a:ea typeface="ＭＳ Ｐゴシック" charset="0"/>
              </a:rPr>
              <a:t>Averaged the 5 exposures at each </a:t>
            </a:r>
            <a:r>
              <a:rPr lang="en-US" sz="2400" dirty="0" err="1">
                <a:solidFill>
                  <a:srgbClr val="000090"/>
                </a:solidFill>
                <a:latin typeface="Calibri" charset="0"/>
                <a:ea typeface="ＭＳ Ｐゴシック" charset="0"/>
              </a:rPr>
              <a:t>exp</a:t>
            </a:r>
            <a:r>
              <a:rPr lang="en-US" sz="2400" dirty="0">
                <a:solidFill>
                  <a:srgbClr val="000090"/>
                </a:solidFill>
                <a:latin typeface="Calibri" charset="0"/>
                <a:ea typeface="ＭＳ Ｐゴシック" charset="0"/>
              </a:rPr>
              <a:t> time</a:t>
            </a:r>
          </a:p>
          <a:p>
            <a:r>
              <a:rPr lang="en-US" sz="2400" dirty="0">
                <a:solidFill>
                  <a:srgbClr val="000090"/>
                </a:solidFill>
                <a:latin typeface="Calibri" charset="0"/>
                <a:ea typeface="ＭＳ Ｐゴシック" charset="0"/>
                <a:cs typeface="ＭＳ Ｐゴシック" charset="0"/>
              </a:rPr>
              <a:t>Took flats(sheet of white paper in front of camera, out of focus) at each exposure time. Subtracted </a:t>
            </a:r>
            <a:r>
              <a:rPr lang="en-US" sz="2400" dirty="0" err="1">
                <a:solidFill>
                  <a:srgbClr val="000090"/>
                </a:solidFill>
                <a:latin typeface="Calibri" charset="0"/>
                <a:ea typeface="ＭＳ Ｐゴシック" charset="0"/>
                <a:cs typeface="ＭＳ Ｐゴシック" charset="0"/>
              </a:rPr>
              <a:t>ave</a:t>
            </a:r>
            <a:r>
              <a:rPr lang="en-US" sz="2400" dirty="0">
                <a:solidFill>
                  <a:srgbClr val="000090"/>
                </a:solidFill>
                <a:latin typeface="Calibri" charset="0"/>
                <a:ea typeface="ＭＳ Ｐゴシック" charset="0"/>
                <a:cs typeface="ＭＳ Ｐゴシック" charset="0"/>
              </a:rPr>
              <a:t> darks from flats pixel by pixel for each </a:t>
            </a:r>
            <a:r>
              <a:rPr lang="en-US" sz="2400" dirty="0" err="1">
                <a:solidFill>
                  <a:srgbClr val="000090"/>
                </a:solidFill>
                <a:latin typeface="Calibri" charset="0"/>
                <a:ea typeface="ＭＳ Ｐゴシック" charset="0"/>
                <a:cs typeface="ＭＳ Ｐゴシック" charset="0"/>
              </a:rPr>
              <a:t>exp</a:t>
            </a:r>
            <a:r>
              <a:rPr lang="en-US" sz="2400" dirty="0">
                <a:solidFill>
                  <a:srgbClr val="000090"/>
                </a:solidFill>
                <a:latin typeface="Calibri" charset="0"/>
                <a:ea typeface="ＭＳ Ｐゴシック" charset="0"/>
                <a:cs typeface="ＭＳ Ｐゴシック" charset="0"/>
              </a:rPr>
              <a:t> time.</a:t>
            </a:r>
          </a:p>
          <a:p>
            <a:r>
              <a:rPr lang="en-US" sz="2400" dirty="0">
                <a:solidFill>
                  <a:srgbClr val="000090"/>
                </a:solidFill>
                <a:latin typeface="Calibri" charset="0"/>
                <a:ea typeface="ＭＳ Ｐゴシック" charset="0"/>
                <a:cs typeface="ＭＳ Ｐゴシック" charset="0"/>
              </a:rPr>
              <a:t>CCD read out via 2 channels, right and left. Selected two postage stamps 100x100 pixels each, one on right, one left</a:t>
            </a:r>
          </a:p>
          <a:p>
            <a:r>
              <a:rPr lang="en-US" sz="2400" dirty="0">
                <a:solidFill>
                  <a:srgbClr val="000090"/>
                </a:solidFill>
                <a:latin typeface="Calibri" charset="0"/>
                <a:ea typeface="ＭＳ Ｐゴシック" charset="0"/>
                <a:cs typeface="ＭＳ Ｐゴシック" charset="0"/>
              </a:rPr>
              <a:t>Calculated </a:t>
            </a:r>
            <a:r>
              <a:rPr lang="en-US" sz="2400" dirty="0" err="1">
                <a:solidFill>
                  <a:srgbClr val="000090"/>
                </a:solidFill>
                <a:latin typeface="Calibri" charset="0"/>
                <a:ea typeface="ＭＳ Ｐゴシック" charset="0"/>
                <a:cs typeface="ＭＳ Ｐゴシック" charset="0"/>
              </a:rPr>
              <a:t>ave</a:t>
            </a:r>
            <a:r>
              <a:rPr lang="en-US" sz="2400" dirty="0">
                <a:solidFill>
                  <a:srgbClr val="000090"/>
                </a:solidFill>
                <a:latin typeface="Calibri" charset="0"/>
                <a:ea typeface="ＭＳ Ｐゴシック" charset="0"/>
                <a:cs typeface="ＭＳ Ｐゴシック" charset="0"/>
              </a:rPr>
              <a:t> ADU/pixel and RMS around </a:t>
            </a:r>
            <a:r>
              <a:rPr lang="en-US" sz="2400" dirty="0" err="1">
                <a:solidFill>
                  <a:srgbClr val="000090"/>
                </a:solidFill>
                <a:latin typeface="Calibri" charset="0"/>
                <a:ea typeface="ＭＳ Ｐゴシック" charset="0"/>
                <a:cs typeface="ＭＳ Ｐゴシック" charset="0"/>
              </a:rPr>
              <a:t>ave</a:t>
            </a:r>
            <a:r>
              <a:rPr lang="en-US" sz="2400" dirty="0">
                <a:solidFill>
                  <a:srgbClr val="000090"/>
                </a:solidFill>
                <a:latin typeface="Calibri" charset="0"/>
                <a:ea typeface="ＭＳ Ｐゴシック" charset="0"/>
                <a:cs typeface="ＭＳ Ｐゴシック" charset="0"/>
              </a:rPr>
              <a:t> for 10,000 pixels</a:t>
            </a:r>
          </a:p>
          <a:p>
            <a:r>
              <a:rPr lang="en-US" sz="2400" dirty="0">
                <a:solidFill>
                  <a:srgbClr val="000090"/>
                </a:solidFill>
                <a:latin typeface="Calibri" charset="0"/>
                <a:ea typeface="ＭＳ Ｐゴシック" charset="0"/>
                <a:cs typeface="ＭＳ Ｐゴシック" charset="0"/>
              </a:rPr>
              <a:t>Plotted (RMS)</a:t>
            </a:r>
            <a:r>
              <a:rPr lang="en-US" sz="2400" baseline="30000" dirty="0">
                <a:solidFill>
                  <a:srgbClr val="000090"/>
                </a:solidFill>
                <a:latin typeface="Calibri" charset="0"/>
                <a:ea typeface="ＭＳ Ｐゴシック" charset="0"/>
                <a:cs typeface="ＭＳ Ｐゴシック" charset="0"/>
              </a:rPr>
              <a:t>2 </a:t>
            </a:r>
            <a:r>
              <a:rPr lang="en-US" sz="2400" dirty="0" err="1">
                <a:solidFill>
                  <a:srgbClr val="000090"/>
                </a:solidFill>
                <a:latin typeface="Calibri" charset="0"/>
                <a:ea typeface="ＭＳ Ｐゴシック" charset="0"/>
                <a:cs typeface="ＭＳ Ｐゴシック" charset="0"/>
              </a:rPr>
              <a:t>vs</a:t>
            </a:r>
            <a:r>
              <a:rPr lang="en-US" sz="2400" dirty="0">
                <a:solidFill>
                  <a:srgbClr val="000090"/>
                </a:solidFill>
                <a:latin typeface="Calibri" charset="0"/>
                <a:ea typeface="ＭＳ Ｐゴシック" charset="0"/>
                <a:cs typeface="ＭＳ Ｐゴシック" charset="0"/>
              </a:rPr>
              <a:t> </a:t>
            </a:r>
            <a:r>
              <a:rPr lang="en-US" sz="2400" dirty="0" err="1">
                <a:solidFill>
                  <a:srgbClr val="000090"/>
                </a:solidFill>
                <a:latin typeface="Calibri" charset="0"/>
                <a:ea typeface="ＭＳ Ｐゴシック" charset="0"/>
                <a:cs typeface="ＭＳ Ｐゴシック" charset="0"/>
              </a:rPr>
              <a:t>ave</a:t>
            </a:r>
            <a:r>
              <a:rPr lang="en-US" sz="2400" dirty="0">
                <a:solidFill>
                  <a:srgbClr val="000090"/>
                </a:solidFill>
                <a:latin typeface="Calibri" charset="0"/>
                <a:ea typeface="ＭＳ Ｐゴシック" charset="0"/>
                <a:cs typeface="ＭＳ Ｐゴシック" charset="0"/>
              </a:rPr>
              <a:t> ADU/pixel, slope is gain</a:t>
            </a:r>
          </a:p>
        </p:txBody>
      </p:sp>
      <p:sp>
        <p:nvSpPr>
          <p:cNvPr id="6041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6042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7545D-6F3F-9B48-A8B4-02AC814F4197}" type="slidenum">
              <a:rPr lang="en-US" sz="1200">
                <a:solidFill>
                  <a:srgbClr val="898989"/>
                </a:solidFill>
                <a:latin typeface="Calibri" charset="0"/>
              </a:rPr>
              <a:pPr eaLnBrk="1" hangingPunct="1"/>
              <a:t>45</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Right side, 0.5 sec exp, ADU/pixel</a:t>
            </a:r>
          </a:p>
        </p:txBody>
      </p:sp>
      <p:pic>
        <p:nvPicPr>
          <p:cNvPr id="61442" name="Content Placeholder 5" descr="Figgainhist.pdf"/>
          <p:cNvPicPr>
            <a:picLocks noGrp="1" noChangeAspect="1"/>
          </p:cNvPicPr>
          <p:nvPr>
            <p:ph idx="1"/>
          </p:nvPr>
        </p:nvPicPr>
        <p:blipFill>
          <a:blip r:embed="rId2">
            <a:extLst>
              <a:ext uri="{28A0092B-C50C-407E-A947-70E740481C1C}">
                <a14:useLocalDpi xmlns:a14="http://schemas.microsoft.com/office/drawing/2010/main" val="0"/>
              </a:ext>
            </a:extLst>
          </a:blip>
          <a:srcRect t="-446" b="534"/>
          <a:stretch>
            <a:fillRect/>
          </a:stretch>
        </p:blipFill>
        <p:spPr>
          <a:xfrm>
            <a:off x="1143000" y="1417638"/>
            <a:ext cx="6858000" cy="4811712"/>
          </a:xfrm>
        </p:spPr>
      </p:pic>
      <p:sp>
        <p:nvSpPr>
          <p:cNvPr id="6144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6144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110CE1-C578-F540-AB68-7F4C00A9EFAC}" type="slidenum">
              <a:rPr lang="en-US" sz="1200">
                <a:solidFill>
                  <a:srgbClr val="898989"/>
                </a:solidFill>
                <a:latin typeface="Calibri" charset="0"/>
              </a:rPr>
              <a:pPr eaLnBrk="1" hangingPunct="1"/>
              <a:t>46</a:t>
            </a:fld>
            <a:endParaRPr lang="en-US" sz="1200">
              <a:solidFill>
                <a:srgbClr val="898989"/>
              </a:solidFill>
              <a:latin typeface="Calibri" charset="0"/>
            </a:endParaRPr>
          </a:p>
        </p:txBody>
      </p:sp>
      <p:sp>
        <p:nvSpPr>
          <p:cNvPr id="61445" name="TextBox 6"/>
          <p:cNvSpPr txBox="1">
            <a:spLocks noChangeArrowheads="1"/>
          </p:cNvSpPr>
          <p:nvPr/>
        </p:nvSpPr>
        <p:spPr bwMode="auto">
          <a:xfrm>
            <a:off x="1981200" y="1752600"/>
            <a:ext cx="2908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0090"/>
                </a:solidFill>
              </a:rPr>
              <a:t>Ave = 21,595 ADU/pixel</a:t>
            </a:r>
          </a:p>
          <a:p>
            <a:pPr eaLnBrk="1" hangingPunct="1"/>
            <a:r>
              <a:rPr lang="en-US" sz="2000">
                <a:solidFill>
                  <a:srgbClr val="000090"/>
                </a:solidFill>
              </a:rPr>
              <a:t>σ = 220.4</a:t>
            </a:r>
          </a:p>
          <a:p>
            <a:pPr eaLnBrk="1" hangingPunct="1"/>
            <a:r>
              <a:rPr lang="en-US" sz="2000">
                <a:solidFill>
                  <a:srgbClr val="000090"/>
                </a:solidFill>
              </a:rPr>
              <a:t>Sqrt(21,595)=147 </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33867" y="89972"/>
            <a:ext cx="8229600" cy="1143000"/>
          </a:xfrm>
        </p:spPr>
        <p:txBody>
          <a:bodyPr/>
          <a:lstStyle/>
          <a:p>
            <a:r>
              <a:rPr lang="en-US" sz="3200" u="sng" dirty="0">
                <a:solidFill>
                  <a:srgbClr val="FF0000"/>
                </a:solidFill>
                <a:latin typeface="Calibri" charset="0"/>
                <a:ea typeface="ＭＳ Ｐゴシック" charset="0"/>
                <a:cs typeface="ＭＳ Ｐゴシック" charset="0"/>
              </a:rPr>
              <a:t>FVC Gain Measurement</a:t>
            </a:r>
          </a:p>
        </p:txBody>
      </p:sp>
      <p:pic>
        <p:nvPicPr>
          <p:cNvPr id="62466" name="Content Placeholder 5" descr="Figgain.pdf"/>
          <p:cNvPicPr>
            <a:picLocks noGrp="1" noChangeAspect="1"/>
          </p:cNvPicPr>
          <p:nvPr>
            <p:ph idx="1"/>
          </p:nvPr>
        </p:nvPicPr>
        <p:blipFill>
          <a:blip r:embed="rId2">
            <a:extLst>
              <a:ext uri="{28A0092B-C50C-407E-A947-70E740481C1C}">
                <a14:useLocalDpi xmlns:a14="http://schemas.microsoft.com/office/drawing/2010/main" val="0"/>
              </a:ext>
            </a:extLst>
          </a:blip>
          <a:srcRect t="-2205" b="-1831"/>
          <a:stretch>
            <a:fillRect/>
          </a:stretch>
        </p:blipFill>
        <p:spPr>
          <a:xfrm>
            <a:off x="1151994" y="1786993"/>
            <a:ext cx="6019800" cy="4397375"/>
          </a:xfrm>
        </p:spPr>
      </p:pic>
      <p:sp>
        <p:nvSpPr>
          <p:cNvPr id="6246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624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8E42DC-EA96-524E-9146-EE5C6ADA5F30}" type="slidenum">
              <a:rPr lang="en-US" sz="1200">
                <a:solidFill>
                  <a:srgbClr val="898989"/>
                </a:solidFill>
                <a:latin typeface="Calibri" charset="0"/>
              </a:rPr>
              <a:pPr eaLnBrk="1" hangingPunct="1"/>
              <a:t>47</a:t>
            </a:fld>
            <a:endParaRPr lang="en-US" sz="1200">
              <a:solidFill>
                <a:srgbClr val="898989"/>
              </a:solidFill>
              <a:latin typeface="Calibri" charset="0"/>
            </a:endParaRPr>
          </a:p>
        </p:txBody>
      </p:sp>
      <p:sp>
        <p:nvSpPr>
          <p:cNvPr id="62473" name="TextBox 15"/>
          <p:cNvSpPr txBox="1">
            <a:spLocks noChangeArrowheads="1"/>
          </p:cNvSpPr>
          <p:nvPr/>
        </p:nvSpPr>
        <p:spPr bwMode="auto">
          <a:xfrm>
            <a:off x="3568700" y="6015038"/>
            <a:ext cx="2130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Average ADU/pixel</a:t>
            </a:r>
          </a:p>
        </p:txBody>
      </p:sp>
      <p:sp>
        <p:nvSpPr>
          <p:cNvPr id="62474" name="TextBox 16"/>
          <p:cNvSpPr txBox="1">
            <a:spLocks noChangeArrowheads="1"/>
          </p:cNvSpPr>
          <p:nvPr/>
        </p:nvSpPr>
        <p:spPr bwMode="auto">
          <a:xfrm rot="-5400000">
            <a:off x="457200" y="3505201"/>
            <a:ext cx="93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(RMS)</a:t>
            </a:r>
            <a:r>
              <a:rPr lang="en-US" sz="1800" baseline="30000"/>
              <a:t>2</a:t>
            </a:r>
          </a:p>
        </p:txBody>
      </p:sp>
      <p:sp>
        <p:nvSpPr>
          <p:cNvPr id="2" name="TextBox 1"/>
          <p:cNvSpPr txBox="1"/>
          <p:nvPr/>
        </p:nvSpPr>
        <p:spPr>
          <a:xfrm>
            <a:off x="2231810" y="2283767"/>
            <a:ext cx="2673779" cy="461665"/>
          </a:xfrm>
          <a:prstGeom prst="rect">
            <a:avLst/>
          </a:prstGeom>
          <a:noFill/>
        </p:spPr>
        <p:txBody>
          <a:bodyPr wrap="none" rtlCol="0">
            <a:spAutoFit/>
          </a:bodyPr>
          <a:lstStyle/>
          <a:p>
            <a:r>
              <a:rPr lang="en-US" sz="2400" dirty="0" smtClean="0">
                <a:solidFill>
                  <a:srgbClr val="FF0000"/>
                </a:solidFill>
              </a:rPr>
              <a:t>~ 2 ADUs/electron</a:t>
            </a:r>
            <a:endParaRPr lang="en-US" sz="2400" dirty="0">
              <a:solidFill>
                <a:srgbClr val="FF0000"/>
              </a:solidFill>
            </a:endParaRPr>
          </a:p>
        </p:txBody>
      </p:sp>
      <p:sp>
        <p:nvSpPr>
          <p:cNvPr id="3" name="TextBox 2"/>
          <p:cNvSpPr txBox="1"/>
          <p:nvPr/>
        </p:nvSpPr>
        <p:spPr>
          <a:xfrm>
            <a:off x="1954693" y="1097508"/>
            <a:ext cx="4623907" cy="646331"/>
          </a:xfrm>
          <a:prstGeom prst="rect">
            <a:avLst/>
          </a:prstGeom>
          <a:noFill/>
        </p:spPr>
        <p:txBody>
          <a:bodyPr wrap="none" rtlCol="0">
            <a:spAutoFit/>
          </a:bodyPr>
          <a:lstStyle/>
          <a:p>
            <a:r>
              <a:rPr lang="en-US" dirty="0" smtClean="0">
                <a:solidFill>
                  <a:srgbClr val="000090"/>
                </a:solidFill>
              </a:rPr>
              <a:t>Taking the pixel by pixel sensitivity variation </a:t>
            </a:r>
          </a:p>
          <a:p>
            <a:r>
              <a:rPr lang="en-US" dirty="0" smtClean="0">
                <a:solidFill>
                  <a:srgbClr val="000090"/>
                </a:solidFill>
              </a:rPr>
              <a:t>          of (0.6±0.1) % into account</a:t>
            </a:r>
            <a:endParaRPr lang="en-US" dirty="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5"/>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Centroid Precision on CCD</a:t>
            </a:r>
            <a:endParaRPr lang="en-US" sz="3200">
              <a:latin typeface="Calibri" charset="0"/>
              <a:ea typeface="ＭＳ Ｐゴシック" charset="0"/>
              <a:cs typeface="ＭＳ Ｐゴシック" charset="0"/>
            </a:endParaRPr>
          </a:p>
        </p:txBody>
      </p:sp>
      <p:pic>
        <p:nvPicPr>
          <p:cNvPr id="65538" name="Content Placeholder 8" descr="Figuresigx.pdf"/>
          <p:cNvPicPr>
            <a:picLocks noGrp="1" noChangeAspect="1"/>
          </p:cNvPicPr>
          <p:nvPr>
            <p:ph sz="half" idx="1"/>
          </p:nvPr>
        </p:nvPicPr>
        <p:blipFill>
          <a:blip r:embed="rId2">
            <a:extLst>
              <a:ext uri="{28A0092B-C50C-407E-A947-70E740481C1C}">
                <a14:useLocalDpi xmlns:a14="http://schemas.microsoft.com/office/drawing/2010/main" val="0"/>
              </a:ext>
            </a:extLst>
          </a:blip>
          <a:srcRect l="2386" r="-1158"/>
          <a:stretch>
            <a:fillRect/>
          </a:stretch>
        </p:blipFill>
        <p:spPr>
          <a:xfrm>
            <a:off x="838200" y="2192338"/>
            <a:ext cx="3657600" cy="3611562"/>
          </a:xfrm>
        </p:spPr>
      </p:pic>
      <p:pic>
        <p:nvPicPr>
          <p:cNvPr id="65539" name="Content Placeholder 9" descr="Figuresigy.pdf"/>
          <p:cNvPicPr>
            <a:picLocks noGrp="1" noChangeAspect="1"/>
          </p:cNvPicPr>
          <p:nvPr>
            <p:ph sz="half" idx="2"/>
          </p:nvPr>
        </p:nvPicPr>
        <p:blipFill>
          <a:blip r:embed="rId3">
            <a:extLst>
              <a:ext uri="{28A0092B-C50C-407E-A947-70E740481C1C}">
                <a14:useLocalDpi xmlns:a14="http://schemas.microsoft.com/office/drawing/2010/main" val="0"/>
              </a:ext>
            </a:extLst>
          </a:blip>
          <a:srcRect l="89" r="-436"/>
          <a:stretch>
            <a:fillRect/>
          </a:stretch>
        </p:blipFill>
        <p:spPr>
          <a:xfrm>
            <a:off x="4800600" y="2192338"/>
            <a:ext cx="3675063" cy="3544887"/>
          </a:xfrm>
        </p:spPr>
      </p:pic>
      <p:sp>
        <p:nvSpPr>
          <p:cNvPr id="6554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6554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B7B69-5879-A54E-9DA2-D6C8AB4C2087}" type="slidenum">
              <a:rPr lang="en-US" sz="1200">
                <a:solidFill>
                  <a:srgbClr val="898989"/>
                </a:solidFill>
                <a:latin typeface="Calibri" charset="0"/>
              </a:rPr>
              <a:pPr eaLnBrk="1" hangingPunct="1"/>
              <a:t>48</a:t>
            </a:fld>
            <a:endParaRPr lang="en-US" sz="1200">
              <a:solidFill>
                <a:srgbClr val="898989"/>
              </a:solidFill>
              <a:latin typeface="Calibri" charset="0"/>
            </a:endParaRPr>
          </a:p>
        </p:txBody>
      </p:sp>
      <p:sp>
        <p:nvSpPr>
          <p:cNvPr id="65542" name="TextBox 10"/>
          <p:cNvSpPr txBox="1">
            <a:spLocks noChangeArrowheads="1"/>
          </p:cNvSpPr>
          <p:nvPr/>
        </p:nvSpPr>
        <p:spPr bwMode="auto">
          <a:xfrm rot="-5400000">
            <a:off x="-405606" y="3569494"/>
            <a:ext cx="241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Number of Exposures</a:t>
            </a:r>
          </a:p>
          <a:p>
            <a:pPr eaLnBrk="1" hangingPunct="1"/>
            <a:endParaRPr lang="en-US" sz="1800"/>
          </a:p>
        </p:txBody>
      </p:sp>
      <p:sp>
        <p:nvSpPr>
          <p:cNvPr id="65543" name="TextBox 11"/>
          <p:cNvSpPr txBox="1">
            <a:spLocks noChangeArrowheads="1"/>
          </p:cNvSpPr>
          <p:nvPr/>
        </p:nvSpPr>
        <p:spPr bwMode="auto">
          <a:xfrm>
            <a:off x="2090738" y="5770563"/>
            <a:ext cx="1173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millipixels</a:t>
            </a:r>
          </a:p>
          <a:p>
            <a:pPr eaLnBrk="1" hangingPunct="1"/>
            <a:endParaRPr lang="en-US" sz="1800"/>
          </a:p>
        </p:txBody>
      </p:sp>
      <p:sp>
        <p:nvSpPr>
          <p:cNvPr id="65544" name="TextBox 12"/>
          <p:cNvSpPr txBox="1">
            <a:spLocks noChangeArrowheads="1"/>
          </p:cNvSpPr>
          <p:nvPr/>
        </p:nvSpPr>
        <p:spPr bwMode="auto">
          <a:xfrm>
            <a:off x="6129338" y="5719763"/>
            <a:ext cx="1173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millipixels</a:t>
            </a:r>
          </a:p>
          <a:p>
            <a:pPr eaLnBrk="1" hangingPunct="1"/>
            <a:endParaRPr lang="en-US" sz="1800"/>
          </a:p>
        </p:txBody>
      </p:sp>
      <p:sp>
        <p:nvSpPr>
          <p:cNvPr id="65545" name="TextBox 13"/>
          <p:cNvSpPr txBox="1">
            <a:spLocks noChangeArrowheads="1"/>
          </p:cNvSpPr>
          <p:nvPr/>
        </p:nvSpPr>
        <p:spPr bwMode="auto">
          <a:xfrm>
            <a:off x="1452563" y="1270000"/>
            <a:ext cx="63273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90"/>
                </a:solidFill>
              </a:rPr>
              <a:t>20 different </a:t>
            </a:r>
            <a:r>
              <a:rPr lang="en-US" sz="1800" dirty="0" smtClean="0">
                <a:solidFill>
                  <a:srgbClr val="000090"/>
                </a:solidFill>
              </a:rPr>
              <a:t>exposures, camera dithered by a few pixels only</a:t>
            </a:r>
            <a:endParaRPr lang="en-US" sz="1800" dirty="0">
              <a:solidFill>
                <a:srgbClr val="000090"/>
              </a:solidFill>
            </a:endParaRPr>
          </a:p>
          <a:p>
            <a:pPr eaLnBrk="1" hangingPunct="1"/>
            <a:r>
              <a:rPr lang="en-US" sz="1800" dirty="0">
                <a:solidFill>
                  <a:srgbClr val="000090"/>
                </a:solidFill>
              </a:rPr>
              <a:t> Each entry is the RMS of 64 fiber position measurements</a:t>
            </a:r>
          </a:p>
          <a:p>
            <a:pPr eaLnBrk="1" hangingPunct="1"/>
            <a:endParaRPr lang="en-US" sz="1800" dirty="0"/>
          </a:p>
        </p:txBody>
      </p:sp>
      <p:sp>
        <p:nvSpPr>
          <p:cNvPr id="65546" name="TextBox 14"/>
          <p:cNvSpPr txBox="1">
            <a:spLocks noChangeArrowheads="1"/>
          </p:cNvSpPr>
          <p:nvPr/>
        </p:nvSpPr>
        <p:spPr bwMode="auto">
          <a:xfrm>
            <a:off x="1406525" y="2514600"/>
            <a:ext cx="574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σ</a:t>
            </a:r>
            <a:r>
              <a:rPr lang="en-US" sz="3200" baseline="-25000"/>
              <a:t>x</a:t>
            </a:r>
          </a:p>
          <a:p>
            <a:pPr eaLnBrk="1" hangingPunct="1"/>
            <a:endParaRPr lang="en-US" sz="1800"/>
          </a:p>
        </p:txBody>
      </p:sp>
      <p:sp>
        <p:nvSpPr>
          <p:cNvPr id="65547" name="TextBox 15"/>
          <p:cNvSpPr txBox="1">
            <a:spLocks noChangeArrowheads="1"/>
          </p:cNvSpPr>
          <p:nvPr/>
        </p:nvSpPr>
        <p:spPr bwMode="auto">
          <a:xfrm>
            <a:off x="5470525" y="2557463"/>
            <a:ext cx="5746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σ</a:t>
            </a:r>
            <a:r>
              <a:rPr lang="en-US" sz="3200" baseline="-25000"/>
              <a:t>y</a:t>
            </a:r>
          </a:p>
          <a:p>
            <a:pPr eaLnBrk="1" hangingPunct="1"/>
            <a:endParaRPr lang="en-US" sz="1800"/>
          </a:p>
        </p:txBody>
      </p:sp>
    </p:spTree>
    <p:extLst>
      <p:ext uri="{BB962C8B-B14F-4D97-AF65-F5344CB8AC3E}">
        <p14:creationId xmlns:p14="http://schemas.microsoft.com/office/powerpoint/2010/main" val="241331165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5"/>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Status last progress report</a:t>
            </a:r>
            <a:br>
              <a:rPr lang="en-US" sz="3200" u="sng">
                <a:solidFill>
                  <a:srgbClr val="FF0000"/>
                </a:solidFill>
                <a:latin typeface="Calibri" charset="0"/>
                <a:ea typeface="ＭＳ Ｐゴシック" charset="0"/>
                <a:cs typeface="ＭＳ Ｐゴシック" charset="0"/>
              </a:rPr>
            </a:br>
            <a:r>
              <a:rPr lang="en-US" sz="3200" u="sng">
                <a:solidFill>
                  <a:srgbClr val="FF0000"/>
                </a:solidFill>
                <a:latin typeface="Calibri" charset="0"/>
                <a:ea typeface="ＭＳ Ｐゴシック" charset="0"/>
                <a:cs typeface="ＭＳ Ｐゴシック" charset="0"/>
              </a:rPr>
              <a:t>Problem we are working on</a:t>
            </a:r>
          </a:p>
        </p:txBody>
      </p:sp>
      <p:pic>
        <p:nvPicPr>
          <p:cNvPr id="72706" name="Content Placeholder 8" descr="Figdelsigx.pdf"/>
          <p:cNvPicPr>
            <a:picLocks noGrp="1" noChangeAspect="1"/>
          </p:cNvPicPr>
          <p:nvPr>
            <p:ph sz="half" idx="1"/>
          </p:nvPr>
        </p:nvPicPr>
        <p:blipFill>
          <a:blip r:embed="rId2">
            <a:extLst>
              <a:ext uri="{28A0092B-C50C-407E-A947-70E740481C1C}">
                <a14:useLocalDpi xmlns:a14="http://schemas.microsoft.com/office/drawing/2010/main" val="0"/>
              </a:ext>
            </a:extLst>
          </a:blip>
          <a:srcRect l="1862" r="417"/>
          <a:stretch>
            <a:fillRect/>
          </a:stretch>
        </p:blipFill>
        <p:spPr>
          <a:xfrm>
            <a:off x="685800" y="2819400"/>
            <a:ext cx="3556000" cy="3230563"/>
          </a:xfrm>
        </p:spPr>
      </p:pic>
      <p:pic>
        <p:nvPicPr>
          <p:cNvPr id="72707" name="Content Placeholder 9" descr="Figdelsigy.pdf"/>
          <p:cNvPicPr>
            <a:picLocks noGrp="1" noChangeAspect="1"/>
          </p:cNvPicPr>
          <p:nvPr>
            <p:ph sz="half" idx="2"/>
          </p:nvPr>
        </p:nvPicPr>
        <p:blipFill>
          <a:blip r:embed="rId3">
            <a:extLst>
              <a:ext uri="{28A0092B-C50C-407E-A947-70E740481C1C}">
                <a14:useLocalDpi xmlns:a14="http://schemas.microsoft.com/office/drawing/2010/main" val="0"/>
              </a:ext>
            </a:extLst>
          </a:blip>
          <a:srcRect l="2673" t="-188" r="-1183" b="188"/>
          <a:stretch>
            <a:fillRect/>
          </a:stretch>
        </p:blipFill>
        <p:spPr>
          <a:xfrm>
            <a:off x="4800600" y="2819400"/>
            <a:ext cx="3505200" cy="3205163"/>
          </a:xfrm>
        </p:spPr>
      </p:pic>
      <p:sp>
        <p:nvSpPr>
          <p:cNvPr id="7270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7270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37D33-71BF-0F46-9192-D54D8BC8E79A}" type="slidenum">
              <a:rPr lang="en-US" sz="1200">
                <a:solidFill>
                  <a:srgbClr val="898989"/>
                </a:solidFill>
                <a:latin typeface="Calibri" charset="0"/>
              </a:rPr>
              <a:pPr eaLnBrk="1" hangingPunct="1"/>
              <a:t>49</a:t>
            </a:fld>
            <a:endParaRPr lang="en-US" sz="1200">
              <a:solidFill>
                <a:srgbClr val="898989"/>
              </a:solidFill>
              <a:latin typeface="Calibri" charset="0"/>
            </a:endParaRPr>
          </a:p>
        </p:txBody>
      </p:sp>
      <p:sp>
        <p:nvSpPr>
          <p:cNvPr id="72710" name="TextBox 10"/>
          <p:cNvSpPr txBox="1">
            <a:spLocks noChangeArrowheads="1"/>
          </p:cNvSpPr>
          <p:nvPr/>
        </p:nvSpPr>
        <p:spPr bwMode="auto">
          <a:xfrm>
            <a:off x="1862138" y="5965825"/>
            <a:ext cx="1173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millipixels</a:t>
            </a:r>
          </a:p>
          <a:p>
            <a:pPr eaLnBrk="1" hangingPunct="1"/>
            <a:endParaRPr lang="en-US" sz="1800"/>
          </a:p>
        </p:txBody>
      </p:sp>
      <p:sp>
        <p:nvSpPr>
          <p:cNvPr id="72711" name="TextBox 11"/>
          <p:cNvSpPr txBox="1">
            <a:spLocks noChangeArrowheads="1"/>
          </p:cNvSpPr>
          <p:nvPr/>
        </p:nvSpPr>
        <p:spPr bwMode="auto">
          <a:xfrm>
            <a:off x="5867400" y="5948363"/>
            <a:ext cx="1171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millipixels</a:t>
            </a:r>
          </a:p>
          <a:p>
            <a:pPr eaLnBrk="1" hangingPunct="1"/>
            <a:endParaRPr lang="en-US" sz="1800"/>
          </a:p>
        </p:txBody>
      </p:sp>
      <p:sp>
        <p:nvSpPr>
          <p:cNvPr id="72712" name="TextBox 12"/>
          <p:cNvSpPr txBox="1">
            <a:spLocks noChangeArrowheads="1"/>
          </p:cNvSpPr>
          <p:nvPr/>
        </p:nvSpPr>
        <p:spPr bwMode="auto">
          <a:xfrm rot="-5400000">
            <a:off x="-523082" y="4009232"/>
            <a:ext cx="24177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Number of Exposures</a:t>
            </a:r>
          </a:p>
          <a:p>
            <a:pPr eaLnBrk="1" hangingPunct="1"/>
            <a:endParaRPr lang="en-US" sz="1800"/>
          </a:p>
        </p:txBody>
      </p:sp>
      <p:sp>
        <p:nvSpPr>
          <p:cNvPr id="72713" name="TextBox 13"/>
          <p:cNvSpPr txBox="1">
            <a:spLocks noChangeArrowheads="1"/>
          </p:cNvSpPr>
          <p:nvPr/>
        </p:nvSpPr>
        <p:spPr bwMode="auto">
          <a:xfrm>
            <a:off x="1287463" y="3124200"/>
            <a:ext cx="574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σ</a:t>
            </a:r>
            <a:r>
              <a:rPr lang="en-US" sz="3200" baseline="-25000"/>
              <a:t>x</a:t>
            </a:r>
          </a:p>
          <a:p>
            <a:pPr eaLnBrk="1" hangingPunct="1"/>
            <a:endParaRPr lang="en-US" sz="1800"/>
          </a:p>
        </p:txBody>
      </p:sp>
      <p:sp>
        <p:nvSpPr>
          <p:cNvPr id="72714" name="TextBox 14"/>
          <p:cNvSpPr txBox="1">
            <a:spLocks noChangeArrowheads="1"/>
          </p:cNvSpPr>
          <p:nvPr/>
        </p:nvSpPr>
        <p:spPr bwMode="auto">
          <a:xfrm>
            <a:off x="5445125" y="3157538"/>
            <a:ext cx="5746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σ</a:t>
            </a:r>
            <a:r>
              <a:rPr lang="en-US" sz="3200" baseline="-25000"/>
              <a:t>y</a:t>
            </a:r>
          </a:p>
          <a:p>
            <a:pPr eaLnBrk="1" hangingPunct="1"/>
            <a:endParaRPr lang="en-US" sz="1800"/>
          </a:p>
        </p:txBody>
      </p:sp>
      <p:sp>
        <p:nvSpPr>
          <p:cNvPr id="72715" name="TextBox 15"/>
          <p:cNvSpPr txBox="1">
            <a:spLocks noChangeArrowheads="1"/>
          </p:cNvSpPr>
          <p:nvPr/>
        </p:nvSpPr>
        <p:spPr bwMode="auto">
          <a:xfrm>
            <a:off x="547688" y="1460500"/>
            <a:ext cx="688196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0090"/>
                </a:solidFill>
              </a:rPr>
              <a:t>Compare two sets of images : 10 measurements </a:t>
            </a:r>
          </a:p>
          <a:p>
            <a:pPr eaLnBrk="1" hangingPunct="1"/>
            <a:r>
              <a:rPr lang="en-US" dirty="0">
                <a:solidFill>
                  <a:srgbClr val="000090"/>
                </a:solidFill>
              </a:rPr>
              <a:t> with the camera in one fixed position, compared</a:t>
            </a:r>
          </a:p>
          <a:p>
            <a:pPr eaLnBrk="1" hangingPunct="1"/>
            <a:r>
              <a:rPr lang="en-US" dirty="0">
                <a:solidFill>
                  <a:srgbClr val="000090"/>
                </a:solidFill>
              </a:rPr>
              <a:t> to ten images with the camera </a:t>
            </a:r>
            <a:r>
              <a:rPr lang="en-US" dirty="0" smtClean="0">
                <a:solidFill>
                  <a:srgbClr val="000090"/>
                </a:solidFill>
              </a:rPr>
              <a:t>moved </a:t>
            </a:r>
            <a:r>
              <a:rPr lang="en-US" dirty="0">
                <a:solidFill>
                  <a:srgbClr val="000090"/>
                </a:solidFill>
              </a:rPr>
              <a:t>laterally</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z="3600" u="sng">
                <a:solidFill>
                  <a:srgbClr val="FF0000"/>
                </a:solidFill>
                <a:latin typeface="Calibri" charset="0"/>
                <a:ea typeface="ＭＳ Ｐゴシック" charset="0"/>
                <a:cs typeface="ＭＳ Ｐゴシック" charset="0"/>
              </a:rPr>
              <a:t>Some Design considerations</a:t>
            </a:r>
          </a:p>
        </p:txBody>
      </p:sp>
      <p:sp>
        <p:nvSpPr>
          <p:cNvPr id="19458" name="Content Placeholder 2"/>
          <p:cNvSpPr>
            <a:spLocks noGrp="1"/>
          </p:cNvSpPr>
          <p:nvPr>
            <p:ph idx="1"/>
          </p:nvPr>
        </p:nvSpPr>
        <p:spPr/>
        <p:txBody>
          <a:bodyPr/>
          <a:lstStyle/>
          <a:p>
            <a:r>
              <a:rPr lang="en-US" sz="2400">
                <a:solidFill>
                  <a:srgbClr val="000090"/>
                </a:solidFill>
                <a:latin typeface="Calibri" charset="0"/>
                <a:ea typeface="ＭＳ Ｐゴシック" charset="0"/>
                <a:cs typeface="ＭＳ Ｐゴシック" charset="0"/>
              </a:rPr>
              <a:t>Input dimensions</a:t>
            </a:r>
          </a:p>
          <a:p>
            <a:pPr lvl="1"/>
            <a:r>
              <a:rPr lang="en-US" sz="2400">
                <a:solidFill>
                  <a:srgbClr val="000090"/>
                </a:solidFill>
                <a:latin typeface="Calibri" charset="0"/>
                <a:ea typeface="ＭＳ Ｐゴシック" charset="0"/>
              </a:rPr>
              <a:t>Fiberplane diameter 1000 mm</a:t>
            </a:r>
          </a:p>
          <a:p>
            <a:pPr lvl="1"/>
            <a:r>
              <a:rPr lang="en-US" sz="2400">
                <a:solidFill>
                  <a:srgbClr val="000090"/>
                </a:solidFill>
                <a:latin typeface="Calibri" charset="0"/>
                <a:ea typeface="ＭＳ Ｐゴシック" charset="0"/>
              </a:rPr>
              <a:t>CCD size ~40 mm</a:t>
            </a:r>
          </a:p>
          <a:p>
            <a:pPr lvl="1"/>
            <a:r>
              <a:rPr lang="en-US" sz="2400">
                <a:solidFill>
                  <a:srgbClr val="000090"/>
                </a:solidFill>
                <a:latin typeface="Calibri" charset="0"/>
                <a:ea typeface="ＭＳ Ｐゴシック" charset="0"/>
              </a:rPr>
              <a:t>Fiberplane to camera  L = 8900  mm</a:t>
            </a:r>
          </a:p>
          <a:p>
            <a:r>
              <a:rPr lang="en-US" sz="2400">
                <a:solidFill>
                  <a:srgbClr val="000090"/>
                </a:solidFill>
                <a:latin typeface="Calibri" charset="0"/>
                <a:ea typeface="ＭＳ Ｐゴシック" charset="0"/>
                <a:cs typeface="ＭＳ Ｐゴシック" charset="0"/>
              </a:rPr>
              <a:t>Demagnification desired ~ 25</a:t>
            </a:r>
          </a:p>
          <a:p>
            <a:pPr>
              <a:buFont typeface="Arial" charset="0"/>
              <a:buNone/>
            </a:pPr>
            <a:r>
              <a:rPr lang="en-US" sz="2400">
                <a:solidFill>
                  <a:srgbClr val="000090"/>
                </a:solidFill>
                <a:latin typeface="Calibri" charset="0"/>
                <a:ea typeface="ＭＳ Ｐゴシック" charset="0"/>
                <a:cs typeface="ＭＳ Ｐゴシック" charset="0"/>
              </a:rPr>
              <a:t>              Demag ~ f/L</a:t>
            </a:r>
          </a:p>
          <a:p>
            <a:r>
              <a:rPr lang="en-US" sz="2400">
                <a:solidFill>
                  <a:srgbClr val="000090"/>
                </a:solidFill>
                <a:latin typeface="Calibri" charset="0"/>
                <a:ea typeface="ＭＳ Ｐゴシック" charset="0"/>
                <a:cs typeface="ＭＳ Ｐゴシック" charset="0"/>
              </a:rPr>
              <a:t>Camera focal length f ~ 400 mm</a:t>
            </a:r>
          </a:p>
          <a:p>
            <a:r>
              <a:rPr lang="en-US" sz="2400">
                <a:solidFill>
                  <a:srgbClr val="000090"/>
                </a:solidFill>
                <a:latin typeface="Calibri" charset="0"/>
                <a:ea typeface="ＭＳ Ｐゴシック" charset="0"/>
                <a:cs typeface="ＭＳ Ｐゴシック" charset="0"/>
              </a:rPr>
              <a:t>At a demagnification of 25, the 5 micron precision requirement on fiber plane translates to 0.2 microns on CCD, or </a:t>
            </a:r>
            <a:r>
              <a:rPr lang="en-US" sz="2400">
                <a:solidFill>
                  <a:srgbClr val="FF0000"/>
                </a:solidFill>
                <a:latin typeface="Calibri" charset="0"/>
                <a:ea typeface="ＭＳ Ｐゴシック" charset="0"/>
                <a:cs typeface="ＭＳ Ｐゴシック" charset="0"/>
              </a:rPr>
              <a:t>1/30 of a 6 micron pixel</a:t>
            </a:r>
            <a:r>
              <a:rPr lang="en-US" sz="2400">
                <a:solidFill>
                  <a:srgbClr val="000090"/>
                </a:solidFill>
                <a:latin typeface="Calibri" charset="0"/>
                <a:ea typeface="ＭＳ Ｐゴシック" charset="0"/>
                <a:cs typeface="ＭＳ Ｐゴシック" charset="0"/>
              </a:rPr>
              <a:t> </a:t>
            </a:r>
            <a:r>
              <a:rPr lang="en-US" sz="2400">
                <a:solidFill>
                  <a:srgbClr val="008000"/>
                </a:solidFill>
                <a:latin typeface="Calibri" charset="0"/>
                <a:ea typeface="ＭＳ Ｐゴシック" charset="0"/>
                <a:cs typeface="ＭＳ Ｐゴシック" charset="0"/>
              </a:rPr>
              <a:t>(33 millipixels)</a:t>
            </a:r>
          </a:p>
          <a:p>
            <a:pPr>
              <a:buFont typeface="Arial" charset="0"/>
              <a:buNone/>
            </a:pPr>
            <a:r>
              <a:rPr lang="en-US" sz="2400">
                <a:solidFill>
                  <a:srgbClr val="000090"/>
                </a:solidFill>
                <a:latin typeface="Calibri" charset="0"/>
                <a:ea typeface="ＭＳ Ｐゴシック" charset="0"/>
                <a:cs typeface="ＭＳ Ｐゴシック" charset="0"/>
              </a:rPr>
              <a:t>             </a:t>
            </a:r>
          </a:p>
        </p:txBody>
      </p:sp>
      <p:sp>
        <p:nvSpPr>
          <p:cNvPr id="1945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DAA24C-D187-A340-B997-E164B3A5A6BB}" type="slidenum">
              <a:rPr lang="en-US" sz="1600" b="1">
                <a:solidFill>
                  <a:srgbClr val="FF0000"/>
                </a:solidFill>
                <a:latin typeface="Calibri" charset="0"/>
              </a:rPr>
              <a:pPr eaLnBrk="1" hangingPunct="1"/>
              <a:t>5</a:t>
            </a:fld>
            <a:endParaRPr lang="en-US" sz="1600" b="1">
              <a:solidFill>
                <a:srgbClr val="FF000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Status last progress report</a:t>
            </a:r>
            <a:br>
              <a:rPr lang="en-US" sz="3200" u="sng">
                <a:solidFill>
                  <a:srgbClr val="FF0000"/>
                </a:solidFill>
                <a:latin typeface="Calibri" charset="0"/>
                <a:ea typeface="ＭＳ Ｐゴシック" charset="0"/>
                <a:cs typeface="ＭＳ Ｐゴシック" charset="0"/>
              </a:rPr>
            </a:br>
            <a:r>
              <a:rPr lang="en-US" sz="3200" u="sng">
                <a:solidFill>
                  <a:srgbClr val="FF0000"/>
                </a:solidFill>
                <a:latin typeface="Calibri" charset="0"/>
                <a:ea typeface="ＭＳ Ｐゴシック" charset="0"/>
                <a:cs typeface="ＭＳ Ｐゴシック" charset="0"/>
              </a:rPr>
              <a:t>FVC Camera to OGP Meas Mach Comparison</a:t>
            </a:r>
          </a:p>
        </p:txBody>
      </p:sp>
      <p:pic>
        <p:nvPicPr>
          <p:cNvPr id="73730" name="Content Placeholder 5" descr="fvc3.pdf"/>
          <p:cNvPicPr>
            <a:picLocks noGrp="1" noChangeAspect="1"/>
          </p:cNvPicPr>
          <p:nvPr>
            <p:ph idx="1"/>
          </p:nvPr>
        </p:nvPicPr>
        <p:blipFill>
          <a:blip r:embed="rId2">
            <a:extLst>
              <a:ext uri="{28A0092B-C50C-407E-A947-70E740481C1C}">
                <a14:useLocalDpi xmlns:a14="http://schemas.microsoft.com/office/drawing/2010/main" val="0"/>
              </a:ext>
            </a:extLst>
          </a:blip>
          <a:srcRect t="10091" b="3889"/>
          <a:stretch>
            <a:fillRect/>
          </a:stretch>
        </p:blipFill>
        <p:spPr>
          <a:xfrm rot="5400000">
            <a:off x="2035969" y="1429544"/>
            <a:ext cx="4995862" cy="5562600"/>
          </a:xfrm>
          <a:noFill/>
          <a:ln>
            <a:solidFill>
              <a:schemeClr val="tx1"/>
            </a:solidFill>
            <a:miter lim="800000"/>
            <a:headEnd/>
            <a:tailEnd/>
          </a:ln>
        </p:spPr>
      </p:pic>
      <p:sp>
        <p:nvSpPr>
          <p:cNvPr id="7373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737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4C934A-D39D-424C-9459-11C03BE66263}" type="slidenum">
              <a:rPr lang="en-US" sz="1200">
                <a:solidFill>
                  <a:srgbClr val="898989"/>
                </a:solidFill>
                <a:latin typeface="Calibri" charset="0"/>
              </a:rPr>
              <a:pPr eaLnBrk="1" hangingPunct="1"/>
              <a:t>50</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Detailed Distortion Correction</a:t>
            </a:r>
            <a:endParaRPr lang="en-US" sz="3200" u="sng" dirty="0">
              <a:solidFill>
                <a:srgbClr val="FF0000"/>
              </a:solidFill>
            </a:endParaRPr>
          </a:p>
        </p:txBody>
      </p:sp>
      <p:sp>
        <p:nvSpPr>
          <p:cNvPr id="3" name="Content Placeholder 2"/>
          <p:cNvSpPr>
            <a:spLocks noGrp="1"/>
          </p:cNvSpPr>
          <p:nvPr>
            <p:ph idx="1"/>
          </p:nvPr>
        </p:nvSpPr>
        <p:spPr>
          <a:xfrm>
            <a:off x="457200" y="1600200"/>
            <a:ext cx="8229600" cy="4876800"/>
          </a:xfrm>
        </p:spPr>
        <p:txBody>
          <a:bodyPr/>
          <a:lstStyle/>
          <a:p>
            <a:r>
              <a:rPr lang="en-US" sz="2400" dirty="0" smtClean="0">
                <a:solidFill>
                  <a:srgbClr val="000090"/>
                </a:solidFill>
              </a:rPr>
              <a:t>3</a:t>
            </a:r>
            <a:r>
              <a:rPr lang="en-US" sz="2400" baseline="30000" dirty="0" smtClean="0">
                <a:solidFill>
                  <a:srgbClr val="000090"/>
                </a:solidFill>
              </a:rPr>
              <a:t>rd</a:t>
            </a:r>
            <a:r>
              <a:rPr lang="en-US" sz="2400" dirty="0" smtClean="0">
                <a:solidFill>
                  <a:srgbClr val="000090"/>
                </a:solidFill>
              </a:rPr>
              <a:t> order polynomial transformation not sufficient to take care of system distortions (lens distortion, CCD registration)</a:t>
            </a:r>
          </a:p>
          <a:p>
            <a:r>
              <a:rPr lang="en-US" sz="2400" dirty="0" smtClean="0">
                <a:solidFill>
                  <a:srgbClr val="000090"/>
                </a:solidFill>
              </a:rPr>
              <a:t>One option would be to go to higher order transformations</a:t>
            </a:r>
          </a:p>
          <a:p>
            <a:r>
              <a:rPr lang="en-US" sz="2400" dirty="0" smtClean="0">
                <a:solidFill>
                  <a:srgbClr val="000090"/>
                </a:solidFill>
              </a:rPr>
              <a:t>Distortion pattern looks irregular, so instead chose to create a “distortion map” (mask)</a:t>
            </a:r>
          </a:p>
          <a:p>
            <a:r>
              <a:rPr lang="en-US" sz="2400" dirty="0" smtClean="0">
                <a:solidFill>
                  <a:srgbClr val="000090"/>
                </a:solidFill>
              </a:rPr>
              <a:t>Took 314 exposures of the 64 fibers, moving image on CCD around to cover a 4000 x 4000 pixel area of the CCD    </a:t>
            </a:r>
            <a:r>
              <a:rPr lang="en-US" sz="2400" dirty="0">
                <a:solidFill>
                  <a:srgbClr val="000090"/>
                </a:solidFill>
              </a:rPr>
              <a:t> </a:t>
            </a:r>
            <a:r>
              <a:rPr lang="en-US" sz="2400" dirty="0" smtClean="0">
                <a:solidFill>
                  <a:srgbClr val="000090"/>
                </a:solidFill>
              </a:rPr>
              <a:t>    314x64 ~ 20,000 fiber images</a:t>
            </a:r>
          </a:p>
          <a:p>
            <a:r>
              <a:rPr lang="en-US" sz="2400" dirty="0" smtClean="0">
                <a:solidFill>
                  <a:srgbClr val="000090"/>
                </a:solidFill>
              </a:rPr>
              <a:t>Transformed all of the fiber measurements onto the OGP measuring machine </a:t>
            </a:r>
            <a:r>
              <a:rPr lang="en-US" sz="2400" dirty="0" err="1" smtClean="0">
                <a:solidFill>
                  <a:srgbClr val="000090"/>
                </a:solidFill>
              </a:rPr>
              <a:t>coords</a:t>
            </a:r>
            <a:r>
              <a:rPr lang="en-US" sz="2400" dirty="0" smtClean="0">
                <a:solidFill>
                  <a:srgbClr val="000090"/>
                </a:solidFill>
              </a:rPr>
              <a:t>, calculated the deviations </a:t>
            </a:r>
            <a:r>
              <a:rPr lang="en-US" sz="2400" dirty="0" err="1" smtClean="0">
                <a:solidFill>
                  <a:srgbClr val="000090"/>
                </a:solidFill>
              </a:rPr>
              <a:t>Δx</a:t>
            </a:r>
            <a:r>
              <a:rPr lang="en-US" sz="2400" dirty="0" smtClean="0">
                <a:solidFill>
                  <a:srgbClr val="000090"/>
                </a:solidFill>
              </a:rPr>
              <a:t> and </a:t>
            </a:r>
            <a:r>
              <a:rPr lang="en-US" sz="2400" dirty="0" err="1" smtClean="0">
                <a:solidFill>
                  <a:srgbClr val="000090"/>
                </a:solidFill>
              </a:rPr>
              <a:t>Δy</a:t>
            </a:r>
            <a:r>
              <a:rPr lang="en-US" sz="2400" dirty="0" smtClean="0">
                <a:solidFill>
                  <a:srgbClr val="000090"/>
                </a:solidFill>
              </a:rPr>
              <a:t> for each fiber measurement from their OGP measured positions. </a:t>
            </a:r>
          </a:p>
          <a:p>
            <a:endParaRPr lang="en-US" sz="2400" dirty="0" smtClean="0">
              <a:solidFill>
                <a:srgbClr val="000090"/>
              </a:solidFill>
            </a:endParaRPr>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51</a:t>
            </a:fld>
            <a:endParaRPr lang="en-US"/>
          </a:p>
        </p:txBody>
      </p:sp>
    </p:spTree>
    <p:extLst>
      <p:ext uri="{BB962C8B-B14F-4D97-AF65-F5344CB8AC3E}">
        <p14:creationId xmlns:p14="http://schemas.microsoft.com/office/powerpoint/2010/main" val="394976664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Radial lens distortion</a:t>
            </a:r>
          </a:p>
        </p:txBody>
      </p:sp>
      <p:pic>
        <p:nvPicPr>
          <p:cNvPr id="70658" name="Content Placeholder 5" descr="fvc5.pdf"/>
          <p:cNvPicPr>
            <a:picLocks noGrp="1" noChangeAspect="1"/>
          </p:cNvPicPr>
          <p:nvPr>
            <p:ph idx="1"/>
          </p:nvPr>
        </p:nvPicPr>
        <p:blipFill>
          <a:blip r:embed="rId2">
            <a:extLst>
              <a:ext uri="{28A0092B-C50C-407E-A947-70E740481C1C}">
                <a14:useLocalDpi xmlns:a14="http://schemas.microsoft.com/office/drawing/2010/main" val="0"/>
              </a:ext>
            </a:extLst>
          </a:blip>
          <a:srcRect l="-53204" t="-35785" r="-37596" b="-53847"/>
          <a:stretch>
            <a:fillRect/>
          </a:stretch>
        </p:blipFill>
        <p:spPr>
          <a:xfrm rot="5400000">
            <a:off x="211138" y="-1803401"/>
            <a:ext cx="8229600" cy="9601201"/>
          </a:xfrm>
        </p:spPr>
      </p:pic>
      <p:sp>
        <p:nvSpPr>
          <p:cNvPr id="7065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7066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E4E93D-6A32-0144-BD58-476A8A6AEC0F}" type="slidenum">
              <a:rPr lang="en-US" sz="1200">
                <a:solidFill>
                  <a:srgbClr val="898989"/>
                </a:solidFill>
                <a:latin typeface="Calibri" charset="0"/>
              </a:rPr>
              <a:pPr eaLnBrk="1" hangingPunct="1"/>
              <a:t>52</a:t>
            </a:fld>
            <a:endParaRPr lang="en-US" sz="1200">
              <a:solidFill>
                <a:srgbClr val="898989"/>
              </a:solidFill>
              <a:latin typeface="Calibri" charset="0"/>
            </a:endParaRPr>
          </a:p>
        </p:txBody>
      </p:sp>
      <p:sp>
        <p:nvSpPr>
          <p:cNvPr id="70661" name="TextBox 6"/>
          <p:cNvSpPr txBox="1">
            <a:spLocks noChangeArrowheads="1"/>
          </p:cNvSpPr>
          <p:nvPr/>
        </p:nvSpPr>
        <p:spPr bwMode="auto">
          <a:xfrm>
            <a:off x="2616200" y="5138738"/>
            <a:ext cx="4610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0              15            30             45           60</a:t>
            </a:r>
          </a:p>
          <a:p>
            <a:pPr eaLnBrk="1" hangingPunct="1"/>
            <a:r>
              <a:rPr lang="en-US" sz="1800" dirty="0"/>
              <a:t>             </a:t>
            </a:r>
            <a:r>
              <a:rPr lang="en-US" sz="1800" dirty="0" smtClean="0"/>
              <a:t>centimeters </a:t>
            </a:r>
            <a:r>
              <a:rPr lang="en-US" sz="1800" dirty="0"/>
              <a:t>on fiber plane</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Detailed Distortion Correction</a:t>
            </a:r>
            <a:endParaRPr lang="en-US" sz="3200" dirty="0"/>
          </a:p>
        </p:txBody>
      </p:sp>
      <p:sp>
        <p:nvSpPr>
          <p:cNvPr id="3" name="Content Placeholder 2"/>
          <p:cNvSpPr>
            <a:spLocks noGrp="1"/>
          </p:cNvSpPr>
          <p:nvPr>
            <p:ph idx="1"/>
          </p:nvPr>
        </p:nvSpPr>
        <p:spPr/>
        <p:txBody>
          <a:bodyPr/>
          <a:lstStyle/>
          <a:p>
            <a:r>
              <a:rPr lang="en-US" sz="2400" dirty="0" smtClean="0">
                <a:solidFill>
                  <a:srgbClr val="000090"/>
                </a:solidFill>
              </a:rPr>
              <a:t>Divided the area of the CCD into 10 pixel x 10 pixel area elements</a:t>
            </a:r>
          </a:p>
          <a:p>
            <a:r>
              <a:rPr lang="en-US" sz="2400" dirty="0" smtClean="0">
                <a:solidFill>
                  <a:srgbClr val="000090"/>
                </a:solidFill>
              </a:rPr>
              <a:t>In each area element calculated the average </a:t>
            </a:r>
            <a:r>
              <a:rPr lang="en-US" sz="2400" dirty="0" err="1" smtClean="0">
                <a:solidFill>
                  <a:srgbClr val="000090"/>
                </a:solidFill>
              </a:rPr>
              <a:t>Δx</a:t>
            </a:r>
            <a:r>
              <a:rPr lang="en-US" sz="2400" dirty="0" smtClean="0">
                <a:solidFill>
                  <a:srgbClr val="000090"/>
                </a:solidFill>
              </a:rPr>
              <a:t> and the average </a:t>
            </a:r>
            <a:r>
              <a:rPr lang="en-US" sz="2400" dirty="0" err="1" smtClean="0">
                <a:solidFill>
                  <a:srgbClr val="000090"/>
                </a:solidFill>
              </a:rPr>
              <a:t>Δy</a:t>
            </a:r>
            <a:r>
              <a:rPr lang="en-US" sz="2400" dirty="0" smtClean="0">
                <a:solidFill>
                  <a:srgbClr val="000090"/>
                </a:solidFill>
              </a:rPr>
              <a:t> displacements of the fiber positions  from the OGP measurements within a 50 pixel radius</a:t>
            </a:r>
          </a:p>
          <a:p>
            <a:r>
              <a:rPr lang="en-US" sz="2400" dirty="0" smtClean="0">
                <a:solidFill>
                  <a:srgbClr val="000090"/>
                </a:solidFill>
              </a:rPr>
              <a:t>These </a:t>
            </a:r>
            <a:r>
              <a:rPr lang="en-US" sz="2400" dirty="0" err="1" smtClean="0">
                <a:solidFill>
                  <a:srgbClr val="000090"/>
                </a:solidFill>
              </a:rPr>
              <a:t>ave</a:t>
            </a:r>
            <a:r>
              <a:rPr lang="en-US" sz="2400" dirty="0" smtClean="0">
                <a:solidFill>
                  <a:srgbClr val="000090"/>
                </a:solidFill>
              </a:rPr>
              <a:t> </a:t>
            </a:r>
            <a:r>
              <a:rPr lang="en-US" sz="2400" dirty="0" err="1" smtClean="0">
                <a:solidFill>
                  <a:srgbClr val="000090"/>
                </a:solidFill>
              </a:rPr>
              <a:t>Δx</a:t>
            </a:r>
            <a:r>
              <a:rPr lang="en-US" sz="2400" dirty="0" smtClean="0">
                <a:solidFill>
                  <a:srgbClr val="000090"/>
                </a:solidFill>
              </a:rPr>
              <a:t> and </a:t>
            </a:r>
            <a:r>
              <a:rPr lang="en-US" sz="2400" dirty="0" err="1" smtClean="0">
                <a:solidFill>
                  <a:srgbClr val="000090"/>
                </a:solidFill>
              </a:rPr>
              <a:t>Δy</a:t>
            </a:r>
            <a:r>
              <a:rPr lang="en-US" sz="2400" dirty="0" smtClean="0">
                <a:solidFill>
                  <a:srgbClr val="000090"/>
                </a:solidFill>
              </a:rPr>
              <a:t> displacements in each area element on the CCD constitute the distortion map (calculated this once, stored for future use)  </a:t>
            </a:r>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53</a:t>
            </a:fld>
            <a:endParaRPr lang="en-US"/>
          </a:p>
        </p:txBody>
      </p:sp>
    </p:spTree>
    <p:extLst>
      <p:ext uri="{BB962C8B-B14F-4D97-AF65-F5344CB8AC3E}">
        <p14:creationId xmlns:p14="http://schemas.microsoft.com/office/powerpoint/2010/main" val="36293044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
            </a:r>
            <a:br>
              <a:rPr lang="en-US" dirty="0" smtClean="0"/>
            </a:br>
            <a:r>
              <a:rPr lang="en-US" sz="3200" u="sng" dirty="0" smtClean="0">
                <a:solidFill>
                  <a:srgbClr val="FF0000"/>
                </a:solidFill>
              </a:rPr>
              <a:t>Distortion Map Quality Check</a:t>
            </a:r>
            <a:endParaRPr lang="en-US" sz="3200" u="sng" dirty="0">
              <a:solidFill>
                <a:srgbClr val="FF0000"/>
              </a:solidFill>
            </a:endParaRPr>
          </a:p>
        </p:txBody>
      </p:sp>
      <p:sp>
        <p:nvSpPr>
          <p:cNvPr id="3" name="Content Placeholder 2"/>
          <p:cNvSpPr>
            <a:spLocks noGrp="1"/>
          </p:cNvSpPr>
          <p:nvPr>
            <p:ph idx="1"/>
          </p:nvPr>
        </p:nvSpPr>
        <p:spPr>
          <a:xfrm>
            <a:off x="457200" y="1143000"/>
            <a:ext cx="8229600" cy="5334000"/>
          </a:xfrm>
        </p:spPr>
        <p:txBody>
          <a:bodyPr/>
          <a:lstStyle/>
          <a:p>
            <a:r>
              <a:rPr lang="en-US" sz="2400" dirty="0" smtClean="0">
                <a:solidFill>
                  <a:srgbClr val="000090"/>
                </a:solidFill>
              </a:rPr>
              <a:t>Took 16 new exposures (4 sec exposures at f/16, ~30,000 e/fiber image) which were not used in creating the distortion map, varying </a:t>
            </a:r>
            <a:r>
              <a:rPr lang="en-US" sz="2400" dirty="0">
                <a:solidFill>
                  <a:srgbClr val="000090"/>
                </a:solidFill>
              </a:rPr>
              <a:t>positions on the </a:t>
            </a:r>
            <a:r>
              <a:rPr lang="en-US" sz="2400" dirty="0" smtClean="0">
                <a:solidFill>
                  <a:srgbClr val="000090"/>
                </a:solidFill>
              </a:rPr>
              <a:t>CCD by 50 to 100 pixels </a:t>
            </a:r>
          </a:p>
          <a:p>
            <a:r>
              <a:rPr lang="en-US" sz="2400" dirty="0" smtClean="0">
                <a:solidFill>
                  <a:srgbClr val="000090"/>
                </a:solidFill>
              </a:rPr>
              <a:t>Found centroids of fiber images</a:t>
            </a:r>
            <a:r>
              <a:rPr lang="en-US" sz="2400" dirty="0" smtClean="0">
                <a:solidFill>
                  <a:srgbClr val="FF0000"/>
                </a:solidFill>
              </a:rPr>
              <a:t>, corrected each centroid using the distortion map</a:t>
            </a:r>
          </a:p>
          <a:p>
            <a:r>
              <a:rPr lang="en-US" sz="2400" dirty="0" smtClean="0">
                <a:solidFill>
                  <a:srgbClr val="000090"/>
                </a:solidFill>
              </a:rPr>
              <a:t>Used 3</a:t>
            </a:r>
            <a:r>
              <a:rPr lang="en-US" sz="2400" baseline="30000" dirty="0" smtClean="0">
                <a:solidFill>
                  <a:srgbClr val="000090"/>
                </a:solidFill>
              </a:rPr>
              <a:t>rd</a:t>
            </a:r>
            <a:r>
              <a:rPr lang="en-US" sz="2400" dirty="0" smtClean="0">
                <a:solidFill>
                  <a:srgbClr val="000090"/>
                </a:solidFill>
              </a:rPr>
              <a:t> order polynomial transformation to transform each exposure onto the OGP </a:t>
            </a:r>
            <a:r>
              <a:rPr lang="en-US" sz="2400" dirty="0" err="1" smtClean="0">
                <a:solidFill>
                  <a:srgbClr val="000090"/>
                </a:solidFill>
              </a:rPr>
              <a:t>meas</a:t>
            </a:r>
            <a:r>
              <a:rPr lang="en-US" sz="2400" dirty="0" smtClean="0">
                <a:solidFill>
                  <a:srgbClr val="000090"/>
                </a:solidFill>
              </a:rPr>
              <a:t> machine </a:t>
            </a:r>
            <a:r>
              <a:rPr lang="en-US" sz="2400" dirty="0" err="1" smtClean="0">
                <a:solidFill>
                  <a:srgbClr val="000090"/>
                </a:solidFill>
              </a:rPr>
              <a:t>coords</a:t>
            </a:r>
            <a:r>
              <a:rPr lang="en-US" sz="2400" dirty="0" smtClean="0">
                <a:solidFill>
                  <a:srgbClr val="000090"/>
                </a:solidFill>
              </a:rPr>
              <a:t>, calculated deviations from OGP measured positions</a:t>
            </a:r>
          </a:p>
          <a:p>
            <a:r>
              <a:rPr lang="en-US" sz="2400" dirty="0" smtClean="0">
                <a:solidFill>
                  <a:srgbClr val="000090"/>
                </a:solidFill>
              </a:rPr>
              <a:t>Also compared the 16 exposures to each other</a:t>
            </a:r>
          </a:p>
          <a:p>
            <a:pPr lvl="1"/>
            <a:r>
              <a:rPr lang="en-US" sz="2400" dirty="0" smtClean="0">
                <a:solidFill>
                  <a:srgbClr val="000090"/>
                </a:solidFill>
              </a:rPr>
              <a:t>Called first exposure the reference image</a:t>
            </a:r>
          </a:p>
          <a:p>
            <a:pPr lvl="1"/>
            <a:r>
              <a:rPr lang="en-US" sz="2400" dirty="0" smtClean="0">
                <a:solidFill>
                  <a:srgbClr val="000090"/>
                </a:solidFill>
              </a:rPr>
              <a:t>Transformed the other 15 onto the reference image</a:t>
            </a:r>
          </a:p>
          <a:p>
            <a:pPr lvl="1"/>
            <a:r>
              <a:rPr lang="en-US" sz="2400" dirty="0" smtClean="0">
                <a:solidFill>
                  <a:srgbClr val="000090"/>
                </a:solidFill>
              </a:rPr>
              <a:t>Calculated RMS in x and y for the 64 fibers in each exposure, divided by √2</a:t>
            </a:r>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54</a:t>
            </a:fld>
            <a:endParaRPr lang="en-US"/>
          </a:p>
        </p:txBody>
      </p:sp>
    </p:spTree>
    <p:extLst>
      <p:ext uri="{BB962C8B-B14F-4D97-AF65-F5344CB8AC3E}">
        <p14:creationId xmlns:p14="http://schemas.microsoft.com/office/powerpoint/2010/main" val="50538844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05"/>
            <a:ext cx="8229600" cy="1143000"/>
          </a:xfrm>
        </p:spPr>
        <p:txBody>
          <a:bodyPr/>
          <a:lstStyle/>
          <a:p>
            <a:r>
              <a:rPr lang="en-US" sz="3200" u="sng" dirty="0" smtClean="0">
                <a:solidFill>
                  <a:srgbClr val="FF0000"/>
                </a:solidFill>
              </a:rPr>
              <a:t>FVC Image to Image Comparison</a:t>
            </a:r>
            <a:endParaRPr lang="en-US" sz="3200" u="sng" dirty="0">
              <a:solidFill>
                <a:srgbClr val="FF0000"/>
              </a:solidFill>
            </a:endParaRPr>
          </a:p>
        </p:txBody>
      </p:sp>
      <p:pic>
        <p:nvPicPr>
          <p:cNvPr id="6" name="Content Placeholder 5" descr="Figcomp.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326" b="-1829"/>
          <a:stretch/>
        </p:blipFill>
        <p:spPr>
          <a:xfrm>
            <a:off x="1524000" y="1752600"/>
            <a:ext cx="5486400" cy="3973688"/>
          </a:xfrm>
        </p:spPr>
      </p:pic>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55</a:t>
            </a:fld>
            <a:endParaRPr lang="en-US"/>
          </a:p>
        </p:txBody>
      </p:sp>
      <p:sp>
        <p:nvSpPr>
          <p:cNvPr id="7" name="TextBox 6"/>
          <p:cNvSpPr txBox="1"/>
          <p:nvPr/>
        </p:nvSpPr>
        <p:spPr>
          <a:xfrm>
            <a:off x="457200" y="1140767"/>
            <a:ext cx="8019443" cy="461665"/>
          </a:xfrm>
          <a:prstGeom prst="rect">
            <a:avLst/>
          </a:prstGeom>
          <a:noFill/>
        </p:spPr>
        <p:txBody>
          <a:bodyPr wrap="none" rtlCol="0">
            <a:spAutoFit/>
          </a:bodyPr>
          <a:lstStyle/>
          <a:p>
            <a:r>
              <a:rPr lang="en-US" sz="2400" dirty="0" smtClean="0">
                <a:solidFill>
                  <a:srgbClr val="000090"/>
                </a:solidFill>
              </a:rPr>
              <a:t>RMS in x </a:t>
            </a:r>
            <a:r>
              <a:rPr lang="en-US" sz="2400" dirty="0">
                <a:solidFill>
                  <a:srgbClr val="000090"/>
                </a:solidFill>
              </a:rPr>
              <a:t>a</a:t>
            </a:r>
            <a:r>
              <a:rPr lang="en-US" sz="2400" dirty="0" smtClean="0">
                <a:solidFill>
                  <a:srgbClr val="000090"/>
                </a:solidFill>
              </a:rPr>
              <a:t>nd y for 64 fibers in each of 15 FVC exposures</a:t>
            </a:r>
            <a:endParaRPr lang="en-US" sz="2400" dirty="0">
              <a:solidFill>
                <a:srgbClr val="000090"/>
              </a:solidFill>
            </a:endParaRPr>
          </a:p>
        </p:txBody>
      </p:sp>
      <p:sp>
        <p:nvSpPr>
          <p:cNvPr id="8" name="TextBox 7"/>
          <p:cNvSpPr txBox="1"/>
          <p:nvPr/>
        </p:nvSpPr>
        <p:spPr>
          <a:xfrm>
            <a:off x="3810000" y="5762976"/>
            <a:ext cx="1120957" cy="369332"/>
          </a:xfrm>
          <a:prstGeom prst="rect">
            <a:avLst/>
          </a:prstGeom>
          <a:noFill/>
        </p:spPr>
        <p:txBody>
          <a:bodyPr wrap="none" rtlCol="0">
            <a:spAutoFit/>
          </a:bodyPr>
          <a:lstStyle/>
          <a:p>
            <a:r>
              <a:rPr lang="en-US" dirty="0" err="1" smtClean="0"/>
              <a:t>milipixels</a:t>
            </a:r>
            <a:endParaRPr lang="en-US" dirty="0"/>
          </a:p>
        </p:txBody>
      </p:sp>
      <p:sp>
        <p:nvSpPr>
          <p:cNvPr id="9" name="TextBox 8"/>
          <p:cNvSpPr txBox="1"/>
          <p:nvPr/>
        </p:nvSpPr>
        <p:spPr>
          <a:xfrm rot="16200000">
            <a:off x="406571" y="3505200"/>
            <a:ext cx="1865527" cy="369332"/>
          </a:xfrm>
          <a:prstGeom prst="rect">
            <a:avLst/>
          </a:prstGeom>
          <a:noFill/>
        </p:spPr>
        <p:txBody>
          <a:bodyPr wrap="none" rtlCol="0">
            <a:spAutoFit/>
          </a:bodyPr>
          <a:lstStyle/>
          <a:p>
            <a:r>
              <a:rPr lang="en-US" dirty="0" smtClean="0"/>
              <a:t>No of exposures</a:t>
            </a:r>
            <a:endParaRPr lang="en-US" dirty="0"/>
          </a:p>
        </p:txBody>
      </p:sp>
    </p:spTree>
    <p:extLst>
      <p:ext uri="{BB962C8B-B14F-4D97-AF65-F5344CB8AC3E}">
        <p14:creationId xmlns:p14="http://schemas.microsoft.com/office/powerpoint/2010/main" val="9853856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57200" y="-152400"/>
            <a:ext cx="8229600" cy="1143000"/>
          </a:xfrm>
        </p:spPr>
        <p:txBody>
          <a:bodyPr/>
          <a:lstStyle/>
          <a:p>
            <a:r>
              <a:rPr lang="en-US" sz="3200" u="sng" dirty="0">
                <a:solidFill>
                  <a:srgbClr val="FF0000"/>
                </a:solidFill>
                <a:latin typeface="Calibri" charset="0"/>
                <a:ea typeface="ＭＳ Ｐゴシック" charset="0"/>
                <a:cs typeface="ＭＳ Ｐゴシック" charset="0"/>
              </a:rPr>
              <a:t>Effect of correction mask</a:t>
            </a:r>
          </a:p>
        </p:txBody>
      </p:sp>
      <p:pic>
        <p:nvPicPr>
          <p:cNvPr id="74754" name="Content Placeholder 1" descr="mask_histo.pdf"/>
          <p:cNvPicPr>
            <a:picLocks noGrp="1" noChangeAspect="1"/>
          </p:cNvPicPr>
          <p:nvPr>
            <p:ph idx="1"/>
          </p:nvPr>
        </p:nvPicPr>
        <p:blipFill>
          <a:blip r:embed="rId2">
            <a:extLst>
              <a:ext uri="{28A0092B-C50C-407E-A947-70E740481C1C}">
                <a14:useLocalDpi xmlns:a14="http://schemas.microsoft.com/office/drawing/2010/main" val="0"/>
              </a:ext>
            </a:extLst>
          </a:blip>
          <a:srcRect l="13963" t="9454" b="3410"/>
          <a:stretch>
            <a:fillRect/>
          </a:stretch>
        </p:blipFill>
        <p:spPr>
          <a:xfrm rot="5400000">
            <a:off x="1612106" y="1015207"/>
            <a:ext cx="4979987" cy="6527800"/>
          </a:xfrm>
        </p:spPr>
      </p:pic>
      <p:sp>
        <p:nvSpPr>
          <p:cNvPr id="747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A6D020-B9D9-504D-AACF-91A22B6005D6}" type="slidenum">
              <a:rPr lang="en-US" sz="1200">
                <a:solidFill>
                  <a:srgbClr val="898989"/>
                </a:solidFill>
                <a:latin typeface="Calibri" charset="0"/>
              </a:rPr>
              <a:pPr eaLnBrk="1" hangingPunct="1"/>
              <a:t>56</a:t>
            </a:fld>
            <a:endParaRPr lang="en-US" sz="1200">
              <a:solidFill>
                <a:srgbClr val="898989"/>
              </a:solidFill>
              <a:latin typeface="Calibri" charset="0"/>
            </a:endParaRPr>
          </a:p>
        </p:txBody>
      </p:sp>
      <p:sp>
        <p:nvSpPr>
          <p:cNvPr id="74757" name="TextBox 2"/>
          <p:cNvSpPr txBox="1">
            <a:spLocks noChangeArrowheads="1"/>
          </p:cNvSpPr>
          <p:nvPr/>
        </p:nvSpPr>
        <p:spPr bwMode="auto">
          <a:xfrm>
            <a:off x="1143000" y="-270931"/>
            <a:ext cx="66392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dirty="0" smtClean="0">
              <a:solidFill>
                <a:srgbClr val="000090"/>
              </a:solidFill>
            </a:endParaRPr>
          </a:p>
          <a:p>
            <a:pPr eaLnBrk="1" hangingPunct="1"/>
            <a:endParaRPr lang="en-US" dirty="0">
              <a:solidFill>
                <a:srgbClr val="000090"/>
              </a:solidFill>
            </a:endParaRPr>
          </a:p>
          <a:p>
            <a:pPr eaLnBrk="1" hangingPunct="1"/>
            <a:endParaRPr lang="en-US" dirty="0" smtClean="0">
              <a:solidFill>
                <a:srgbClr val="000090"/>
              </a:solidFill>
            </a:endParaRPr>
          </a:p>
          <a:p>
            <a:pPr algn="ctr" eaLnBrk="1" hangingPunct="1"/>
            <a:r>
              <a:rPr lang="en-US" dirty="0" smtClean="0">
                <a:solidFill>
                  <a:srgbClr val="000090"/>
                </a:solidFill>
              </a:rPr>
              <a:t>FVC </a:t>
            </a:r>
            <a:r>
              <a:rPr lang="en-US" dirty="0">
                <a:solidFill>
                  <a:srgbClr val="000090"/>
                </a:solidFill>
              </a:rPr>
              <a:t>I</a:t>
            </a:r>
            <a:r>
              <a:rPr lang="en-US" dirty="0" smtClean="0">
                <a:solidFill>
                  <a:srgbClr val="000090"/>
                </a:solidFill>
              </a:rPr>
              <a:t>mages compared to OGP </a:t>
            </a:r>
            <a:r>
              <a:rPr lang="en-US" dirty="0" err="1" smtClean="0">
                <a:solidFill>
                  <a:srgbClr val="000090"/>
                </a:solidFill>
              </a:rPr>
              <a:t>meas</a:t>
            </a:r>
            <a:r>
              <a:rPr lang="en-US" dirty="0" smtClean="0">
                <a:solidFill>
                  <a:srgbClr val="000090"/>
                </a:solidFill>
              </a:rPr>
              <a:t> machine</a:t>
            </a:r>
          </a:p>
          <a:p>
            <a:pPr algn="ctr" eaLnBrk="1" hangingPunct="1"/>
            <a:r>
              <a:rPr lang="en-US" dirty="0" smtClean="0">
                <a:solidFill>
                  <a:srgbClr val="000090"/>
                </a:solidFill>
              </a:rPr>
              <a:t>      </a:t>
            </a:r>
            <a:r>
              <a:rPr lang="en-US" dirty="0" smtClean="0">
                <a:solidFill>
                  <a:srgbClr val="FF0000"/>
                </a:solidFill>
              </a:rPr>
              <a:t> </a:t>
            </a:r>
            <a:r>
              <a:rPr lang="en-US" dirty="0" err="1" smtClean="0">
                <a:solidFill>
                  <a:srgbClr val="FF0000"/>
                </a:solidFill>
              </a:rPr>
              <a:t>Δx</a:t>
            </a:r>
            <a:r>
              <a:rPr lang="en-US" dirty="0">
                <a:solidFill>
                  <a:srgbClr val="FF0000"/>
                </a:solidFill>
              </a:rPr>
              <a:t>, </a:t>
            </a:r>
            <a:r>
              <a:rPr lang="en-US" dirty="0" err="1">
                <a:solidFill>
                  <a:srgbClr val="FF0000"/>
                </a:solidFill>
              </a:rPr>
              <a:t>Δy</a:t>
            </a:r>
            <a:r>
              <a:rPr lang="en-US" dirty="0">
                <a:solidFill>
                  <a:srgbClr val="FF0000"/>
                </a:solidFill>
              </a:rPr>
              <a:t>  ~ </a:t>
            </a:r>
            <a:r>
              <a:rPr lang="en-US" dirty="0" smtClean="0">
                <a:solidFill>
                  <a:srgbClr val="FF0000"/>
                </a:solidFill>
              </a:rPr>
              <a:t>2.5 </a:t>
            </a:r>
            <a:r>
              <a:rPr lang="en-US" dirty="0">
                <a:solidFill>
                  <a:srgbClr val="FF0000"/>
                </a:solidFill>
              </a:rPr>
              <a:t>microns on Fiber Plane!!</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Uncorrected two dimensional deviation</a:t>
            </a:r>
            <a:br>
              <a:rPr lang="en-US" sz="3200" u="sng">
                <a:solidFill>
                  <a:srgbClr val="FF0000"/>
                </a:solidFill>
                <a:latin typeface="Calibri" charset="0"/>
                <a:ea typeface="ＭＳ Ｐゴシック" charset="0"/>
                <a:cs typeface="ＭＳ Ｐゴシック" charset="0"/>
              </a:rPr>
            </a:br>
            <a:r>
              <a:rPr lang="en-US" sz="3200" u="sng">
                <a:solidFill>
                  <a:srgbClr val="FF0000"/>
                </a:solidFill>
                <a:latin typeface="Calibri" charset="0"/>
                <a:ea typeface="ＭＳ Ｐゴシック" charset="0"/>
                <a:cs typeface="ＭＳ Ｐゴシック" charset="0"/>
              </a:rPr>
              <a:t>FVC – Meas Machine</a:t>
            </a:r>
          </a:p>
        </p:txBody>
      </p:sp>
      <p:pic>
        <p:nvPicPr>
          <p:cNvPr id="75778" name="Content Placeholder 5" descr="mresids_red.pdf"/>
          <p:cNvPicPr>
            <a:picLocks noGrp="1" noChangeAspect="1"/>
          </p:cNvPicPr>
          <p:nvPr>
            <p:ph idx="1"/>
          </p:nvPr>
        </p:nvPicPr>
        <p:blipFill>
          <a:blip r:embed="rId2">
            <a:extLst>
              <a:ext uri="{28A0092B-C50C-407E-A947-70E740481C1C}">
                <a14:useLocalDpi xmlns:a14="http://schemas.microsoft.com/office/drawing/2010/main" val="0"/>
              </a:ext>
            </a:extLst>
          </a:blip>
          <a:srcRect l="13963" t="16769" b="12953"/>
          <a:stretch>
            <a:fillRect/>
          </a:stretch>
        </p:blipFill>
        <p:spPr>
          <a:xfrm rot="5400000">
            <a:off x="1448594" y="1264444"/>
            <a:ext cx="5383212" cy="5689600"/>
          </a:xfrm>
        </p:spPr>
      </p:pic>
      <p:sp>
        <p:nvSpPr>
          <p:cNvPr id="757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50AA44-13B7-C44D-BB35-7C5F656723F2}" type="slidenum">
              <a:rPr lang="en-US" sz="1200">
                <a:solidFill>
                  <a:srgbClr val="898989"/>
                </a:solidFill>
                <a:latin typeface="Calibri" charset="0"/>
              </a:rPr>
              <a:pPr eaLnBrk="1" hangingPunct="1"/>
              <a:t>57</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Corrected two dimensional deviation</a:t>
            </a:r>
            <a:br>
              <a:rPr lang="en-US" sz="3200" u="sng">
                <a:solidFill>
                  <a:srgbClr val="FF0000"/>
                </a:solidFill>
                <a:latin typeface="Calibri" charset="0"/>
                <a:ea typeface="ＭＳ Ｐゴシック" charset="0"/>
                <a:cs typeface="ＭＳ Ｐゴシック" charset="0"/>
              </a:rPr>
            </a:br>
            <a:r>
              <a:rPr lang="en-US" sz="3200" u="sng">
                <a:solidFill>
                  <a:srgbClr val="FF0000"/>
                </a:solidFill>
                <a:latin typeface="Calibri" charset="0"/>
                <a:ea typeface="ＭＳ Ｐゴシック" charset="0"/>
                <a:cs typeface="ＭＳ Ｐゴシック" charset="0"/>
              </a:rPr>
              <a:t> (FVC – Meas Machine)</a:t>
            </a:r>
          </a:p>
        </p:txBody>
      </p:sp>
      <p:pic>
        <p:nvPicPr>
          <p:cNvPr id="76802" name="Content Placeholder 5" descr="mresids_blue.pdf"/>
          <p:cNvPicPr>
            <a:picLocks noGrp="1" noChangeAspect="1"/>
          </p:cNvPicPr>
          <p:nvPr>
            <p:ph idx="1"/>
          </p:nvPr>
        </p:nvPicPr>
        <p:blipFill>
          <a:blip r:embed="rId2">
            <a:extLst>
              <a:ext uri="{28A0092B-C50C-407E-A947-70E740481C1C}">
                <a14:useLocalDpi xmlns:a14="http://schemas.microsoft.com/office/drawing/2010/main" val="0"/>
              </a:ext>
            </a:extLst>
          </a:blip>
          <a:srcRect l="13589" t="19154" b="14383"/>
          <a:stretch>
            <a:fillRect/>
          </a:stretch>
        </p:blipFill>
        <p:spPr>
          <a:xfrm rot="5400000">
            <a:off x="1664494" y="1429544"/>
            <a:ext cx="5137150" cy="5113338"/>
          </a:xfrm>
        </p:spPr>
      </p:pic>
      <p:sp>
        <p:nvSpPr>
          <p:cNvPr id="7680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7D25C-078B-344F-BB64-575656FF861E}" type="slidenum">
              <a:rPr lang="en-US" sz="1200">
                <a:solidFill>
                  <a:srgbClr val="898989"/>
                </a:solidFill>
                <a:latin typeface="Calibri" charset="0"/>
              </a:rPr>
              <a:pPr eaLnBrk="1" hangingPunct="1"/>
              <a:t>58</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Fiber position error on fiber plane</a:t>
            </a:r>
          </a:p>
        </p:txBody>
      </p:sp>
      <p:pic>
        <p:nvPicPr>
          <p:cNvPr id="77826" name="Content Placeholder 5" descr="mresids_r.pdf"/>
          <p:cNvPicPr>
            <a:picLocks noGrp="1" noChangeAspect="1"/>
          </p:cNvPicPr>
          <p:nvPr>
            <p:ph idx="1"/>
          </p:nvPr>
        </p:nvPicPr>
        <p:blipFill>
          <a:blip r:embed="rId2">
            <a:extLst>
              <a:ext uri="{28A0092B-C50C-407E-A947-70E740481C1C}">
                <a14:useLocalDpi xmlns:a14="http://schemas.microsoft.com/office/drawing/2010/main" val="0"/>
              </a:ext>
            </a:extLst>
          </a:blip>
          <a:srcRect l="13054" t="9137" b="868"/>
          <a:stretch>
            <a:fillRect/>
          </a:stretch>
        </p:blipFill>
        <p:spPr>
          <a:xfrm rot="5400000">
            <a:off x="1888331" y="1058069"/>
            <a:ext cx="4841875" cy="6484938"/>
          </a:xfrm>
        </p:spPr>
      </p:pic>
      <p:sp>
        <p:nvSpPr>
          <p:cNvPr id="7782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7782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8A93C5-708E-F44E-A4A4-D7FB089263FE}" type="slidenum">
              <a:rPr lang="en-US" sz="1200">
                <a:solidFill>
                  <a:srgbClr val="898989"/>
                </a:solidFill>
                <a:latin typeface="Calibri" charset="0"/>
              </a:rPr>
              <a:pPr eaLnBrk="1" hangingPunct="1"/>
              <a:t>59</a:t>
            </a:fld>
            <a:endParaRPr lang="en-US" sz="1200">
              <a:solidFill>
                <a:srgbClr val="898989"/>
              </a:solidFill>
              <a:latin typeface="Calibri" charset="0"/>
            </a:endParaRPr>
          </a:p>
        </p:txBody>
      </p:sp>
      <p:sp>
        <p:nvSpPr>
          <p:cNvPr id="77829" name="TextBox 6"/>
          <p:cNvSpPr txBox="1">
            <a:spLocks noChangeArrowheads="1"/>
          </p:cNvSpPr>
          <p:nvPr/>
        </p:nvSpPr>
        <p:spPr bwMode="auto">
          <a:xfrm>
            <a:off x="609600" y="1316038"/>
            <a:ext cx="745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90"/>
                </a:solidFill>
              </a:rPr>
              <a:t>Two dimensional Δr ( FVC – Measuring Machine pos)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0"/>
            <a:ext cx="8229600" cy="1143000"/>
          </a:xfrm>
        </p:spPr>
        <p:txBody>
          <a:bodyPr/>
          <a:lstStyle/>
          <a:p>
            <a:r>
              <a:rPr lang="en-US" sz="3200" u="sng">
                <a:solidFill>
                  <a:srgbClr val="FF0000"/>
                </a:solidFill>
                <a:latin typeface="Arial" charset="0"/>
                <a:ea typeface="ＭＳ Ｐゴシック" charset="0"/>
                <a:cs typeface="Arial" charset="0"/>
              </a:rPr>
              <a:t>Fiber View Camera R&amp;D Plan</a:t>
            </a:r>
          </a:p>
        </p:txBody>
      </p:sp>
      <p:sp>
        <p:nvSpPr>
          <p:cNvPr id="20482" name="Content Placeholder 2"/>
          <p:cNvSpPr>
            <a:spLocks noGrp="1"/>
          </p:cNvSpPr>
          <p:nvPr>
            <p:ph idx="1"/>
          </p:nvPr>
        </p:nvSpPr>
        <p:spPr>
          <a:xfrm>
            <a:off x="457200" y="1143000"/>
            <a:ext cx="8229600" cy="4525963"/>
          </a:xfrm>
        </p:spPr>
        <p:txBody>
          <a:bodyPr/>
          <a:lstStyle/>
          <a:p>
            <a:r>
              <a:rPr lang="en-US" sz="2400">
                <a:solidFill>
                  <a:srgbClr val="000090"/>
                </a:solidFill>
                <a:latin typeface="Calibri" charset="0"/>
                <a:ea typeface="ＭＳ Ｐゴシック" charset="0"/>
                <a:cs typeface="ＭＳ Ｐゴシック" charset="0"/>
              </a:rPr>
              <a:t>Goal of the R&amp;D Program is to demonstrate that the required 5 micron precision on the fiber position is achievable. To do this we plan to:</a:t>
            </a:r>
          </a:p>
          <a:p>
            <a:pPr lvl="1"/>
            <a:r>
              <a:rPr lang="en-US" sz="2400">
                <a:solidFill>
                  <a:srgbClr val="000090"/>
                </a:solidFill>
                <a:latin typeface="Calibri" charset="0"/>
                <a:ea typeface="ＭＳ Ｐゴシック" charset="0"/>
              </a:rPr>
              <a:t>Design and build a prototype camera</a:t>
            </a:r>
          </a:p>
          <a:p>
            <a:pPr lvl="1"/>
            <a:r>
              <a:rPr lang="en-US" sz="2400">
                <a:solidFill>
                  <a:srgbClr val="000090"/>
                </a:solidFill>
                <a:latin typeface="Calibri" charset="0"/>
                <a:ea typeface="ＭＳ Ｐゴシック" charset="0"/>
              </a:rPr>
              <a:t>Design and build a test setup at Yale with a mock up of a portion of the fiber plane with fibers with precisely measured positions</a:t>
            </a:r>
          </a:p>
          <a:p>
            <a:pPr lvl="1"/>
            <a:r>
              <a:rPr lang="en-US" sz="2400">
                <a:solidFill>
                  <a:srgbClr val="000090"/>
                </a:solidFill>
                <a:latin typeface="Calibri" charset="0"/>
                <a:ea typeface="ＭＳ Ｐゴシック" charset="0"/>
              </a:rPr>
              <a:t>Carry out the test by photographing the mock fiber plane and analyzing the results</a:t>
            </a:r>
          </a:p>
          <a:p>
            <a:pPr lvl="1"/>
            <a:endParaRPr lang="en-US" sz="2000">
              <a:solidFill>
                <a:srgbClr val="000090"/>
              </a:solidFill>
              <a:latin typeface="Calibri" charset="0"/>
              <a:ea typeface="ＭＳ Ｐゴシック" charset="0"/>
            </a:endParaRPr>
          </a:p>
        </p:txBody>
      </p:sp>
      <p:sp>
        <p:nvSpPr>
          <p:cNvPr id="2048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3B589B-8FCD-2E42-9CEF-9D8D468CB4FD}" type="slidenum">
              <a:rPr lang="en-US" sz="1200">
                <a:solidFill>
                  <a:srgbClr val="898989"/>
                </a:solidFill>
                <a:latin typeface="Calibri" charset="0"/>
              </a:rPr>
              <a:pPr eaLnBrk="1" hangingPunct="1"/>
              <a:t>6</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u="sng" dirty="0" smtClean="0">
                <a:solidFill>
                  <a:srgbClr val="FF0000"/>
                </a:solidFill>
              </a:rPr>
              <a:t>A few hardware improvements</a:t>
            </a:r>
            <a:endParaRPr lang="en-US" sz="3200" u="sng" dirty="0">
              <a:solidFill>
                <a:srgbClr val="FF0000"/>
              </a:solidFill>
            </a:endParaRPr>
          </a:p>
        </p:txBody>
      </p:sp>
      <p:pic>
        <p:nvPicPr>
          <p:cNvPr id="9" name="Content Placeholder 8" descr="WEphoto1.jpg"/>
          <p:cNvPicPr>
            <a:picLocks noGrp="1" noChangeAspect="1"/>
          </p:cNvPicPr>
          <p:nvPr>
            <p:ph sz="half" idx="1"/>
          </p:nvPr>
        </p:nvPicPr>
        <p:blipFill>
          <a:blip r:embed="rId2">
            <a:extLst>
              <a:ext uri="{28A0092B-C50C-407E-A947-70E740481C1C}">
                <a14:useLocalDpi xmlns:a14="http://schemas.microsoft.com/office/drawing/2010/main" val="0"/>
              </a:ext>
            </a:extLst>
          </a:blip>
          <a:srcRect l="16538" r="16538"/>
          <a:stretch>
            <a:fillRect/>
          </a:stretch>
        </p:blipFill>
        <p:spPr/>
      </p:pic>
      <p:pic>
        <p:nvPicPr>
          <p:cNvPr id="10" name="Content Placeholder 9" descr="WEphoto2.jpg"/>
          <p:cNvPicPr>
            <a:picLocks noGrp="1" noChangeAspect="1"/>
          </p:cNvPicPr>
          <p:nvPr>
            <p:ph sz="half" idx="2"/>
          </p:nvPr>
        </p:nvPicPr>
        <p:blipFill>
          <a:blip r:embed="rId3">
            <a:extLst>
              <a:ext uri="{28A0092B-C50C-407E-A947-70E740481C1C}">
                <a14:useLocalDpi xmlns:a14="http://schemas.microsoft.com/office/drawing/2010/main" val="0"/>
              </a:ext>
            </a:extLst>
          </a:blip>
          <a:srcRect t="7975" b="7975"/>
          <a:stretch>
            <a:fillRect/>
          </a:stretch>
        </p:blipFill>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60</a:t>
            </a:fld>
            <a:endParaRPr lang="en-US"/>
          </a:p>
        </p:txBody>
      </p:sp>
    </p:spTree>
    <p:extLst>
      <p:ext uri="{BB962C8B-B14F-4D97-AF65-F5344CB8AC3E}">
        <p14:creationId xmlns:p14="http://schemas.microsoft.com/office/powerpoint/2010/main" val="351858441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Hardware improvements since last </a:t>
            </a:r>
            <a:br>
              <a:rPr lang="en-US" sz="3200" u="sng" dirty="0" smtClean="0">
                <a:solidFill>
                  <a:srgbClr val="FF0000"/>
                </a:solidFill>
              </a:rPr>
            </a:br>
            <a:r>
              <a:rPr lang="en-US" sz="3200" u="sng" dirty="0" smtClean="0">
                <a:solidFill>
                  <a:srgbClr val="FF0000"/>
                </a:solidFill>
              </a:rPr>
              <a:t>progress report</a:t>
            </a:r>
            <a:endParaRPr lang="en-US" sz="3200" u="sng" dirty="0">
              <a:solidFill>
                <a:srgbClr val="FF0000"/>
              </a:solidFill>
            </a:endParaRPr>
          </a:p>
        </p:txBody>
      </p:sp>
      <p:sp>
        <p:nvSpPr>
          <p:cNvPr id="3" name="Content Placeholder 2"/>
          <p:cNvSpPr>
            <a:spLocks noGrp="1"/>
          </p:cNvSpPr>
          <p:nvPr>
            <p:ph idx="1"/>
          </p:nvPr>
        </p:nvSpPr>
        <p:spPr>
          <a:xfrm>
            <a:off x="457200" y="1600200"/>
            <a:ext cx="8229600" cy="5257800"/>
          </a:xfrm>
        </p:spPr>
        <p:txBody>
          <a:bodyPr/>
          <a:lstStyle/>
          <a:p>
            <a:r>
              <a:rPr lang="en-US" dirty="0" smtClean="0">
                <a:solidFill>
                  <a:srgbClr val="000090"/>
                </a:solidFill>
              </a:rPr>
              <a:t>Implemented new light source using a 16” integrating sphere with 6 monochromatic LED’s,  521±25 nm, 100mW each</a:t>
            </a:r>
          </a:p>
          <a:p>
            <a:r>
              <a:rPr lang="en-US" dirty="0">
                <a:solidFill>
                  <a:srgbClr val="000090"/>
                </a:solidFill>
              </a:rPr>
              <a:t>2</a:t>
            </a:r>
            <a:r>
              <a:rPr lang="en-US" dirty="0" smtClean="0">
                <a:solidFill>
                  <a:srgbClr val="000090"/>
                </a:solidFill>
              </a:rPr>
              <a:t> second exposures at f/16 give about 30,000 electrons per fiber image on CCD</a:t>
            </a:r>
            <a:endParaRPr lang="en-US" dirty="0">
              <a:solidFill>
                <a:srgbClr val="000090"/>
              </a:solidFill>
            </a:endParaRPr>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61</a:t>
            </a:fld>
            <a:endParaRPr lang="en-US"/>
          </a:p>
        </p:txBody>
      </p:sp>
      <p:sp>
        <p:nvSpPr>
          <p:cNvPr id="6" name="Oval 5"/>
          <p:cNvSpPr/>
          <p:nvPr/>
        </p:nvSpPr>
        <p:spPr>
          <a:xfrm>
            <a:off x="1591733" y="4428067"/>
            <a:ext cx="1447800" cy="14478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18267" y="5807075"/>
            <a:ext cx="228600" cy="9144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39533" y="4995337"/>
            <a:ext cx="237067"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54138" y="4495799"/>
            <a:ext cx="228600" cy="17102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5029200" y="45720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012270" y="47244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012273" y="48768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5012276" y="50292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5029212" y="51816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5029215" y="53340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012285" y="54864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012288" y="56388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012291" y="57912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012294" y="59436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012297" y="60960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268138" y="5079999"/>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268141" y="5164667"/>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030138" y="4572000"/>
            <a:ext cx="982132" cy="507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030138" y="5181600"/>
            <a:ext cx="999077"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553200" y="4876800"/>
            <a:ext cx="1339504" cy="369332"/>
          </a:xfrm>
          <a:prstGeom prst="rect">
            <a:avLst/>
          </a:prstGeom>
          <a:noFill/>
        </p:spPr>
        <p:txBody>
          <a:bodyPr wrap="none" rtlCol="0">
            <a:spAutoFit/>
          </a:bodyPr>
          <a:lstStyle/>
          <a:p>
            <a:r>
              <a:rPr lang="en-US" dirty="0" smtClean="0"/>
              <a:t>Fiber plane</a:t>
            </a:r>
            <a:endParaRPr lang="en-US" dirty="0"/>
          </a:p>
        </p:txBody>
      </p:sp>
      <p:sp>
        <p:nvSpPr>
          <p:cNvPr id="32" name="TextBox 31"/>
          <p:cNvSpPr txBox="1"/>
          <p:nvPr/>
        </p:nvSpPr>
        <p:spPr>
          <a:xfrm>
            <a:off x="2726081" y="6112933"/>
            <a:ext cx="796237" cy="369332"/>
          </a:xfrm>
          <a:prstGeom prst="rect">
            <a:avLst/>
          </a:prstGeom>
          <a:noFill/>
        </p:spPr>
        <p:txBody>
          <a:bodyPr wrap="none" rtlCol="0">
            <a:spAutoFit/>
          </a:bodyPr>
          <a:lstStyle/>
          <a:p>
            <a:r>
              <a:rPr lang="en-US" dirty="0" smtClean="0">
                <a:solidFill>
                  <a:srgbClr val="008000"/>
                </a:solidFill>
              </a:rPr>
              <a:t>LED’s</a:t>
            </a:r>
            <a:endParaRPr lang="en-US" dirty="0">
              <a:solidFill>
                <a:srgbClr val="008000"/>
              </a:solidFill>
            </a:endParaRPr>
          </a:p>
        </p:txBody>
      </p:sp>
      <p:cxnSp>
        <p:nvCxnSpPr>
          <p:cNvPr id="34" name="Straight Arrow Connector 33"/>
          <p:cNvCxnSpPr>
            <a:stCxn id="32" idx="1"/>
            <a:endCxn id="7" idx="3"/>
          </p:cNvCxnSpPr>
          <p:nvPr/>
        </p:nvCxnSpPr>
        <p:spPr>
          <a:xfrm flipH="1" flipV="1">
            <a:off x="2446867" y="6264275"/>
            <a:ext cx="279214" cy="33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1" idx="1"/>
            <a:endCxn id="9" idx="3"/>
          </p:cNvCxnSpPr>
          <p:nvPr/>
        </p:nvCxnSpPr>
        <p:spPr>
          <a:xfrm flipH="1">
            <a:off x="5782738" y="5061466"/>
            <a:ext cx="770462" cy="289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63318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695"/>
            <a:ext cx="8229600" cy="1143000"/>
          </a:xfrm>
        </p:spPr>
        <p:txBody>
          <a:bodyPr/>
          <a:lstStyle/>
          <a:p>
            <a:r>
              <a:rPr lang="en-US" sz="3200" u="sng" dirty="0" smtClean="0">
                <a:solidFill>
                  <a:srgbClr val="FF0000"/>
                </a:solidFill>
              </a:rPr>
              <a:t>Alternate way of making a Distortion Map</a:t>
            </a:r>
            <a:endParaRPr lang="en-US" sz="3200" u="sng" dirty="0">
              <a:solidFill>
                <a:srgbClr val="FF0000"/>
              </a:solidFill>
            </a:endParaRPr>
          </a:p>
        </p:txBody>
      </p:sp>
      <p:sp>
        <p:nvSpPr>
          <p:cNvPr id="8" name="Content Placeholder 7"/>
          <p:cNvSpPr>
            <a:spLocks noGrp="1"/>
          </p:cNvSpPr>
          <p:nvPr>
            <p:ph idx="1"/>
          </p:nvPr>
        </p:nvSpPr>
        <p:spPr>
          <a:xfrm>
            <a:off x="457200" y="1121305"/>
            <a:ext cx="8229600" cy="5235045"/>
          </a:xfrm>
        </p:spPr>
        <p:txBody>
          <a:bodyPr/>
          <a:lstStyle/>
          <a:p>
            <a:r>
              <a:rPr lang="en-US" sz="2400" dirty="0" smtClean="0">
                <a:solidFill>
                  <a:srgbClr val="000090"/>
                </a:solidFill>
              </a:rPr>
              <a:t>A method independent of the fake fiber plane and the OGP measuring machine</a:t>
            </a:r>
          </a:p>
          <a:p>
            <a:r>
              <a:rPr lang="en-US" sz="2400" dirty="0" smtClean="0">
                <a:solidFill>
                  <a:srgbClr val="000090"/>
                </a:solidFill>
              </a:rPr>
              <a:t>Prof Van </a:t>
            </a:r>
            <a:r>
              <a:rPr lang="en-US" sz="2400" dirty="0" err="1" smtClean="0">
                <a:solidFill>
                  <a:srgbClr val="000090"/>
                </a:solidFill>
              </a:rPr>
              <a:t>Altena’s</a:t>
            </a:r>
            <a:r>
              <a:rPr lang="en-US" sz="2400" dirty="0" smtClean="0">
                <a:solidFill>
                  <a:srgbClr val="000090"/>
                </a:solidFill>
              </a:rPr>
              <a:t> group at Yale has a measuring machine (the PDS) used to measure star locations on photographic plates to ~ 1 micron precision</a:t>
            </a:r>
          </a:p>
          <a:p>
            <a:r>
              <a:rPr lang="en-US" sz="2400" dirty="0" smtClean="0">
                <a:solidFill>
                  <a:srgbClr val="000090"/>
                </a:solidFill>
              </a:rPr>
              <a:t>Have many 17” x 17” plates with ~4000 star images each</a:t>
            </a:r>
          </a:p>
          <a:p>
            <a:r>
              <a:rPr lang="en-US" sz="2400" dirty="0" smtClean="0">
                <a:solidFill>
                  <a:srgbClr val="000090"/>
                </a:solidFill>
              </a:rPr>
              <a:t>Measured star images on one plate on </a:t>
            </a:r>
            <a:r>
              <a:rPr lang="en-US" sz="2400" smtClean="0">
                <a:solidFill>
                  <a:srgbClr val="000090"/>
                </a:solidFill>
              </a:rPr>
              <a:t>the DDS </a:t>
            </a:r>
            <a:r>
              <a:rPr lang="en-US" sz="2400" dirty="0" err="1" smtClean="0">
                <a:solidFill>
                  <a:srgbClr val="000090"/>
                </a:solidFill>
              </a:rPr>
              <a:t>meas</a:t>
            </a:r>
            <a:r>
              <a:rPr lang="en-US" sz="2400" dirty="0" smtClean="0">
                <a:solidFill>
                  <a:srgbClr val="000090"/>
                </a:solidFill>
              </a:rPr>
              <a:t> </a:t>
            </a:r>
            <a:r>
              <a:rPr lang="en-US" sz="2400" dirty="0" err="1" smtClean="0">
                <a:solidFill>
                  <a:srgbClr val="000090"/>
                </a:solidFill>
              </a:rPr>
              <a:t>mach</a:t>
            </a:r>
            <a:endParaRPr lang="en-US" sz="2400" dirty="0" smtClean="0">
              <a:solidFill>
                <a:srgbClr val="000090"/>
              </a:solidFill>
            </a:endParaRPr>
          </a:p>
          <a:p>
            <a:r>
              <a:rPr lang="en-US" sz="2400" dirty="0" smtClean="0">
                <a:solidFill>
                  <a:srgbClr val="000090"/>
                </a:solidFill>
              </a:rPr>
              <a:t>Photographed the same plate 16 times with the FVC in different locations to cover the full 6000x6000 pixel area of the CCD</a:t>
            </a:r>
          </a:p>
          <a:p>
            <a:r>
              <a:rPr lang="en-US" sz="2400" dirty="0" smtClean="0">
                <a:solidFill>
                  <a:srgbClr val="000090"/>
                </a:solidFill>
              </a:rPr>
              <a:t>Used this data to construct a new distortion map</a:t>
            </a:r>
          </a:p>
          <a:p>
            <a:r>
              <a:rPr lang="en-US" sz="2400" dirty="0" smtClean="0">
                <a:solidFill>
                  <a:srgbClr val="000090"/>
                </a:solidFill>
              </a:rPr>
              <a:t>Used this distortion map to transform FVC images of the fake fiber plane and compared to the OGP measured locations</a:t>
            </a:r>
            <a:endParaRPr lang="en-US" sz="2400" dirty="0">
              <a:solidFill>
                <a:srgbClr val="000090"/>
              </a:solidFill>
            </a:endParaRPr>
          </a:p>
        </p:txBody>
      </p:sp>
      <p:sp>
        <p:nvSpPr>
          <p:cNvPr id="5" name="Footer Placeholder 4"/>
          <p:cNvSpPr>
            <a:spLocks noGrp="1"/>
          </p:cNvSpPr>
          <p:nvPr>
            <p:ph type="ftr" sz="quarter" idx="11"/>
          </p:nvPr>
        </p:nvSpPr>
        <p:spPr/>
        <p:txBody>
          <a:bodyPr/>
          <a:lstStyle/>
          <a:p>
            <a:pPr>
              <a:defRPr/>
            </a:pPr>
            <a:r>
              <a:rPr lang="tr-TR" dirty="0" smtClean="0"/>
              <a:t>C</a:t>
            </a:r>
            <a:endParaRPr lang="en-US" dirty="0"/>
          </a:p>
        </p:txBody>
      </p:sp>
      <p:sp>
        <p:nvSpPr>
          <p:cNvPr id="6" name="Slide Number Placeholder 5"/>
          <p:cNvSpPr>
            <a:spLocks noGrp="1"/>
          </p:cNvSpPr>
          <p:nvPr>
            <p:ph type="sldNum" sz="quarter" idx="12"/>
          </p:nvPr>
        </p:nvSpPr>
        <p:spPr/>
        <p:txBody>
          <a:bodyPr/>
          <a:lstStyle/>
          <a:p>
            <a:pPr>
              <a:defRPr/>
            </a:pPr>
            <a:fld id="{6C5A2241-93C8-B743-A002-34A50BC9488D}" type="slidenum">
              <a:rPr lang="en-US" smtClean="0"/>
              <a:pPr>
                <a:defRPr/>
              </a:pPr>
              <a:t>62</a:t>
            </a:fld>
            <a:endParaRPr lang="en-US"/>
          </a:p>
        </p:txBody>
      </p:sp>
    </p:spTree>
    <p:extLst>
      <p:ext uri="{BB962C8B-B14F-4D97-AF65-F5344CB8AC3E}">
        <p14:creationId xmlns:p14="http://schemas.microsoft.com/office/powerpoint/2010/main" val="32739745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The PDS Measuring Machine</a:t>
            </a:r>
            <a:endParaRPr lang="en-US" sz="3200" u="sng" dirty="0">
              <a:solidFill>
                <a:srgbClr val="FF0000"/>
              </a:solidFill>
            </a:endParaRPr>
          </a:p>
        </p:txBody>
      </p:sp>
      <p:pic>
        <p:nvPicPr>
          <p:cNvPr id="6" name="Content Placeholder 5" descr="pds_photo1.pdf"/>
          <p:cNvPicPr>
            <a:picLocks noGrp="1" noChangeAspect="1"/>
          </p:cNvPicPr>
          <p:nvPr>
            <p:ph idx="1"/>
          </p:nvPr>
        </p:nvPicPr>
        <p:blipFill>
          <a:blip r:embed="rId2">
            <a:extLst>
              <a:ext uri="{28A0092B-C50C-407E-A947-70E740481C1C}">
                <a14:useLocalDpi xmlns:a14="http://schemas.microsoft.com/office/drawing/2010/main" val="0"/>
              </a:ext>
            </a:extLst>
          </a:blip>
          <a:srcRect t="14401" b="14401"/>
          <a:stretch>
            <a:fillRect/>
          </a:stretch>
        </p:blipFill>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63</a:t>
            </a:fld>
            <a:endParaRPr lang="en-US"/>
          </a:p>
        </p:txBody>
      </p:sp>
      <p:sp>
        <p:nvSpPr>
          <p:cNvPr id="3" name="TextBox 2"/>
          <p:cNvSpPr txBox="1"/>
          <p:nvPr/>
        </p:nvSpPr>
        <p:spPr>
          <a:xfrm>
            <a:off x="1676400" y="1121666"/>
            <a:ext cx="5862903" cy="461665"/>
          </a:xfrm>
          <a:prstGeom prst="rect">
            <a:avLst/>
          </a:prstGeom>
          <a:noFill/>
        </p:spPr>
        <p:txBody>
          <a:bodyPr wrap="none" rtlCol="0">
            <a:spAutoFit/>
          </a:bodyPr>
          <a:lstStyle/>
          <a:p>
            <a:r>
              <a:rPr lang="en-US" sz="2400" dirty="0" smtClean="0">
                <a:solidFill>
                  <a:srgbClr val="FF0000"/>
                </a:solidFill>
              </a:rPr>
              <a:t>P</a:t>
            </a:r>
            <a:r>
              <a:rPr lang="en-US" sz="2400" dirty="0" smtClean="0">
                <a:solidFill>
                  <a:srgbClr val="000090"/>
                </a:solidFill>
              </a:rPr>
              <a:t>hotometric </a:t>
            </a:r>
            <a:r>
              <a:rPr lang="en-US" sz="2400" dirty="0" smtClean="0">
                <a:solidFill>
                  <a:srgbClr val="FF0000"/>
                </a:solidFill>
              </a:rPr>
              <a:t>D</a:t>
            </a:r>
            <a:r>
              <a:rPr lang="en-US" sz="2400" dirty="0" smtClean="0">
                <a:solidFill>
                  <a:srgbClr val="000090"/>
                </a:solidFill>
              </a:rPr>
              <a:t>ata </a:t>
            </a:r>
            <a:r>
              <a:rPr lang="en-US" sz="2400" smtClean="0">
                <a:solidFill>
                  <a:srgbClr val="FF0000"/>
                </a:solidFill>
              </a:rPr>
              <a:t>S</a:t>
            </a:r>
            <a:r>
              <a:rPr lang="en-US" sz="2400" smtClean="0">
                <a:solidFill>
                  <a:srgbClr val="000090"/>
                </a:solidFill>
              </a:rPr>
              <a:t>ystem (Perkin-</a:t>
            </a:r>
            <a:r>
              <a:rPr lang="en-US" sz="2400" dirty="0" smtClean="0">
                <a:solidFill>
                  <a:srgbClr val="000090"/>
                </a:solidFill>
              </a:rPr>
              <a:t>Elmer)</a:t>
            </a:r>
            <a:endParaRPr lang="en-US" sz="2400" dirty="0">
              <a:solidFill>
                <a:srgbClr val="000090"/>
              </a:solidFill>
            </a:endParaRPr>
          </a:p>
        </p:txBody>
      </p:sp>
    </p:spTree>
    <p:extLst>
      <p:ext uri="{BB962C8B-B14F-4D97-AF65-F5344CB8AC3E}">
        <p14:creationId xmlns:p14="http://schemas.microsoft.com/office/powerpoint/2010/main" val="175238274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u="sng" dirty="0" smtClean="0">
                <a:solidFill>
                  <a:srgbClr val="FF0000"/>
                </a:solidFill>
              </a:rPr>
              <a:t>Distortion maps</a:t>
            </a:r>
            <a:endParaRPr lang="en-US" sz="3200" u="sng" dirty="0">
              <a:solidFill>
                <a:srgbClr val="FF0000"/>
              </a:solidFill>
            </a:endParaRPr>
          </a:p>
        </p:txBody>
      </p:sp>
      <p:pic>
        <p:nvPicPr>
          <p:cNvPr id="6" name="Content Placeholder 5" descr="oldwindowmask.jpg"/>
          <p:cNvPicPr>
            <a:picLocks noGrp="1" noChangeAspect="1"/>
          </p:cNvPicPr>
          <p:nvPr>
            <p:ph idx="1"/>
          </p:nvPr>
        </p:nvPicPr>
        <p:blipFill>
          <a:blip r:embed="rId2">
            <a:extLst>
              <a:ext uri="{28A0092B-C50C-407E-A947-70E740481C1C}">
                <a14:useLocalDpi xmlns:a14="http://schemas.microsoft.com/office/drawing/2010/main" val="0"/>
              </a:ext>
            </a:extLst>
          </a:blip>
          <a:srcRect l="1405" r="1405"/>
          <a:stretch>
            <a:fillRect/>
          </a:stretch>
        </p:blipFill>
        <p:spPr>
          <a:xfrm>
            <a:off x="457200" y="1830387"/>
            <a:ext cx="8229600" cy="4525963"/>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64</a:t>
            </a:fld>
            <a:endParaRPr lang="en-US"/>
          </a:p>
        </p:txBody>
      </p:sp>
      <p:sp>
        <p:nvSpPr>
          <p:cNvPr id="7" name="TextBox 6"/>
          <p:cNvSpPr txBox="1"/>
          <p:nvPr/>
        </p:nvSpPr>
        <p:spPr>
          <a:xfrm>
            <a:off x="838200" y="1210734"/>
            <a:ext cx="2009234" cy="461665"/>
          </a:xfrm>
          <a:prstGeom prst="rect">
            <a:avLst/>
          </a:prstGeom>
          <a:noFill/>
        </p:spPr>
        <p:txBody>
          <a:bodyPr wrap="none" rtlCol="0">
            <a:spAutoFit/>
          </a:bodyPr>
          <a:lstStyle/>
          <a:p>
            <a:r>
              <a:rPr lang="en-US" sz="2400" dirty="0" smtClean="0"/>
              <a:t>Original OGP</a:t>
            </a:r>
            <a:endParaRPr lang="en-US" sz="2400" dirty="0"/>
          </a:p>
        </p:txBody>
      </p:sp>
      <p:sp>
        <p:nvSpPr>
          <p:cNvPr id="8" name="TextBox 7"/>
          <p:cNvSpPr txBox="1"/>
          <p:nvPr/>
        </p:nvSpPr>
        <p:spPr>
          <a:xfrm>
            <a:off x="3429000" y="1202267"/>
            <a:ext cx="2316860" cy="461665"/>
          </a:xfrm>
          <a:prstGeom prst="rect">
            <a:avLst/>
          </a:prstGeom>
          <a:noFill/>
        </p:spPr>
        <p:txBody>
          <a:bodyPr wrap="none" rtlCol="0">
            <a:spAutoFit/>
          </a:bodyPr>
          <a:lstStyle/>
          <a:p>
            <a:r>
              <a:rPr lang="en-US" sz="2400" dirty="0" smtClean="0"/>
              <a:t>Full frame OGP</a:t>
            </a:r>
            <a:endParaRPr lang="en-US" sz="2400" dirty="0"/>
          </a:p>
        </p:txBody>
      </p:sp>
      <p:sp>
        <p:nvSpPr>
          <p:cNvPr id="9" name="TextBox 8"/>
          <p:cNvSpPr txBox="1"/>
          <p:nvPr/>
        </p:nvSpPr>
        <p:spPr>
          <a:xfrm>
            <a:off x="6172200" y="1216967"/>
            <a:ext cx="2271175" cy="461665"/>
          </a:xfrm>
          <a:prstGeom prst="rect">
            <a:avLst/>
          </a:prstGeom>
          <a:noFill/>
        </p:spPr>
        <p:txBody>
          <a:bodyPr wrap="none" rtlCol="0">
            <a:spAutoFit/>
          </a:bodyPr>
          <a:lstStyle/>
          <a:p>
            <a:r>
              <a:rPr lang="en-US" sz="2400" dirty="0" smtClean="0"/>
              <a:t>Full frame PDS</a:t>
            </a:r>
            <a:endParaRPr lang="en-US" sz="2400" dirty="0"/>
          </a:p>
        </p:txBody>
      </p:sp>
    </p:spTree>
    <p:extLst>
      <p:ext uri="{BB962C8B-B14F-4D97-AF65-F5344CB8AC3E}">
        <p14:creationId xmlns:p14="http://schemas.microsoft.com/office/powerpoint/2010/main" val="312503612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8229600" cy="1143000"/>
          </a:xfrm>
        </p:spPr>
        <p:txBody>
          <a:bodyPr/>
          <a:lstStyle/>
          <a:p>
            <a:r>
              <a:rPr lang="en-US" sz="3200" u="sng" dirty="0" smtClean="0">
                <a:solidFill>
                  <a:srgbClr val="FF0000"/>
                </a:solidFill>
              </a:rPr>
              <a:t>Comparison of distortion map results</a:t>
            </a:r>
            <a:endParaRPr lang="en-US" sz="3200" u="sng" dirty="0">
              <a:solidFill>
                <a:srgbClr val="FF0000"/>
              </a:solidFill>
            </a:endParaRPr>
          </a:p>
        </p:txBody>
      </p:sp>
      <p:pic>
        <p:nvPicPr>
          <p:cNvPr id="7" name="Content Placeholder 6" descr="dxdyold1.pdf"/>
          <p:cNvPicPr>
            <a:picLocks noGrp="1" noChangeAspect="1"/>
          </p:cNvPicPr>
          <p:nvPr>
            <p:ph sz="half" idx="1"/>
          </p:nvPr>
        </p:nvPicPr>
        <p:blipFill>
          <a:blip r:embed="rId2">
            <a:extLst>
              <a:ext uri="{28A0092B-C50C-407E-A947-70E740481C1C}">
                <a14:useLocalDpi xmlns:a14="http://schemas.microsoft.com/office/drawing/2010/main" val="0"/>
              </a:ext>
            </a:extLst>
          </a:blip>
          <a:srcRect t="6701" b="6701"/>
          <a:stretch>
            <a:fillRect/>
          </a:stretch>
        </p:blipFill>
        <p:spPr/>
      </p:pic>
      <p:pic>
        <p:nvPicPr>
          <p:cNvPr id="8" name="Content Placeholder 7" descr="dxdyold2.pdf"/>
          <p:cNvPicPr>
            <a:picLocks noGrp="1" noChangeAspect="1"/>
          </p:cNvPicPr>
          <p:nvPr>
            <p:ph sz="half" idx="2"/>
          </p:nvPr>
        </p:nvPicPr>
        <p:blipFill>
          <a:blip r:embed="rId3">
            <a:extLst>
              <a:ext uri="{28A0092B-C50C-407E-A947-70E740481C1C}">
                <a14:useLocalDpi xmlns:a14="http://schemas.microsoft.com/office/drawing/2010/main" val="0"/>
              </a:ext>
            </a:extLst>
          </a:blip>
          <a:srcRect t="6701" b="6701"/>
          <a:stretch>
            <a:fillRect/>
          </a:stretch>
        </p:blipFill>
        <p:spPr/>
      </p:pic>
      <p:sp>
        <p:nvSpPr>
          <p:cNvPr id="9" name="TextBox 8"/>
          <p:cNvSpPr txBox="1"/>
          <p:nvPr/>
        </p:nvSpPr>
        <p:spPr>
          <a:xfrm>
            <a:off x="1447800" y="1138535"/>
            <a:ext cx="2083623" cy="461665"/>
          </a:xfrm>
          <a:prstGeom prst="rect">
            <a:avLst/>
          </a:prstGeom>
          <a:noFill/>
        </p:spPr>
        <p:txBody>
          <a:bodyPr wrap="none" rtlCol="0">
            <a:spAutoFit/>
          </a:bodyPr>
          <a:lstStyle/>
          <a:p>
            <a:r>
              <a:rPr lang="en-US" sz="2400" dirty="0" smtClean="0"/>
              <a:t>f/16 FVC data</a:t>
            </a:r>
            <a:endParaRPr lang="en-US" sz="2400" dirty="0"/>
          </a:p>
        </p:txBody>
      </p:sp>
      <p:sp>
        <p:nvSpPr>
          <p:cNvPr id="10" name="TextBox 9"/>
          <p:cNvSpPr txBox="1"/>
          <p:nvPr/>
        </p:nvSpPr>
        <p:spPr>
          <a:xfrm>
            <a:off x="5029200" y="1138535"/>
            <a:ext cx="3260140" cy="461665"/>
          </a:xfrm>
          <a:prstGeom prst="rect">
            <a:avLst/>
          </a:prstGeom>
          <a:noFill/>
        </p:spPr>
        <p:txBody>
          <a:bodyPr wrap="none" rtlCol="0">
            <a:spAutoFit/>
          </a:bodyPr>
          <a:lstStyle/>
          <a:p>
            <a:r>
              <a:rPr lang="en-US" sz="2400" dirty="0" smtClean="0"/>
              <a:t>f/5.6 and 7.3 FVC data</a:t>
            </a:r>
            <a:endParaRPr lang="en-US" sz="2400" dirty="0"/>
          </a:p>
        </p:txBody>
      </p:sp>
      <p:sp>
        <p:nvSpPr>
          <p:cNvPr id="11" name="TextBox 10"/>
          <p:cNvSpPr txBox="1"/>
          <p:nvPr/>
        </p:nvSpPr>
        <p:spPr>
          <a:xfrm>
            <a:off x="2209800" y="6226201"/>
            <a:ext cx="709299" cy="276999"/>
          </a:xfrm>
          <a:prstGeom prst="rect">
            <a:avLst/>
          </a:prstGeom>
          <a:noFill/>
        </p:spPr>
        <p:txBody>
          <a:bodyPr wrap="none" rtlCol="0">
            <a:spAutoFit/>
          </a:bodyPr>
          <a:lstStyle/>
          <a:p>
            <a:r>
              <a:rPr lang="en-US" sz="1200" dirty="0" err="1"/>
              <a:t>d</a:t>
            </a:r>
            <a:r>
              <a:rPr lang="en-US" sz="1200" dirty="0" err="1" smtClean="0"/>
              <a:t>y</a:t>
            </a:r>
            <a:r>
              <a:rPr lang="en-US" sz="1200" dirty="0" smtClean="0"/>
              <a:t> (</a:t>
            </a:r>
            <a:r>
              <a:rPr lang="en-US" sz="1200" dirty="0" err="1" smtClean="0"/>
              <a:t>μm</a:t>
            </a:r>
            <a:r>
              <a:rPr lang="en-US" sz="1200" dirty="0" smtClean="0"/>
              <a:t>)</a:t>
            </a:r>
            <a:endParaRPr lang="en-US" sz="1200" dirty="0"/>
          </a:p>
        </p:txBody>
      </p:sp>
      <p:sp>
        <p:nvSpPr>
          <p:cNvPr id="13" name="TextBox 12"/>
          <p:cNvSpPr txBox="1"/>
          <p:nvPr/>
        </p:nvSpPr>
        <p:spPr>
          <a:xfrm>
            <a:off x="6450649" y="6171697"/>
            <a:ext cx="709299" cy="553998"/>
          </a:xfrm>
          <a:prstGeom prst="rect">
            <a:avLst/>
          </a:prstGeom>
          <a:noFill/>
        </p:spPr>
        <p:txBody>
          <a:bodyPr wrap="none" rtlCol="0">
            <a:spAutoFit/>
          </a:bodyPr>
          <a:lstStyle/>
          <a:p>
            <a:r>
              <a:rPr lang="en-US" sz="1200" dirty="0" err="1"/>
              <a:t>dy</a:t>
            </a:r>
            <a:r>
              <a:rPr lang="en-US" sz="1200" dirty="0"/>
              <a:t> (</a:t>
            </a:r>
            <a:r>
              <a:rPr lang="en-US" sz="1200" dirty="0" err="1"/>
              <a:t>μm</a:t>
            </a:r>
            <a:r>
              <a:rPr lang="en-US" sz="1200" dirty="0"/>
              <a:t>)</a:t>
            </a:r>
          </a:p>
          <a:p>
            <a:endParaRPr lang="en-US" dirty="0"/>
          </a:p>
        </p:txBody>
      </p:sp>
    </p:spTree>
    <p:extLst>
      <p:ext uri="{BB962C8B-B14F-4D97-AF65-F5344CB8AC3E}">
        <p14:creationId xmlns:p14="http://schemas.microsoft.com/office/powerpoint/2010/main" val="275714634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u="sng" dirty="0" smtClean="0">
                <a:solidFill>
                  <a:srgbClr val="FF0000"/>
                </a:solidFill>
              </a:rPr>
              <a:t>Comments on the Observed Distortions</a:t>
            </a:r>
            <a:endParaRPr lang="en-US" sz="3200" u="sng" dirty="0">
              <a:solidFill>
                <a:srgbClr val="FF0000"/>
              </a:solidFill>
            </a:endParaRPr>
          </a:p>
        </p:txBody>
      </p:sp>
      <p:sp>
        <p:nvSpPr>
          <p:cNvPr id="3" name="Content Placeholder 2"/>
          <p:cNvSpPr>
            <a:spLocks noGrp="1"/>
          </p:cNvSpPr>
          <p:nvPr>
            <p:ph idx="1"/>
          </p:nvPr>
        </p:nvSpPr>
        <p:spPr>
          <a:xfrm>
            <a:off x="364067" y="1168400"/>
            <a:ext cx="8229600" cy="5842000"/>
          </a:xfrm>
        </p:spPr>
        <p:txBody>
          <a:bodyPr/>
          <a:lstStyle/>
          <a:p>
            <a:r>
              <a:rPr lang="en-US" sz="2400" dirty="0" smtClean="0">
                <a:solidFill>
                  <a:srgbClr val="000090"/>
                </a:solidFill>
              </a:rPr>
              <a:t>Distortion maps indicate distortion RMS of 40 </a:t>
            </a:r>
            <a:r>
              <a:rPr lang="en-US" sz="2400" dirty="0" err="1" smtClean="0">
                <a:solidFill>
                  <a:srgbClr val="000090"/>
                </a:solidFill>
              </a:rPr>
              <a:t>milipixels</a:t>
            </a:r>
            <a:r>
              <a:rPr lang="en-US" sz="2400" dirty="0" smtClean="0">
                <a:solidFill>
                  <a:srgbClr val="000090"/>
                </a:solidFill>
              </a:rPr>
              <a:t>, or 1/25 of a pixel, which is 0.24 microns on CCD,  with a ~500 pixel periodicity</a:t>
            </a:r>
          </a:p>
          <a:p>
            <a:r>
              <a:rPr lang="en-US" sz="2400" dirty="0" smtClean="0">
                <a:solidFill>
                  <a:srgbClr val="000090"/>
                </a:solidFill>
              </a:rPr>
              <a:t>Pattern not suggestive of lens distortion, more likely to be distortions in the registration on the CCD</a:t>
            </a:r>
          </a:p>
          <a:p>
            <a:r>
              <a:rPr lang="en-US" sz="2400" dirty="0" smtClean="0">
                <a:solidFill>
                  <a:srgbClr val="000090"/>
                </a:solidFill>
              </a:rPr>
              <a:t>Talked to Kodak (now </a:t>
            </a:r>
            <a:r>
              <a:rPr lang="en-US" sz="2400" dirty="0" err="1" smtClean="0">
                <a:solidFill>
                  <a:srgbClr val="000090"/>
                </a:solidFill>
              </a:rPr>
              <a:t>Truesense</a:t>
            </a:r>
            <a:r>
              <a:rPr lang="en-US" sz="2400" dirty="0" smtClean="0">
                <a:solidFill>
                  <a:srgbClr val="000090"/>
                </a:solidFill>
              </a:rPr>
              <a:t> Imaging).</a:t>
            </a:r>
          </a:p>
          <a:p>
            <a:pPr lvl="1"/>
            <a:r>
              <a:rPr lang="en-US" sz="2400" dirty="0" smtClean="0">
                <a:solidFill>
                  <a:srgbClr val="000090"/>
                </a:solidFill>
              </a:rPr>
              <a:t> Their engineer thought that the nominal 6 micron pixel size could vary on the CCD between 5.99985 and 6.00015 microns</a:t>
            </a:r>
          </a:p>
          <a:p>
            <a:pPr lvl="1"/>
            <a:r>
              <a:rPr lang="en-US" sz="2400" dirty="0" smtClean="0">
                <a:solidFill>
                  <a:srgbClr val="000090"/>
                </a:solidFill>
              </a:rPr>
              <a:t>If the pixels were  on the small side for 500 consecutive pixels and on the big side for 500 pixel this could make a variation of 0.00015x500=0.075 or ± 1/13 of a pixel.</a:t>
            </a:r>
          </a:p>
          <a:p>
            <a:pPr lvl="1"/>
            <a:r>
              <a:rPr lang="en-US" sz="2400" dirty="0" smtClean="0">
                <a:solidFill>
                  <a:srgbClr val="000090"/>
                </a:solidFill>
              </a:rPr>
              <a:t>Is this a plausible explanation?</a:t>
            </a:r>
          </a:p>
          <a:p>
            <a:endParaRPr lang="en-US" sz="2400" dirty="0">
              <a:solidFill>
                <a:srgbClr val="000090"/>
              </a:solidFill>
            </a:endParaRPr>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66</a:t>
            </a:fld>
            <a:endParaRPr lang="en-US"/>
          </a:p>
        </p:txBody>
      </p:sp>
    </p:spTree>
    <p:extLst>
      <p:ext uri="{BB962C8B-B14F-4D97-AF65-F5344CB8AC3E}">
        <p14:creationId xmlns:p14="http://schemas.microsoft.com/office/powerpoint/2010/main" val="83041783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A minor accident with an interesting result</a:t>
            </a:r>
            <a:endParaRPr lang="en-US" sz="3200" u="sng" dirty="0">
              <a:solidFill>
                <a:srgbClr val="FF0000"/>
              </a:solidFill>
            </a:endParaRPr>
          </a:p>
        </p:txBody>
      </p:sp>
      <p:sp>
        <p:nvSpPr>
          <p:cNvPr id="3" name="Content Placeholder 2"/>
          <p:cNvSpPr>
            <a:spLocks noGrp="1"/>
          </p:cNvSpPr>
          <p:nvPr>
            <p:ph sz="half" idx="1"/>
          </p:nvPr>
        </p:nvSpPr>
        <p:spPr/>
        <p:txBody>
          <a:bodyPr/>
          <a:lstStyle/>
          <a:p>
            <a:r>
              <a:rPr lang="en-US" dirty="0" smtClean="0">
                <a:solidFill>
                  <a:srgbClr val="000090"/>
                </a:solidFill>
              </a:rPr>
              <a:t>Developed a crack in the camera window, CCD  collected frost</a:t>
            </a:r>
          </a:p>
          <a:p>
            <a:r>
              <a:rPr lang="en-US" dirty="0" smtClean="0">
                <a:solidFill>
                  <a:srgbClr val="000090"/>
                </a:solidFill>
              </a:rPr>
              <a:t>Returned camera to FLI, replaced window</a:t>
            </a:r>
          </a:p>
          <a:p>
            <a:r>
              <a:rPr lang="en-US" dirty="0" smtClean="0">
                <a:solidFill>
                  <a:srgbClr val="000090"/>
                </a:solidFill>
              </a:rPr>
              <a:t>Camera works fine now</a:t>
            </a:r>
          </a:p>
          <a:p>
            <a:r>
              <a:rPr lang="en-US" dirty="0" smtClean="0">
                <a:solidFill>
                  <a:srgbClr val="000090"/>
                </a:solidFill>
              </a:rPr>
              <a:t>Returned to make distortion maps</a:t>
            </a:r>
            <a:endParaRPr lang="en-US" dirty="0">
              <a:solidFill>
                <a:srgbClr val="000090"/>
              </a:solidFill>
            </a:endParaRPr>
          </a:p>
        </p:txBody>
      </p:sp>
      <p:pic>
        <p:nvPicPr>
          <p:cNvPr id="7" name="Content Placeholder 6" descr="PL50100 window.jpg"/>
          <p:cNvPicPr>
            <a:picLocks noGrp="1" noChangeAspect="1"/>
          </p:cNvPicPr>
          <p:nvPr>
            <p:ph sz="half" idx="2"/>
          </p:nvPr>
        </p:nvPicPr>
        <p:blipFill>
          <a:blip r:embed="rId2">
            <a:extLst>
              <a:ext uri="{28A0092B-C50C-407E-A947-70E740481C1C}">
                <a14:useLocalDpi xmlns:a14="http://schemas.microsoft.com/office/drawing/2010/main" val="0"/>
              </a:ext>
            </a:extLst>
          </a:blip>
          <a:srcRect l="17060" r="17060"/>
          <a:stretch>
            <a:fillRect/>
          </a:stretch>
        </p:blipFill>
        <p:spPr/>
      </p:pic>
      <p:sp>
        <p:nvSpPr>
          <p:cNvPr id="5" name="Footer Placeholder 4"/>
          <p:cNvSpPr>
            <a:spLocks noGrp="1"/>
          </p:cNvSpPr>
          <p:nvPr>
            <p:ph type="ftr" sz="quarter" idx="11"/>
          </p:nvPr>
        </p:nvSpPr>
        <p:spPr/>
        <p:txBody>
          <a:bodyPr/>
          <a:lstStyle/>
          <a:p>
            <a:pPr>
              <a:defRPr/>
            </a:pPr>
            <a:r>
              <a:rPr lang="tr-TR" smtClean="0"/>
              <a:t>C. Baltay, Talk B2.4,Dec 6 2011</a:t>
            </a:r>
            <a:endParaRPr lang="en-US"/>
          </a:p>
        </p:txBody>
      </p:sp>
      <p:sp>
        <p:nvSpPr>
          <p:cNvPr id="6" name="Slide Number Placeholder 5"/>
          <p:cNvSpPr>
            <a:spLocks noGrp="1"/>
          </p:cNvSpPr>
          <p:nvPr>
            <p:ph type="sldNum" sz="quarter" idx="12"/>
          </p:nvPr>
        </p:nvSpPr>
        <p:spPr/>
        <p:txBody>
          <a:bodyPr/>
          <a:lstStyle/>
          <a:p>
            <a:pPr>
              <a:defRPr/>
            </a:pPr>
            <a:fld id="{6C5A2241-93C8-B743-A002-34A50BC9488D}" type="slidenum">
              <a:rPr lang="en-US" smtClean="0"/>
              <a:pPr>
                <a:defRPr/>
              </a:pPr>
              <a:t>67</a:t>
            </a:fld>
            <a:endParaRPr lang="en-US"/>
          </a:p>
        </p:txBody>
      </p:sp>
    </p:spTree>
    <p:extLst>
      <p:ext uri="{BB962C8B-B14F-4D97-AF65-F5344CB8AC3E}">
        <p14:creationId xmlns:p14="http://schemas.microsoft.com/office/powerpoint/2010/main" val="2788869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4762"/>
            <a:ext cx="8229600" cy="1143000"/>
          </a:xfrm>
        </p:spPr>
        <p:txBody>
          <a:bodyPr/>
          <a:lstStyle/>
          <a:p>
            <a:r>
              <a:rPr lang="en-US" sz="3200" u="sng" dirty="0" smtClean="0">
                <a:solidFill>
                  <a:srgbClr val="FF0000"/>
                </a:solidFill>
              </a:rPr>
              <a:t>Distortion maps with new window</a:t>
            </a:r>
            <a:endParaRPr lang="en-US" sz="3200" u="sng" dirty="0">
              <a:solidFill>
                <a:srgbClr val="FF0000"/>
              </a:solidFill>
            </a:endParaRPr>
          </a:p>
        </p:txBody>
      </p:sp>
      <p:pic>
        <p:nvPicPr>
          <p:cNvPr id="6" name="Content Placeholder 5" descr="newwindowmask.jpg"/>
          <p:cNvPicPr>
            <a:picLocks noGrp="1" noChangeAspect="1"/>
          </p:cNvPicPr>
          <p:nvPr>
            <p:ph idx="1"/>
          </p:nvPr>
        </p:nvPicPr>
        <p:blipFill>
          <a:blip r:embed="rId2">
            <a:extLst>
              <a:ext uri="{28A0092B-C50C-407E-A947-70E740481C1C}">
                <a14:useLocalDpi xmlns:a14="http://schemas.microsoft.com/office/drawing/2010/main" val="0"/>
              </a:ext>
            </a:extLst>
          </a:blip>
          <a:srcRect t="11014" b="11014"/>
          <a:stretch>
            <a:fillRect/>
          </a:stretch>
        </p:blipFill>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68</a:t>
            </a:fld>
            <a:endParaRPr lang="en-US" dirty="0"/>
          </a:p>
        </p:txBody>
      </p:sp>
      <p:sp>
        <p:nvSpPr>
          <p:cNvPr id="7" name="TextBox 6"/>
          <p:cNvSpPr txBox="1"/>
          <p:nvPr/>
        </p:nvSpPr>
        <p:spPr>
          <a:xfrm>
            <a:off x="1295400" y="1155171"/>
            <a:ext cx="783538" cy="461665"/>
          </a:xfrm>
          <a:prstGeom prst="rect">
            <a:avLst/>
          </a:prstGeom>
          <a:noFill/>
        </p:spPr>
        <p:txBody>
          <a:bodyPr wrap="none" rtlCol="0">
            <a:spAutoFit/>
          </a:bodyPr>
          <a:lstStyle/>
          <a:p>
            <a:r>
              <a:rPr lang="en-US" sz="2400" dirty="0" smtClean="0"/>
              <a:t>f/5.6</a:t>
            </a:r>
            <a:endParaRPr lang="en-US" sz="2400" dirty="0"/>
          </a:p>
        </p:txBody>
      </p:sp>
      <p:sp>
        <p:nvSpPr>
          <p:cNvPr id="8" name="TextBox 7"/>
          <p:cNvSpPr txBox="1"/>
          <p:nvPr/>
        </p:nvSpPr>
        <p:spPr>
          <a:xfrm>
            <a:off x="3962400" y="1138238"/>
            <a:ext cx="954708" cy="461665"/>
          </a:xfrm>
          <a:prstGeom prst="rect">
            <a:avLst/>
          </a:prstGeom>
          <a:noFill/>
        </p:spPr>
        <p:txBody>
          <a:bodyPr wrap="none" rtlCol="0">
            <a:spAutoFit/>
          </a:bodyPr>
          <a:lstStyle/>
          <a:p>
            <a:r>
              <a:rPr lang="en-US" sz="2400" dirty="0" smtClean="0"/>
              <a:t>f/10.4</a:t>
            </a:r>
            <a:endParaRPr lang="en-US" sz="2400" dirty="0"/>
          </a:p>
        </p:txBody>
      </p:sp>
      <p:sp>
        <p:nvSpPr>
          <p:cNvPr id="9" name="TextBox 8"/>
          <p:cNvSpPr txBox="1"/>
          <p:nvPr/>
        </p:nvSpPr>
        <p:spPr>
          <a:xfrm>
            <a:off x="6821110" y="1132676"/>
            <a:ext cx="698028" cy="461665"/>
          </a:xfrm>
          <a:prstGeom prst="rect">
            <a:avLst/>
          </a:prstGeom>
          <a:noFill/>
        </p:spPr>
        <p:txBody>
          <a:bodyPr wrap="none" rtlCol="0">
            <a:spAutoFit/>
          </a:bodyPr>
          <a:lstStyle/>
          <a:p>
            <a:r>
              <a:rPr lang="en-US" sz="2400" dirty="0" smtClean="0"/>
              <a:t>f/16</a:t>
            </a:r>
            <a:endParaRPr lang="en-US" sz="2400" dirty="0"/>
          </a:p>
        </p:txBody>
      </p:sp>
      <p:sp>
        <p:nvSpPr>
          <p:cNvPr id="10" name="TextBox 9"/>
          <p:cNvSpPr txBox="1"/>
          <p:nvPr/>
        </p:nvSpPr>
        <p:spPr>
          <a:xfrm>
            <a:off x="685800" y="6183313"/>
            <a:ext cx="7847972" cy="461665"/>
          </a:xfrm>
          <a:prstGeom prst="rect">
            <a:avLst/>
          </a:prstGeom>
          <a:noFill/>
        </p:spPr>
        <p:txBody>
          <a:bodyPr wrap="none" rtlCol="0">
            <a:spAutoFit/>
          </a:bodyPr>
          <a:lstStyle/>
          <a:p>
            <a:r>
              <a:rPr lang="en-US" sz="2400" dirty="0" smtClean="0">
                <a:solidFill>
                  <a:srgbClr val="000090"/>
                </a:solidFill>
              </a:rPr>
              <a:t>Distortion maps with star plates and PDS </a:t>
            </a:r>
            <a:r>
              <a:rPr lang="en-US" sz="2400" dirty="0" err="1" smtClean="0">
                <a:solidFill>
                  <a:srgbClr val="000090"/>
                </a:solidFill>
              </a:rPr>
              <a:t>meas</a:t>
            </a:r>
            <a:r>
              <a:rPr lang="en-US" sz="2400" dirty="0" smtClean="0">
                <a:solidFill>
                  <a:srgbClr val="000090"/>
                </a:solidFill>
              </a:rPr>
              <a:t> machine</a:t>
            </a:r>
            <a:endParaRPr lang="en-US" sz="2400" dirty="0">
              <a:solidFill>
                <a:srgbClr val="000090"/>
              </a:solidFill>
            </a:endParaRPr>
          </a:p>
        </p:txBody>
      </p:sp>
    </p:spTree>
    <p:extLst>
      <p:ext uri="{BB962C8B-B14F-4D97-AF65-F5344CB8AC3E}">
        <p14:creationId xmlns:p14="http://schemas.microsoft.com/office/powerpoint/2010/main" val="381870736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1"/>
            <a:ext cx="8229600" cy="1143000"/>
          </a:xfrm>
        </p:spPr>
        <p:txBody>
          <a:bodyPr/>
          <a:lstStyle/>
          <a:p>
            <a:r>
              <a:rPr lang="en-US" sz="3200" u="sng" dirty="0" smtClean="0">
                <a:solidFill>
                  <a:srgbClr val="FF0000"/>
                </a:solidFill>
              </a:rPr>
              <a:t>Distortion Map Comparison</a:t>
            </a:r>
            <a:endParaRPr lang="en-US" sz="3200" u="sng" dirty="0">
              <a:solidFill>
                <a:srgbClr val="FF0000"/>
              </a:solidFill>
            </a:endParaRPr>
          </a:p>
        </p:txBody>
      </p:sp>
      <p:pic>
        <p:nvPicPr>
          <p:cNvPr id="6" name="Content Placeholder 5" descr="oldwindowmask.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2902" r="32901"/>
          <a:stretch/>
        </p:blipFill>
        <p:spPr>
          <a:xfrm>
            <a:off x="1524000" y="1644120"/>
            <a:ext cx="2895600" cy="4525963"/>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69</a:t>
            </a:fld>
            <a:endParaRPr lang="en-US"/>
          </a:p>
        </p:txBody>
      </p:sp>
      <p:pic>
        <p:nvPicPr>
          <p:cNvPr id="7" name="Content Placeholder 5" descr="newwindowmask.jpg"/>
          <p:cNvPicPr>
            <a:picLocks noChangeAspect="1"/>
          </p:cNvPicPr>
          <p:nvPr/>
        </p:nvPicPr>
        <p:blipFill rotWithShape="1">
          <a:blip r:embed="rId3">
            <a:extLst>
              <a:ext uri="{28A0092B-C50C-407E-A947-70E740481C1C}">
                <a14:useLocalDpi xmlns:a14="http://schemas.microsoft.com/office/drawing/2010/main" val="0"/>
              </a:ext>
            </a:extLst>
          </a:blip>
          <a:srcRect l="32408" t="11013" r="32407" b="4644"/>
          <a:stretch/>
        </p:blipFill>
        <p:spPr bwMode="auto">
          <a:xfrm>
            <a:off x="4869984" y="1644120"/>
            <a:ext cx="2775416" cy="4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3" name="TextBox 2"/>
          <p:cNvSpPr txBox="1"/>
          <p:nvPr/>
        </p:nvSpPr>
        <p:spPr>
          <a:xfrm>
            <a:off x="1981200" y="1009005"/>
            <a:ext cx="1851789" cy="461665"/>
          </a:xfrm>
          <a:prstGeom prst="rect">
            <a:avLst/>
          </a:prstGeom>
          <a:noFill/>
        </p:spPr>
        <p:txBody>
          <a:bodyPr wrap="none" rtlCol="0">
            <a:spAutoFit/>
          </a:bodyPr>
          <a:lstStyle/>
          <a:p>
            <a:r>
              <a:rPr lang="en-US" sz="2400" dirty="0" smtClean="0">
                <a:solidFill>
                  <a:srgbClr val="000090"/>
                </a:solidFill>
              </a:rPr>
              <a:t>Old Window</a:t>
            </a:r>
            <a:endParaRPr lang="en-US" sz="2400" dirty="0">
              <a:solidFill>
                <a:srgbClr val="000090"/>
              </a:solidFill>
            </a:endParaRPr>
          </a:p>
        </p:txBody>
      </p:sp>
      <p:sp>
        <p:nvSpPr>
          <p:cNvPr id="8" name="TextBox 7"/>
          <p:cNvSpPr txBox="1"/>
          <p:nvPr/>
        </p:nvSpPr>
        <p:spPr>
          <a:xfrm>
            <a:off x="5384800" y="1009005"/>
            <a:ext cx="1992853" cy="461665"/>
          </a:xfrm>
          <a:prstGeom prst="rect">
            <a:avLst/>
          </a:prstGeom>
          <a:noFill/>
        </p:spPr>
        <p:txBody>
          <a:bodyPr wrap="none" rtlCol="0">
            <a:spAutoFit/>
          </a:bodyPr>
          <a:lstStyle/>
          <a:p>
            <a:r>
              <a:rPr lang="en-US" sz="2400" dirty="0" smtClean="0"/>
              <a:t>New Window</a:t>
            </a:r>
            <a:endParaRPr lang="en-US" sz="2400" dirty="0"/>
          </a:p>
        </p:txBody>
      </p:sp>
      <p:sp>
        <p:nvSpPr>
          <p:cNvPr id="9" name="TextBox 8"/>
          <p:cNvSpPr txBox="1"/>
          <p:nvPr/>
        </p:nvSpPr>
        <p:spPr>
          <a:xfrm>
            <a:off x="1143000" y="6016096"/>
            <a:ext cx="6981599" cy="584776"/>
          </a:xfrm>
          <a:prstGeom prst="rect">
            <a:avLst/>
          </a:prstGeom>
          <a:noFill/>
        </p:spPr>
        <p:txBody>
          <a:bodyPr wrap="none" rtlCol="0">
            <a:spAutoFit/>
          </a:bodyPr>
          <a:lstStyle/>
          <a:p>
            <a:r>
              <a:rPr lang="en-US" sz="3200" dirty="0" smtClean="0">
                <a:solidFill>
                  <a:srgbClr val="FF0000"/>
                </a:solidFill>
              </a:rPr>
              <a:t>Distortion mostly due to the window!!!</a:t>
            </a:r>
            <a:endParaRPr lang="en-US" sz="3200" dirty="0">
              <a:solidFill>
                <a:srgbClr val="FF0000"/>
              </a:solidFill>
            </a:endParaRPr>
          </a:p>
        </p:txBody>
      </p:sp>
    </p:spTree>
    <p:extLst>
      <p:ext uri="{BB962C8B-B14F-4D97-AF65-F5344CB8AC3E}">
        <p14:creationId xmlns:p14="http://schemas.microsoft.com/office/powerpoint/2010/main" val="42228925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Content Placeholder 3" descr="Newoptics.PNG"/>
          <p:cNvPicPr>
            <a:picLocks noGrp="1" noChangeAspect="1"/>
          </p:cNvPicPr>
          <p:nvPr>
            <p:ph idx="1"/>
          </p:nvPr>
        </p:nvPicPr>
        <p:blipFill>
          <a:blip r:embed="rId2">
            <a:extLst>
              <a:ext uri="{28A0092B-C50C-407E-A947-70E740481C1C}">
                <a14:useLocalDpi xmlns:a14="http://schemas.microsoft.com/office/drawing/2010/main" val="0"/>
              </a:ext>
            </a:extLst>
          </a:blip>
          <a:srcRect l="2017" t="6174" r="2220" b="4781"/>
          <a:stretch>
            <a:fillRect/>
          </a:stretch>
        </p:blipFill>
        <p:spPr>
          <a:xfrm>
            <a:off x="592138" y="1735138"/>
            <a:ext cx="7942262" cy="4310062"/>
          </a:xfrm>
        </p:spPr>
      </p:pic>
      <p:sp>
        <p:nvSpPr>
          <p:cNvPr id="21506" name="Title 4"/>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The Mayall 4 m Telescope</a:t>
            </a:r>
            <a:br>
              <a:rPr lang="en-US" sz="3200" u="sng">
                <a:solidFill>
                  <a:srgbClr val="FF0000"/>
                </a:solidFill>
                <a:latin typeface="Calibri" charset="0"/>
                <a:ea typeface="ＭＳ Ｐゴシック" charset="0"/>
                <a:cs typeface="ＭＳ Ｐゴシック" charset="0"/>
              </a:rPr>
            </a:br>
            <a:r>
              <a:rPr lang="en-US" sz="3200" u="sng">
                <a:solidFill>
                  <a:srgbClr val="FF0000"/>
                </a:solidFill>
                <a:latin typeface="Calibri" charset="0"/>
                <a:ea typeface="ＭＳ Ｐゴシック" charset="0"/>
                <a:cs typeface="ＭＳ Ｐゴシック" charset="0"/>
              </a:rPr>
              <a:t>Modified Optics for BigBOSS</a:t>
            </a:r>
            <a:endParaRPr lang="en-US" sz="3200">
              <a:latin typeface="Calibri" charset="0"/>
              <a:ea typeface="ＭＳ Ｐゴシック" charset="0"/>
              <a:cs typeface="ＭＳ Ｐゴシック" charset="0"/>
            </a:endParaRPr>
          </a:p>
        </p:txBody>
      </p:sp>
      <p:sp>
        <p:nvSpPr>
          <p:cNvPr id="6" name="Rectangle 5"/>
          <p:cNvSpPr/>
          <p:nvPr/>
        </p:nvSpPr>
        <p:spPr>
          <a:xfrm>
            <a:off x="6316663" y="3695700"/>
            <a:ext cx="457200" cy="2286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C0504D"/>
              </a:solidFill>
              <a:latin typeface="Calibri" charset="0"/>
              <a:ea typeface="ＭＳ Ｐゴシック" charset="0"/>
              <a:cs typeface="ＭＳ Ｐゴシック" charset="0"/>
            </a:endParaRPr>
          </a:p>
        </p:txBody>
      </p:sp>
      <p:sp>
        <p:nvSpPr>
          <p:cNvPr id="21508" name="TextBox 4"/>
          <p:cNvSpPr txBox="1">
            <a:spLocks noChangeArrowheads="1"/>
          </p:cNvSpPr>
          <p:nvPr/>
        </p:nvSpPr>
        <p:spPr bwMode="auto">
          <a:xfrm>
            <a:off x="341313" y="564515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Fiber Plane</a:t>
            </a:r>
          </a:p>
          <a:p>
            <a:pPr eaLnBrk="1" hangingPunct="1"/>
            <a:endParaRPr lang="en-US" sz="1800"/>
          </a:p>
        </p:txBody>
      </p:sp>
      <p:sp>
        <p:nvSpPr>
          <p:cNvPr id="21509" name="TextBox 8"/>
          <p:cNvSpPr txBox="1">
            <a:spLocks noChangeArrowheads="1"/>
          </p:cNvSpPr>
          <p:nvPr/>
        </p:nvSpPr>
        <p:spPr bwMode="auto">
          <a:xfrm>
            <a:off x="4681538" y="5645150"/>
            <a:ext cx="2155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Fiber View Camera</a:t>
            </a:r>
          </a:p>
        </p:txBody>
      </p:sp>
      <p:sp>
        <p:nvSpPr>
          <p:cNvPr id="21510" name="TextBox 11"/>
          <p:cNvSpPr txBox="1">
            <a:spLocks noChangeArrowheads="1"/>
          </p:cNvSpPr>
          <p:nvPr/>
        </p:nvSpPr>
        <p:spPr bwMode="auto">
          <a:xfrm>
            <a:off x="2160588" y="5645150"/>
            <a:ext cx="2249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      Corrector Optics</a:t>
            </a:r>
          </a:p>
        </p:txBody>
      </p:sp>
      <p:sp>
        <p:nvSpPr>
          <p:cNvPr id="21511" name="TextBox 14"/>
          <p:cNvSpPr txBox="1">
            <a:spLocks noChangeArrowheads="1"/>
          </p:cNvSpPr>
          <p:nvPr/>
        </p:nvSpPr>
        <p:spPr bwMode="auto">
          <a:xfrm>
            <a:off x="6967538" y="5645150"/>
            <a:ext cx="1646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Primary Mirror</a:t>
            </a:r>
          </a:p>
        </p:txBody>
      </p:sp>
      <p:cxnSp>
        <p:nvCxnSpPr>
          <p:cNvPr id="13" name="Straight Arrow Connector 12"/>
          <p:cNvCxnSpPr/>
          <p:nvPr/>
        </p:nvCxnSpPr>
        <p:spPr>
          <a:xfrm flipH="1" flipV="1">
            <a:off x="838200" y="4038600"/>
            <a:ext cx="228600" cy="1606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2160588" y="4343400"/>
            <a:ext cx="1192212" cy="1301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715000" y="4000500"/>
            <a:ext cx="601663" cy="1644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7620000" y="4876800"/>
            <a:ext cx="609600" cy="768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804863" y="1600200"/>
            <a:ext cx="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553200" y="1693863"/>
            <a:ext cx="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8255000" y="1643063"/>
            <a:ext cx="0" cy="685800"/>
          </a:xfrm>
          <a:prstGeom prst="line">
            <a:avLst/>
          </a:prstGeom>
        </p:spPr>
        <p:style>
          <a:lnRef idx="2">
            <a:schemeClr val="accent1"/>
          </a:lnRef>
          <a:fillRef idx="0">
            <a:schemeClr val="accent1"/>
          </a:fillRef>
          <a:effectRef idx="1">
            <a:schemeClr val="accent1"/>
          </a:effectRef>
          <a:fontRef idx="minor">
            <a:schemeClr val="tx1"/>
          </a:fontRef>
        </p:style>
      </p:cxnSp>
      <p:sp>
        <p:nvSpPr>
          <p:cNvPr id="21519" name="TextBox 24"/>
          <p:cNvSpPr txBox="1">
            <a:spLocks noChangeArrowheads="1"/>
          </p:cNvSpPr>
          <p:nvPr/>
        </p:nvSpPr>
        <p:spPr bwMode="auto">
          <a:xfrm>
            <a:off x="3505200" y="168433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8.9 m</a:t>
            </a:r>
          </a:p>
        </p:txBody>
      </p:sp>
      <p:sp>
        <p:nvSpPr>
          <p:cNvPr id="21520" name="TextBox 25"/>
          <p:cNvSpPr txBox="1">
            <a:spLocks noChangeArrowheads="1"/>
          </p:cNvSpPr>
          <p:nvPr/>
        </p:nvSpPr>
        <p:spPr bwMode="auto">
          <a:xfrm>
            <a:off x="6934200" y="1693863"/>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2.5 m</a:t>
            </a:r>
          </a:p>
        </p:txBody>
      </p:sp>
      <p:cxnSp>
        <p:nvCxnSpPr>
          <p:cNvPr id="28" name="Straight Arrow Connector 27"/>
          <p:cNvCxnSpPr/>
          <p:nvPr/>
        </p:nvCxnSpPr>
        <p:spPr>
          <a:xfrm>
            <a:off x="4267200" y="1905000"/>
            <a:ext cx="2286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838200" y="1905000"/>
            <a:ext cx="2514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6553200" y="1905000"/>
            <a:ext cx="28416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729538" y="1905000"/>
            <a:ext cx="5000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525" name="Slide Number Placeholder 3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74CCD8-EE4C-6E43-A1E5-0E79BF70C720}" type="slidenum">
              <a:rPr lang="en-US" sz="1600" b="1">
                <a:solidFill>
                  <a:srgbClr val="FF0000"/>
                </a:solidFill>
                <a:latin typeface="Calibri" charset="0"/>
              </a:rPr>
              <a:pPr eaLnBrk="1" hangingPunct="1"/>
              <a:t>7</a:t>
            </a:fld>
            <a:endParaRPr lang="en-US" sz="1600" b="1">
              <a:solidFill>
                <a:srgbClr val="FF0000"/>
              </a:solidFill>
              <a:latin typeface="Calibri" charset="0"/>
            </a:endParaRPr>
          </a:p>
        </p:txBody>
      </p:sp>
      <p:cxnSp>
        <p:nvCxnSpPr>
          <p:cNvPr id="3" name="Straight Connector 2"/>
          <p:cNvCxnSpPr/>
          <p:nvPr/>
        </p:nvCxnSpPr>
        <p:spPr>
          <a:xfrm>
            <a:off x="6553200" y="3611563"/>
            <a:ext cx="1701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553200" y="4000500"/>
            <a:ext cx="17018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37" t="10796" r="44041" b="3234"/>
          <a:stretch/>
        </p:blipFill>
        <p:spPr>
          <a:xfrm rot="5400000">
            <a:off x="1611313" y="1101726"/>
            <a:ext cx="3635372" cy="4571999"/>
          </a:xfrm>
          <a:prstGeom prst="rect">
            <a:avLst/>
          </a:prstGeom>
        </p:spPr>
      </p:pic>
      <p:sp>
        <p:nvSpPr>
          <p:cNvPr id="2" name="TextBox 1"/>
          <p:cNvSpPr txBox="1"/>
          <p:nvPr/>
        </p:nvSpPr>
        <p:spPr>
          <a:xfrm>
            <a:off x="-362844" y="1386502"/>
            <a:ext cx="184666" cy="369332"/>
          </a:xfrm>
          <a:prstGeom prst="rect">
            <a:avLst/>
          </a:prstGeom>
          <a:noFill/>
        </p:spPr>
        <p:txBody>
          <a:bodyPr wrap="none" rtlCol="0">
            <a:spAutoFit/>
          </a:bodyPr>
          <a:lstStyle/>
          <a:p>
            <a:endParaRPr lang="en-US" dirty="0"/>
          </a:p>
        </p:txBody>
      </p:sp>
      <p:sp>
        <p:nvSpPr>
          <p:cNvPr id="3" name="TextBox 2"/>
          <p:cNvSpPr txBox="1"/>
          <p:nvPr/>
        </p:nvSpPr>
        <p:spPr>
          <a:xfrm>
            <a:off x="1904999" y="228600"/>
            <a:ext cx="4942379" cy="584776"/>
          </a:xfrm>
          <a:prstGeom prst="rect">
            <a:avLst/>
          </a:prstGeom>
          <a:noFill/>
        </p:spPr>
        <p:txBody>
          <a:bodyPr wrap="none" rtlCol="0">
            <a:spAutoFit/>
          </a:bodyPr>
          <a:lstStyle/>
          <a:p>
            <a:r>
              <a:rPr lang="en-US" sz="3200" u="sng" dirty="0" smtClean="0">
                <a:solidFill>
                  <a:srgbClr val="FF0000"/>
                </a:solidFill>
              </a:rPr>
              <a:t>Distortions by the Window</a:t>
            </a:r>
            <a:endParaRPr lang="en-US" sz="3200" u="sng" dirty="0">
              <a:solidFill>
                <a:srgbClr val="FF0000"/>
              </a:solidFill>
            </a:endParaRPr>
          </a:p>
        </p:txBody>
      </p:sp>
      <p:sp>
        <p:nvSpPr>
          <p:cNvPr id="5" name="TextBox 4"/>
          <p:cNvSpPr txBox="1"/>
          <p:nvPr/>
        </p:nvSpPr>
        <p:spPr>
          <a:xfrm>
            <a:off x="1342767" y="815826"/>
            <a:ext cx="5812859" cy="461665"/>
          </a:xfrm>
          <a:prstGeom prst="rect">
            <a:avLst/>
          </a:prstGeom>
          <a:noFill/>
        </p:spPr>
        <p:txBody>
          <a:bodyPr wrap="none" rtlCol="0">
            <a:spAutoFit/>
          </a:bodyPr>
          <a:lstStyle/>
          <a:p>
            <a:r>
              <a:rPr lang="en-US" sz="2400" dirty="0" smtClean="0"/>
              <a:t>Window flatness specified as 5 </a:t>
            </a:r>
            <a:r>
              <a:rPr lang="en-US" sz="2400" dirty="0" err="1" smtClean="0"/>
              <a:t>λ</a:t>
            </a:r>
            <a:r>
              <a:rPr lang="en-US" sz="2400" dirty="0" smtClean="0"/>
              <a:t> per inch</a:t>
            </a:r>
            <a:endParaRPr lang="en-US" sz="2400" dirty="0"/>
          </a:p>
        </p:txBody>
      </p:sp>
      <p:sp>
        <p:nvSpPr>
          <p:cNvPr id="6" name="TextBox 5"/>
          <p:cNvSpPr txBox="1"/>
          <p:nvPr/>
        </p:nvSpPr>
        <p:spPr>
          <a:xfrm>
            <a:off x="397762" y="2741395"/>
            <a:ext cx="979755" cy="369332"/>
          </a:xfrm>
          <a:prstGeom prst="rect">
            <a:avLst/>
          </a:prstGeom>
          <a:noFill/>
        </p:spPr>
        <p:txBody>
          <a:bodyPr wrap="none" rtlCol="0">
            <a:spAutoFit/>
          </a:bodyPr>
          <a:lstStyle/>
          <a:p>
            <a:r>
              <a:rPr lang="en-US" dirty="0" smtClean="0"/>
              <a:t>window</a:t>
            </a:r>
            <a:endParaRPr lang="en-US" dirty="0"/>
          </a:p>
        </p:txBody>
      </p:sp>
      <p:sp>
        <p:nvSpPr>
          <p:cNvPr id="7" name="TextBox 6"/>
          <p:cNvSpPr txBox="1"/>
          <p:nvPr/>
        </p:nvSpPr>
        <p:spPr>
          <a:xfrm>
            <a:off x="800616" y="4730258"/>
            <a:ext cx="684765" cy="369332"/>
          </a:xfrm>
          <a:prstGeom prst="rect">
            <a:avLst/>
          </a:prstGeom>
          <a:noFill/>
        </p:spPr>
        <p:txBody>
          <a:bodyPr wrap="none" rtlCol="0">
            <a:spAutoFit/>
          </a:bodyPr>
          <a:lstStyle/>
          <a:p>
            <a:r>
              <a:rPr lang="en-US" dirty="0" smtClean="0"/>
              <a:t>CCD</a:t>
            </a:r>
            <a:endParaRPr lang="en-US" dirty="0"/>
          </a:p>
        </p:txBody>
      </p:sp>
      <p:sp>
        <p:nvSpPr>
          <p:cNvPr id="8" name="TextBox 7"/>
          <p:cNvSpPr txBox="1"/>
          <p:nvPr/>
        </p:nvSpPr>
        <p:spPr>
          <a:xfrm>
            <a:off x="4495800" y="2695228"/>
            <a:ext cx="355837" cy="461665"/>
          </a:xfrm>
          <a:prstGeom prst="rect">
            <a:avLst/>
          </a:prstGeom>
          <a:noFill/>
        </p:spPr>
        <p:txBody>
          <a:bodyPr wrap="none" rtlCol="0">
            <a:spAutoFit/>
          </a:bodyPr>
          <a:lstStyle/>
          <a:p>
            <a:r>
              <a:rPr lang="en-US" sz="2400" dirty="0" smtClean="0"/>
              <a:t>n</a:t>
            </a:r>
            <a:endParaRPr lang="en-US" sz="2400" dirty="0"/>
          </a:p>
        </p:txBody>
      </p:sp>
      <p:sp>
        <p:nvSpPr>
          <p:cNvPr id="9" name="TextBox 8"/>
          <p:cNvSpPr txBox="1"/>
          <p:nvPr/>
        </p:nvSpPr>
        <p:spPr>
          <a:xfrm>
            <a:off x="5943600" y="2057400"/>
            <a:ext cx="184666" cy="369332"/>
          </a:xfrm>
          <a:prstGeom prst="rect">
            <a:avLst/>
          </a:prstGeom>
          <a:noFill/>
        </p:spPr>
        <p:txBody>
          <a:bodyPr wrap="none" rtlCol="0">
            <a:spAutoFit/>
          </a:bodyPr>
          <a:lstStyle/>
          <a:p>
            <a:endParaRPr lang="en-US" dirty="0"/>
          </a:p>
        </p:txBody>
      </p:sp>
      <p:sp>
        <p:nvSpPr>
          <p:cNvPr id="10" name="TextBox 9"/>
          <p:cNvSpPr txBox="1"/>
          <p:nvPr/>
        </p:nvSpPr>
        <p:spPr>
          <a:xfrm>
            <a:off x="5634576" y="2133600"/>
            <a:ext cx="3013507" cy="2759730"/>
          </a:xfrm>
          <a:prstGeom prst="rect">
            <a:avLst/>
          </a:prstGeom>
          <a:noFill/>
        </p:spPr>
        <p:txBody>
          <a:bodyPr wrap="none" rtlCol="0">
            <a:spAutoFit/>
          </a:bodyPr>
          <a:lstStyle/>
          <a:p>
            <a:r>
              <a:rPr lang="el-GR" sz="2000" dirty="0" smtClean="0">
                <a:solidFill>
                  <a:srgbClr val="000090"/>
                </a:solidFill>
              </a:rPr>
              <a:t>Θ</a:t>
            </a:r>
            <a:r>
              <a:rPr lang="en-US" sz="2000" baseline="-25000" dirty="0" smtClean="0">
                <a:solidFill>
                  <a:srgbClr val="000090"/>
                </a:solidFill>
              </a:rPr>
              <a:t>2</a:t>
            </a:r>
            <a:r>
              <a:rPr lang="en-US" sz="2000" dirty="0" smtClean="0">
                <a:solidFill>
                  <a:srgbClr val="000090"/>
                </a:solidFill>
              </a:rPr>
              <a:t> = (n-1)</a:t>
            </a:r>
            <a:r>
              <a:rPr lang="el-GR" sz="2000" dirty="0">
                <a:solidFill>
                  <a:srgbClr val="000090"/>
                </a:solidFill>
              </a:rPr>
              <a:t> </a:t>
            </a:r>
            <a:r>
              <a:rPr lang="el-GR" sz="2000" dirty="0" smtClean="0">
                <a:solidFill>
                  <a:srgbClr val="000090"/>
                </a:solidFill>
              </a:rPr>
              <a:t>Θ</a:t>
            </a:r>
            <a:r>
              <a:rPr lang="en-US" sz="2000" baseline="-25000" dirty="0" smtClean="0">
                <a:solidFill>
                  <a:srgbClr val="000090"/>
                </a:solidFill>
              </a:rPr>
              <a:t>1</a:t>
            </a:r>
            <a:r>
              <a:rPr lang="en-US" sz="2000" dirty="0" smtClean="0">
                <a:solidFill>
                  <a:srgbClr val="000090"/>
                </a:solidFill>
              </a:rPr>
              <a:t> ~½ </a:t>
            </a:r>
            <a:r>
              <a:rPr lang="el-GR" sz="2000" dirty="0" smtClean="0">
                <a:solidFill>
                  <a:srgbClr val="000090"/>
                </a:solidFill>
              </a:rPr>
              <a:t>Θ</a:t>
            </a:r>
            <a:r>
              <a:rPr lang="en-US" sz="2000" baseline="-25000" dirty="0" smtClean="0">
                <a:solidFill>
                  <a:srgbClr val="000090"/>
                </a:solidFill>
              </a:rPr>
              <a:t>1</a:t>
            </a:r>
          </a:p>
          <a:p>
            <a:endParaRPr lang="en-US" sz="2000" baseline="-25000" dirty="0">
              <a:solidFill>
                <a:srgbClr val="000090"/>
              </a:solidFill>
            </a:endParaRPr>
          </a:p>
          <a:p>
            <a:r>
              <a:rPr lang="el-GR" sz="2000" dirty="0" smtClean="0">
                <a:solidFill>
                  <a:srgbClr val="000090"/>
                </a:solidFill>
              </a:rPr>
              <a:t>Θ</a:t>
            </a:r>
            <a:r>
              <a:rPr lang="en-US" sz="2000" baseline="-25000" dirty="0" smtClean="0">
                <a:solidFill>
                  <a:srgbClr val="000090"/>
                </a:solidFill>
              </a:rPr>
              <a:t>1</a:t>
            </a:r>
            <a:r>
              <a:rPr lang="en-US" sz="2000" dirty="0" smtClean="0">
                <a:solidFill>
                  <a:srgbClr val="000090"/>
                </a:solidFill>
              </a:rPr>
              <a:t> ~ 1μ/2500μ=0.4 </a:t>
            </a:r>
            <a:r>
              <a:rPr lang="en-US" sz="2000" dirty="0" err="1" smtClean="0">
                <a:solidFill>
                  <a:srgbClr val="000090"/>
                </a:solidFill>
              </a:rPr>
              <a:t>mrad</a:t>
            </a:r>
            <a:endParaRPr lang="en-US" sz="2000" dirty="0" smtClean="0">
              <a:solidFill>
                <a:srgbClr val="000090"/>
              </a:solidFill>
            </a:endParaRPr>
          </a:p>
          <a:p>
            <a:endParaRPr lang="en-US" sz="2000" baseline="-25000" dirty="0">
              <a:solidFill>
                <a:srgbClr val="000090"/>
              </a:solidFill>
            </a:endParaRPr>
          </a:p>
          <a:p>
            <a:r>
              <a:rPr lang="el-GR" sz="2000" dirty="0" smtClean="0">
                <a:solidFill>
                  <a:srgbClr val="000090"/>
                </a:solidFill>
              </a:rPr>
              <a:t>Θ</a:t>
            </a:r>
            <a:r>
              <a:rPr lang="en-US" sz="2000" baseline="-25000" dirty="0" smtClean="0">
                <a:solidFill>
                  <a:srgbClr val="000090"/>
                </a:solidFill>
              </a:rPr>
              <a:t>2</a:t>
            </a:r>
            <a:r>
              <a:rPr lang="en-US" sz="2000" dirty="0" smtClean="0">
                <a:solidFill>
                  <a:srgbClr val="000090"/>
                </a:solidFill>
              </a:rPr>
              <a:t> ~ 0.2 </a:t>
            </a:r>
            <a:r>
              <a:rPr lang="en-US" sz="2000" dirty="0" err="1" smtClean="0">
                <a:solidFill>
                  <a:srgbClr val="000090"/>
                </a:solidFill>
              </a:rPr>
              <a:t>mrad</a:t>
            </a:r>
            <a:endParaRPr lang="en-US" sz="2000" dirty="0" smtClean="0">
              <a:solidFill>
                <a:srgbClr val="000090"/>
              </a:solidFill>
            </a:endParaRPr>
          </a:p>
          <a:p>
            <a:endParaRPr lang="en-US" sz="2000" dirty="0">
              <a:solidFill>
                <a:srgbClr val="000090"/>
              </a:solidFill>
            </a:endParaRPr>
          </a:p>
          <a:p>
            <a:r>
              <a:rPr lang="el-GR" sz="2000" dirty="0" smtClean="0">
                <a:solidFill>
                  <a:srgbClr val="000090"/>
                </a:solidFill>
              </a:rPr>
              <a:t>Δ</a:t>
            </a:r>
            <a:r>
              <a:rPr lang="en-US" sz="2000" dirty="0" smtClean="0">
                <a:solidFill>
                  <a:srgbClr val="000090"/>
                </a:solidFill>
              </a:rPr>
              <a:t>x = 0.2 mradx9mm~2μ</a:t>
            </a:r>
          </a:p>
          <a:p>
            <a:r>
              <a:rPr lang="en-US" sz="2000" dirty="0">
                <a:solidFill>
                  <a:srgbClr val="000090"/>
                </a:solidFill>
              </a:rPr>
              <a:t> </a:t>
            </a:r>
            <a:r>
              <a:rPr lang="en-US" sz="2000" dirty="0" smtClean="0">
                <a:solidFill>
                  <a:srgbClr val="000090"/>
                </a:solidFill>
              </a:rPr>
              <a:t>     ~0.3 pixels</a:t>
            </a:r>
          </a:p>
          <a:p>
            <a:endParaRPr lang="en-US" sz="2000" baseline="-25000" dirty="0">
              <a:solidFill>
                <a:srgbClr val="000090"/>
              </a:solidFill>
            </a:endParaRPr>
          </a:p>
          <a:p>
            <a:endParaRPr lang="en-US" sz="2000" baseline="-25000" dirty="0">
              <a:solidFill>
                <a:srgbClr val="000090"/>
              </a:solidFill>
            </a:endParaRPr>
          </a:p>
        </p:txBody>
      </p:sp>
    </p:spTree>
    <p:extLst>
      <p:ext uri="{BB962C8B-B14F-4D97-AF65-F5344CB8AC3E}">
        <p14:creationId xmlns:p14="http://schemas.microsoft.com/office/powerpoint/2010/main" val="410602648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1"/>
            <a:ext cx="8229600" cy="1143000"/>
          </a:xfrm>
        </p:spPr>
        <p:txBody>
          <a:bodyPr/>
          <a:lstStyle/>
          <a:p>
            <a:r>
              <a:rPr lang="en-US" sz="3200" u="sng" dirty="0" smtClean="0">
                <a:solidFill>
                  <a:srgbClr val="FF0000"/>
                </a:solidFill>
              </a:rPr>
              <a:t>Results with the new window</a:t>
            </a:r>
            <a:endParaRPr lang="en-US" sz="3200" u="sng" dirty="0">
              <a:solidFill>
                <a:srgbClr val="FF0000"/>
              </a:solidFill>
            </a:endParaRPr>
          </a:p>
        </p:txBody>
      </p:sp>
      <p:pic>
        <p:nvPicPr>
          <p:cNvPr id="6" name="Content Placeholder 5" descr="dxdydistnew.pdf"/>
          <p:cNvPicPr>
            <a:picLocks noGrp="1" noChangeAspect="1"/>
          </p:cNvPicPr>
          <p:nvPr>
            <p:ph idx="1"/>
          </p:nvPr>
        </p:nvPicPr>
        <p:blipFill rotWithShape="1">
          <a:blip r:embed="rId2">
            <a:extLst>
              <a:ext uri="{28A0092B-C50C-407E-A947-70E740481C1C}">
                <a14:useLocalDpi xmlns:a14="http://schemas.microsoft.com/office/drawing/2010/main" val="0"/>
              </a:ext>
            </a:extLst>
          </a:blip>
          <a:srcRect l="6584" t="6728" r="7408" b="3277"/>
          <a:stretch/>
        </p:blipFill>
        <p:spPr>
          <a:xfrm>
            <a:off x="2667000" y="1768475"/>
            <a:ext cx="3657870" cy="4953000"/>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71</a:t>
            </a:fld>
            <a:endParaRPr lang="en-US"/>
          </a:p>
        </p:txBody>
      </p:sp>
      <p:sp>
        <p:nvSpPr>
          <p:cNvPr id="7" name="TextBox 6"/>
          <p:cNvSpPr txBox="1"/>
          <p:nvPr/>
        </p:nvSpPr>
        <p:spPr>
          <a:xfrm>
            <a:off x="2485410" y="1155170"/>
            <a:ext cx="4067790" cy="461665"/>
          </a:xfrm>
          <a:prstGeom prst="rect">
            <a:avLst/>
          </a:prstGeom>
          <a:noFill/>
        </p:spPr>
        <p:txBody>
          <a:bodyPr wrap="none" rtlCol="0">
            <a:spAutoFit/>
          </a:bodyPr>
          <a:lstStyle/>
          <a:p>
            <a:r>
              <a:rPr lang="en-US" sz="2400" dirty="0" smtClean="0"/>
              <a:t>FVC data at f/16, PDS maps</a:t>
            </a:r>
            <a:endParaRPr lang="en-US" sz="2400" dirty="0"/>
          </a:p>
        </p:txBody>
      </p:sp>
      <p:sp>
        <p:nvSpPr>
          <p:cNvPr id="8" name="TextBox 7"/>
          <p:cNvSpPr txBox="1"/>
          <p:nvPr/>
        </p:nvSpPr>
        <p:spPr>
          <a:xfrm>
            <a:off x="4724400" y="2207567"/>
            <a:ext cx="1330563" cy="461665"/>
          </a:xfrm>
          <a:prstGeom prst="rect">
            <a:avLst/>
          </a:prstGeom>
          <a:noFill/>
        </p:spPr>
        <p:txBody>
          <a:bodyPr wrap="none" rtlCol="0">
            <a:spAutoFit/>
          </a:bodyPr>
          <a:lstStyle/>
          <a:p>
            <a:r>
              <a:rPr lang="en-US" sz="2400" dirty="0" err="1" smtClean="0">
                <a:solidFill>
                  <a:srgbClr val="008000"/>
                </a:solidFill>
              </a:rPr>
              <a:t>σ</a:t>
            </a:r>
            <a:r>
              <a:rPr lang="en-US" sz="2400" dirty="0" smtClean="0">
                <a:solidFill>
                  <a:srgbClr val="008000"/>
                </a:solidFill>
              </a:rPr>
              <a:t> = 2.5μ</a:t>
            </a:r>
            <a:endParaRPr lang="en-US" sz="2400" dirty="0">
              <a:solidFill>
                <a:srgbClr val="008000"/>
              </a:solidFill>
            </a:endParaRPr>
          </a:p>
        </p:txBody>
      </p:sp>
      <p:sp>
        <p:nvSpPr>
          <p:cNvPr id="9" name="TextBox 8"/>
          <p:cNvSpPr txBox="1"/>
          <p:nvPr/>
        </p:nvSpPr>
        <p:spPr>
          <a:xfrm>
            <a:off x="4724400" y="4724400"/>
            <a:ext cx="1330563" cy="738664"/>
          </a:xfrm>
          <a:prstGeom prst="rect">
            <a:avLst/>
          </a:prstGeom>
          <a:noFill/>
        </p:spPr>
        <p:txBody>
          <a:bodyPr wrap="none" rtlCol="0">
            <a:spAutoFit/>
          </a:bodyPr>
          <a:lstStyle/>
          <a:p>
            <a:r>
              <a:rPr lang="en-US" sz="2400" dirty="0" err="1">
                <a:solidFill>
                  <a:srgbClr val="008000"/>
                </a:solidFill>
              </a:rPr>
              <a:t>σ</a:t>
            </a:r>
            <a:r>
              <a:rPr lang="en-US" sz="2400" dirty="0">
                <a:solidFill>
                  <a:srgbClr val="008000"/>
                </a:solidFill>
              </a:rPr>
              <a:t> = 2.5μ</a:t>
            </a:r>
          </a:p>
          <a:p>
            <a:endParaRPr lang="en-US" dirty="0"/>
          </a:p>
        </p:txBody>
      </p:sp>
    </p:spTree>
    <p:extLst>
      <p:ext uri="{BB962C8B-B14F-4D97-AF65-F5344CB8AC3E}">
        <p14:creationId xmlns:p14="http://schemas.microsoft.com/office/powerpoint/2010/main" val="80212386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1"/>
            <a:ext cx="8229600" cy="1143000"/>
          </a:xfrm>
        </p:spPr>
        <p:txBody>
          <a:bodyPr/>
          <a:lstStyle/>
          <a:p>
            <a:r>
              <a:rPr lang="en-US" sz="3200" u="sng" dirty="0" smtClean="0">
                <a:solidFill>
                  <a:srgbClr val="FF0000"/>
                </a:solidFill>
              </a:rPr>
              <a:t>Resolution on CCD</a:t>
            </a:r>
            <a:endParaRPr lang="en-US" sz="3200" u="sng" dirty="0">
              <a:solidFill>
                <a:srgbClr val="FF0000"/>
              </a:solidFill>
            </a:endParaRPr>
          </a:p>
        </p:txBody>
      </p:sp>
      <p:pic>
        <p:nvPicPr>
          <p:cNvPr id="6" name="Content Placeholder 5" descr="histo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5374" t="9772" r="10345" b="7229"/>
          <a:stretch/>
        </p:blipFill>
        <p:spPr>
          <a:xfrm rot="5400000">
            <a:off x="1967480" y="1776862"/>
            <a:ext cx="3583444" cy="5181600"/>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72</a:t>
            </a:fld>
            <a:endParaRPr lang="en-US"/>
          </a:p>
        </p:txBody>
      </p:sp>
      <p:sp>
        <p:nvSpPr>
          <p:cNvPr id="7" name="TextBox 6"/>
          <p:cNvSpPr txBox="1"/>
          <p:nvPr/>
        </p:nvSpPr>
        <p:spPr>
          <a:xfrm>
            <a:off x="609600" y="1066800"/>
            <a:ext cx="7763664" cy="1200328"/>
          </a:xfrm>
          <a:prstGeom prst="rect">
            <a:avLst/>
          </a:prstGeom>
          <a:noFill/>
        </p:spPr>
        <p:txBody>
          <a:bodyPr wrap="none" rtlCol="0">
            <a:spAutoFit/>
          </a:bodyPr>
          <a:lstStyle/>
          <a:p>
            <a:r>
              <a:rPr lang="en-US" sz="2400" dirty="0" smtClean="0">
                <a:solidFill>
                  <a:srgbClr val="000090"/>
                </a:solidFill>
              </a:rPr>
              <a:t>21 FVC exposures of the fiber plane with 64 fibers each</a:t>
            </a:r>
          </a:p>
          <a:p>
            <a:r>
              <a:rPr lang="en-US" sz="2400" dirty="0" smtClean="0">
                <a:solidFill>
                  <a:srgbClr val="000090"/>
                </a:solidFill>
              </a:rPr>
              <a:t>Exposures moved around to cover full frame of CCD</a:t>
            </a:r>
          </a:p>
          <a:p>
            <a:r>
              <a:rPr lang="en-US" sz="2400" dirty="0" smtClean="0">
                <a:solidFill>
                  <a:srgbClr val="000090"/>
                </a:solidFill>
              </a:rPr>
              <a:t>Each entry is the RMS of 64 fibers on one exposure</a:t>
            </a:r>
            <a:endParaRPr lang="en-US" sz="2400" dirty="0">
              <a:solidFill>
                <a:srgbClr val="000090"/>
              </a:solidFill>
            </a:endParaRPr>
          </a:p>
        </p:txBody>
      </p:sp>
      <p:sp>
        <p:nvSpPr>
          <p:cNvPr id="8" name="TextBox 7"/>
          <p:cNvSpPr txBox="1"/>
          <p:nvPr/>
        </p:nvSpPr>
        <p:spPr>
          <a:xfrm>
            <a:off x="2819400" y="6125517"/>
            <a:ext cx="1501433" cy="461665"/>
          </a:xfrm>
          <a:prstGeom prst="rect">
            <a:avLst/>
          </a:prstGeom>
          <a:noFill/>
        </p:spPr>
        <p:txBody>
          <a:bodyPr wrap="none" rtlCol="0">
            <a:spAutoFit/>
          </a:bodyPr>
          <a:lstStyle/>
          <a:p>
            <a:r>
              <a:rPr lang="en-US" sz="2400" dirty="0" err="1" smtClean="0"/>
              <a:t>millipixels</a:t>
            </a:r>
            <a:endParaRPr lang="en-US" sz="2400" dirty="0"/>
          </a:p>
        </p:txBody>
      </p:sp>
      <p:sp>
        <p:nvSpPr>
          <p:cNvPr id="9" name="TextBox 8"/>
          <p:cNvSpPr txBox="1"/>
          <p:nvPr/>
        </p:nvSpPr>
        <p:spPr>
          <a:xfrm rot="16200000">
            <a:off x="-275338" y="3883967"/>
            <a:ext cx="2425814" cy="461665"/>
          </a:xfrm>
          <a:prstGeom prst="rect">
            <a:avLst/>
          </a:prstGeom>
          <a:noFill/>
        </p:spPr>
        <p:txBody>
          <a:bodyPr wrap="none" rtlCol="0">
            <a:spAutoFit/>
          </a:bodyPr>
          <a:lstStyle/>
          <a:p>
            <a:r>
              <a:rPr lang="en-US" sz="2400" dirty="0" err="1" smtClean="0"/>
              <a:t>No.of</a:t>
            </a:r>
            <a:r>
              <a:rPr lang="en-US" sz="2400" dirty="0" smtClean="0"/>
              <a:t> exposures</a:t>
            </a:r>
            <a:endParaRPr lang="en-US" sz="2400" dirty="0"/>
          </a:p>
        </p:txBody>
      </p:sp>
      <p:cxnSp>
        <p:nvCxnSpPr>
          <p:cNvPr id="11" name="Straight Arrow Connector 10"/>
          <p:cNvCxnSpPr/>
          <p:nvPr/>
        </p:nvCxnSpPr>
        <p:spPr>
          <a:xfrm>
            <a:off x="5384799" y="4870507"/>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604202" y="4451863"/>
            <a:ext cx="1493468" cy="369332"/>
          </a:xfrm>
          <a:prstGeom prst="rect">
            <a:avLst/>
          </a:prstGeom>
          <a:noFill/>
        </p:spPr>
        <p:txBody>
          <a:bodyPr wrap="none" rtlCol="0">
            <a:spAutoFit/>
          </a:bodyPr>
          <a:lstStyle/>
          <a:p>
            <a:r>
              <a:rPr lang="en-US" dirty="0" smtClean="0"/>
              <a:t>33 </a:t>
            </a:r>
            <a:r>
              <a:rPr lang="en-US" dirty="0" err="1" smtClean="0"/>
              <a:t>mpix</a:t>
            </a:r>
            <a:r>
              <a:rPr lang="en-US" dirty="0" smtClean="0"/>
              <a:t> goal</a:t>
            </a:r>
            <a:endParaRPr lang="en-US" dirty="0"/>
          </a:p>
        </p:txBody>
      </p:sp>
      <p:sp>
        <p:nvSpPr>
          <p:cNvPr id="15" name="TextBox 14"/>
          <p:cNvSpPr txBox="1"/>
          <p:nvPr/>
        </p:nvSpPr>
        <p:spPr>
          <a:xfrm>
            <a:off x="6375402" y="3251535"/>
            <a:ext cx="2673328" cy="2308324"/>
          </a:xfrm>
          <a:prstGeom prst="rect">
            <a:avLst/>
          </a:prstGeom>
          <a:noFill/>
        </p:spPr>
        <p:txBody>
          <a:bodyPr wrap="none" rtlCol="0">
            <a:spAutoFit/>
          </a:bodyPr>
          <a:lstStyle/>
          <a:p>
            <a:r>
              <a:rPr lang="en-US" sz="2400" dirty="0" smtClean="0">
                <a:solidFill>
                  <a:srgbClr val="FF0000"/>
                </a:solidFill>
              </a:rPr>
              <a:t>For all 21x64=</a:t>
            </a:r>
          </a:p>
          <a:p>
            <a:r>
              <a:rPr lang="en-US" sz="2400" dirty="0">
                <a:solidFill>
                  <a:srgbClr val="FF0000"/>
                </a:solidFill>
              </a:rPr>
              <a:t> </a:t>
            </a:r>
            <a:r>
              <a:rPr lang="en-US" sz="2400" dirty="0" smtClean="0">
                <a:solidFill>
                  <a:srgbClr val="FF0000"/>
                </a:solidFill>
              </a:rPr>
              <a:t> 1344 </a:t>
            </a:r>
            <a:r>
              <a:rPr lang="en-US" sz="2400" dirty="0" err="1" smtClean="0">
                <a:solidFill>
                  <a:srgbClr val="FF0000"/>
                </a:solidFill>
              </a:rPr>
              <a:t>meas</a:t>
            </a:r>
            <a:endParaRPr lang="en-US" sz="2400" dirty="0" smtClean="0">
              <a:solidFill>
                <a:srgbClr val="FF0000"/>
              </a:solidFill>
            </a:endParaRPr>
          </a:p>
          <a:p>
            <a:endParaRPr lang="en-US" sz="2400" dirty="0">
              <a:solidFill>
                <a:srgbClr val="FF0000"/>
              </a:solidFill>
            </a:endParaRPr>
          </a:p>
          <a:p>
            <a:r>
              <a:rPr lang="en-US" sz="2400" dirty="0" smtClean="0">
                <a:solidFill>
                  <a:srgbClr val="FF0000"/>
                </a:solidFill>
              </a:rPr>
              <a:t>X </a:t>
            </a:r>
            <a:r>
              <a:rPr lang="en-US" sz="2400" dirty="0" err="1" smtClean="0">
                <a:solidFill>
                  <a:srgbClr val="FF0000"/>
                </a:solidFill>
              </a:rPr>
              <a:t>rms</a:t>
            </a:r>
            <a:r>
              <a:rPr lang="en-US" sz="2400" dirty="0" smtClean="0">
                <a:solidFill>
                  <a:srgbClr val="FF0000"/>
                </a:solidFill>
              </a:rPr>
              <a:t> = 15.7 </a:t>
            </a:r>
            <a:r>
              <a:rPr lang="en-US" sz="2400" dirty="0" err="1" smtClean="0">
                <a:solidFill>
                  <a:srgbClr val="FF0000"/>
                </a:solidFill>
              </a:rPr>
              <a:t>mpix</a:t>
            </a:r>
            <a:endParaRPr lang="en-US" sz="2400" dirty="0" smtClean="0">
              <a:solidFill>
                <a:srgbClr val="FF0000"/>
              </a:solidFill>
            </a:endParaRPr>
          </a:p>
          <a:p>
            <a:endParaRPr lang="en-US" sz="2400" dirty="0">
              <a:solidFill>
                <a:srgbClr val="FF0000"/>
              </a:solidFill>
            </a:endParaRPr>
          </a:p>
          <a:p>
            <a:r>
              <a:rPr lang="en-US" sz="2400" dirty="0" smtClean="0">
                <a:solidFill>
                  <a:srgbClr val="FF0000"/>
                </a:solidFill>
              </a:rPr>
              <a:t>Y </a:t>
            </a:r>
            <a:r>
              <a:rPr lang="en-US" sz="2400" dirty="0" err="1" smtClean="0">
                <a:solidFill>
                  <a:srgbClr val="FF0000"/>
                </a:solidFill>
              </a:rPr>
              <a:t>rms</a:t>
            </a:r>
            <a:r>
              <a:rPr lang="en-US" sz="2400" dirty="0" smtClean="0">
                <a:solidFill>
                  <a:srgbClr val="FF0000"/>
                </a:solidFill>
              </a:rPr>
              <a:t> = 16.5 </a:t>
            </a:r>
            <a:r>
              <a:rPr lang="en-US" sz="2400" dirty="0" err="1" smtClean="0">
                <a:solidFill>
                  <a:srgbClr val="FF0000"/>
                </a:solidFill>
              </a:rPr>
              <a:t>mpix</a:t>
            </a:r>
            <a:endParaRPr lang="en-US" sz="2400" dirty="0">
              <a:solidFill>
                <a:srgbClr val="FF0000"/>
              </a:solidFill>
            </a:endParaRPr>
          </a:p>
        </p:txBody>
      </p:sp>
      <p:sp>
        <p:nvSpPr>
          <p:cNvPr id="3" name="TextBox 2"/>
          <p:cNvSpPr txBox="1"/>
          <p:nvPr/>
        </p:nvSpPr>
        <p:spPr>
          <a:xfrm>
            <a:off x="6934200" y="2512367"/>
            <a:ext cx="698028" cy="461665"/>
          </a:xfrm>
          <a:prstGeom prst="rect">
            <a:avLst/>
          </a:prstGeom>
          <a:noFill/>
        </p:spPr>
        <p:txBody>
          <a:bodyPr wrap="none" rtlCol="0">
            <a:spAutoFit/>
          </a:bodyPr>
          <a:lstStyle/>
          <a:p>
            <a:r>
              <a:rPr lang="en-US" sz="2400" dirty="0" smtClean="0">
                <a:solidFill>
                  <a:srgbClr val="000090"/>
                </a:solidFill>
              </a:rPr>
              <a:t>f/16</a:t>
            </a:r>
            <a:endParaRPr lang="en-US" sz="2400" dirty="0">
              <a:solidFill>
                <a:srgbClr val="000090"/>
              </a:solidFill>
            </a:endParaRPr>
          </a:p>
        </p:txBody>
      </p:sp>
    </p:spTree>
    <p:extLst>
      <p:ext uri="{BB962C8B-B14F-4D97-AF65-F5344CB8AC3E}">
        <p14:creationId xmlns:p14="http://schemas.microsoft.com/office/powerpoint/2010/main" val="85341402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0"/>
            <a:ext cx="8229600" cy="1143000"/>
          </a:xfrm>
        </p:spPr>
        <p:txBody>
          <a:bodyPr/>
          <a:lstStyle/>
          <a:p>
            <a:r>
              <a:rPr lang="en-US" sz="3200" u="sng" dirty="0" smtClean="0">
                <a:solidFill>
                  <a:srgbClr val="FF0000"/>
                </a:solidFill>
              </a:rPr>
              <a:t>Resolution on Fiber Plane</a:t>
            </a:r>
            <a:endParaRPr lang="en-US" sz="3200" u="sng" dirty="0">
              <a:solidFill>
                <a:srgbClr val="FF0000"/>
              </a:solidFill>
            </a:endParaRPr>
          </a:p>
        </p:txBody>
      </p:sp>
      <p:pic>
        <p:nvPicPr>
          <p:cNvPr id="6" name="Content Placeholder 5" descr="histo-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3552" t="10090" r="10004" b="7523"/>
          <a:stretch/>
        </p:blipFill>
        <p:spPr>
          <a:xfrm rot="5400000">
            <a:off x="1700646" y="1618287"/>
            <a:ext cx="3598333" cy="5018425"/>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73</a:t>
            </a:fld>
            <a:endParaRPr lang="en-US"/>
          </a:p>
        </p:txBody>
      </p:sp>
      <p:sp>
        <p:nvSpPr>
          <p:cNvPr id="7" name="TextBox 6"/>
          <p:cNvSpPr txBox="1"/>
          <p:nvPr/>
        </p:nvSpPr>
        <p:spPr>
          <a:xfrm rot="16200000">
            <a:off x="-567628" y="3768029"/>
            <a:ext cx="2511324" cy="461665"/>
          </a:xfrm>
          <a:prstGeom prst="rect">
            <a:avLst/>
          </a:prstGeom>
          <a:noFill/>
        </p:spPr>
        <p:txBody>
          <a:bodyPr wrap="none" rtlCol="0">
            <a:spAutoFit/>
          </a:bodyPr>
          <a:lstStyle/>
          <a:p>
            <a:r>
              <a:rPr lang="en-US" sz="2400" dirty="0" smtClean="0"/>
              <a:t>No. of exposures</a:t>
            </a:r>
            <a:endParaRPr lang="en-US" sz="2400" dirty="0"/>
          </a:p>
        </p:txBody>
      </p:sp>
      <p:sp>
        <p:nvSpPr>
          <p:cNvPr id="8" name="TextBox 7"/>
          <p:cNvSpPr txBox="1"/>
          <p:nvPr/>
        </p:nvSpPr>
        <p:spPr>
          <a:xfrm>
            <a:off x="2057400" y="5860818"/>
            <a:ext cx="3212688" cy="461665"/>
          </a:xfrm>
          <a:prstGeom prst="rect">
            <a:avLst/>
          </a:prstGeom>
          <a:noFill/>
        </p:spPr>
        <p:txBody>
          <a:bodyPr wrap="none" rtlCol="0">
            <a:spAutoFit/>
          </a:bodyPr>
          <a:lstStyle/>
          <a:p>
            <a:r>
              <a:rPr lang="en-US" sz="2400" dirty="0" smtClean="0"/>
              <a:t>Microns on fiber plane</a:t>
            </a:r>
            <a:endParaRPr lang="en-US" sz="2400" dirty="0"/>
          </a:p>
        </p:txBody>
      </p:sp>
      <p:sp>
        <p:nvSpPr>
          <p:cNvPr id="9" name="TextBox 8"/>
          <p:cNvSpPr txBox="1"/>
          <p:nvPr/>
        </p:nvSpPr>
        <p:spPr>
          <a:xfrm>
            <a:off x="685800" y="923076"/>
            <a:ext cx="7763664" cy="1477327"/>
          </a:xfrm>
          <a:prstGeom prst="rect">
            <a:avLst/>
          </a:prstGeom>
          <a:noFill/>
        </p:spPr>
        <p:txBody>
          <a:bodyPr wrap="none" rtlCol="0">
            <a:spAutoFit/>
          </a:bodyPr>
          <a:lstStyle/>
          <a:p>
            <a:r>
              <a:rPr lang="en-US" sz="2400" dirty="0">
                <a:solidFill>
                  <a:srgbClr val="000090"/>
                </a:solidFill>
              </a:rPr>
              <a:t>21 FVC exposures of the fiber plane with 64 fibers each</a:t>
            </a:r>
          </a:p>
          <a:p>
            <a:r>
              <a:rPr lang="en-US" sz="2400" dirty="0">
                <a:solidFill>
                  <a:srgbClr val="000090"/>
                </a:solidFill>
              </a:rPr>
              <a:t>Exposures moved around to cover full frame of CCD</a:t>
            </a:r>
          </a:p>
          <a:p>
            <a:r>
              <a:rPr lang="en-US" sz="2400" dirty="0">
                <a:solidFill>
                  <a:srgbClr val="000090"/>
                </a:solidFill>
              </a:rPr>
              <a:t>Each entry is the RMS of 64 fibers on one exposure</a:t>
            </a:r>
          </a:p>
          <a:p>
            <a:endParaRPr lang="en-US" dirty="0"/>
          </a:p>
        </p:txBody>
      </p:sp>
      <p:cxnSp>
        <p:nvCxnSpPr>
          <p:cNvPr id="10" name="Straight Arrow Connector 9"/>
          <p:cNvCxnSpPr/>
          <p:nvPr/>
        </p:nvCxnSpPr>
        <p:spPr>
          <a:xfrm>
            <a:off x="5452531" y="4667311"/>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792132" y="4419600"/>
            <a:ext cx="1074859" cy="646331"/>
          </a:xfrm>
          <a:prstGeom prst="rect">
            <a:avLst/>
          </a:prstGeom>
          <a:noFill/>
        </p:spPr>
        <p:txBody>
          <a:bodyPr wrap="none" rtlCol="0">
            <a:spAutoFit/>
          </a:bodyPr>
          <a:lstStyle/>
          <a:p>
            <a:r>
              <a:rPr lang="en-US" dirty="0" smtClean="0"/>
              <a:t>5 μ  </a:t>
            </a:r>
            <a:r>
              <a:rPr lang="en-US" dirty="0"/>
              <a:t>goal</a:t>
            </a:r>
          </a:p>
          <a:p>
            <a:endParaRPr lang="en-US" dirty="0"/>
          </a:p>
        </p:txBody>
      </p:sp>
      <p:sp>
        <p:nvSpPr>
          <p:cNvPr id="12" name="TextBox 11"/>
          <p:cNvSpPr txBox="1"/>
          <p:nvPr/>
        </p:nvSpPr>
        <p:spPr>
          <a:xfrm>
            <a:off x="6030405" y="2904055"/>
            <a:ext cx="2286353" cy="2677656"/>
          </a:xfrm>
          <a:prstGeom prst="rect">
            <a:avLst/>
          </a:prstGeom>
          <a:noFill/>
        </p:spPr>
        <p:txBody>
          <a:bodyPr wrap="none" rtlCol="0">
            <a:spAutoFit/>
          </a:bodyPr>
          <a:lstStyle/>
          <a:p>
            <a:r>
              <a:rPr lang="en-US" sz="2400" dirty="0">
                <a:solidFill>
                  <a:srgbClr val="FF0000"/>
                </a:solidFill>
              </a:rPr>
              <a:t>For all 21x64=</a:t>
            </a:r>
          </a:p>
          <a:p>
            <a:r>
              <a:rPr lang="en-US" sz="2400" dirty="0">
                <a:solidFill>
                  <a:srgbClr val="FF0000"/>
                </a:solidFill>
              </a:rPr>
              <a:t>  1344 </a:t>
            </a:r>
            <a:r>
              <a:rPr lang="en-US" sz="2400" dirty="0" err="1">
                <a:solidFill>
                  <a:srgbClr val="FF0000"/>
                </a:solidFill>
              </a:rPr>
              <a:t>meas</a:t>
            </a:r>
            <a:endParaRPr lang="en-US" sz="2400" dirty="0">
              <a:solidFill>
                <a:srgbClr val="FF0000"/>
              </a:solidFill>
            </a:endParaRPr>
          </a:p>
          <a:p>
            <a:endParaRPr lang="en-US" sz="2400" dirty="0">
              <a:solidFill>
                <a:srgbClr val="FF0000"/>
              </a:solidFill>
            </a:endParaRPr>
          </a:p>
          <a:p>
            <a:r>
              <a:rPr lang="en-US" sz="2400" dirty="0">
                <a:solidFill>
                  <a:srgbClr val="FF0000"/>
                </a:solidFill>
              </a:rPr>
              <a:t>X </a:t>
            </a:r>
            <a:r>
              <a:rPr lang="en-US" sz="2400" dirty="0" err="1">
                <a:solidFill>
                  <a:srgbClr val="FF0000"/>
                </a:solidFill>
              </a:rPr>
              <a:t>rms</a:t>
            </a:r>
            <a:r>
              <a:rPr lang="en-US" sz="2400" dirty="0">
                <a:solidFill>
                  <a:srgbClr val="FF0000"/>
                </a:solidFill>
              </a:rPr>
              <a:t> = </a:t>
            </a:r>
            <a:r>
              <a:rPr lang="en-US" sz="2400" dirty="0" smtClean="0">
                <a:solidFill>
                  <a:srgbClr val="FF0000"/>
                </a:solidFill>
              </a:rPr>
              <a:t>2.16</a:t>
            </a:r>
            <a:r>
              <a:rPr lang="en-US" sz="2400" dirty="0" smtClean="0"/>
              <a:t> </a:t>
            </a:r>
            <a:r>
              <a:rPr lang="en-US" sz="2400" dirty="0">
                <a:solidFill>
                  <a:srgbClr val="FF0000"/>
                </a:solidFill>
              </a:rPr>
              <a:t>μ</a:t>
            </a:r>
            <a:r>
              <a:rPr lang="en-US" sz="2400" dirty="0"/>
              <a:t> </a:t>
            </a:r>
            <a:endParaRPr lang="en-US" sz="2400" dirty="0">
              <a:solidFill>
                <a:srgbClr val="FF0000"/>
              </a:solidFill>
            </a:endParaRPr>
          </a:p>
          <a:p>
            <a:endParaRPr lang="en-US" sz="2400" dirty="0">
              <a:solidFill>
                <a:srgbClr val="FF0000"/>
              </a:solidFill>
            </a:endParaRPr>
          </a:p>
          <a:p>
            <a:r>
              <a:rPr lang="en-US" sz="2400" dirty="0">
                <a:solidFill>
                  <a:srgbClr val="FF0000"/>
                </a:solidFill>
              </a:rPr>
              <a:t>Y </a:t>
            </a:r>
            <a:r>
              <a:rPr lang="en-US" sz="2400" dirty="0" err="1">
                <a:solidFill>
                  <a:srgbClr val="FF0000"/>
                </a:solidFill>
              </a:rPr>
              <a:t>rms</a:t>
            </a:r>
            <a:r>
              <a:rPr lang="en-US" sz="2400" dirty="0">
                <a:solidFill>
                  <a:srgbClr val="FF0000"/>
                </a:solidFill>
              </a:rPr>
              <a:t> = </a:t>
            </a:r>
            <a:r>
              <a:rPr lang="en-US" sz="2400" dirty="0" smtClean="0">
                <a:solidFill>
                  <a:srgbClr val="FF0000"/>
                </a:solidFill>
              </a:rPr>
              <a:t>2.28 μ</a:t>
            </a:r>
            <a:r>
              <a:rPr lang="en-US" sz="2400" dirty="0" smtClean="0"/>
              <a:t> </a:t>
            </a:r>
            <a:endParaRPr lang="en-US" sz="2400" dirty="0">
              <a:solidFill>
                <a:srgbClr val="FF0000"/>
              </a:solidFill>
            </a:endParaRPr>
          </a:p>
          <a:p>
            <a:endParaRPr lang="en-US" sz="2400" dirty="0"/>
          </a:p>
        </p:txBody>
      </p:sp>
      <p:sp>
        <p:nvSpPr>
          <p:cNvPr id="3" name="TextBox 2"/>
          <p:cNvSpPr txBox="1"/>
          <p:nvPr/>
        </p:nvSpPr>
        <p:spPr>
          <a:xfrm>
            <a:off x="6553200" y="2328332"/>
            <a:ext cx="698028" cy="738664"/>
          </a:xfrm>
          <a:prstGeom prst="rect">
            <a:avLst/>
          </a:prstGeom>
          <a:noFill/>
        </p:spPr>
        <p:txBody>
          <a:bodyPr wrap="none" rtlCol="0">
            <a:spAutoFit/>
          </a:bodyPr>
          <a:lstStyle/>
          <a:p>
            <a:r>
              <a:rPr lang="en-US" sz="2400" dirty="0">
                <a:solidFill>
                  <a:srgbClr val="000090"/>
                </a:solidFill>
              </a:rPr>
              <a:t>f/16</a:t>
            </a:r>
          </a:p>
          <a:p>
            <a:endParaRPr lang="en-US" dirty="0"/>
          </a:p>
        </p:txBody>
      </p:sp>
    </p:spTree>
    <p:extLst>
      <p:ext uri="{BB962C8B-B14F-4D97-AF65-F5344CB8AC3E}">
        <p14:creationId xmlns:p14="http://schemas.microsoft.com/office/powerpoint/2010/main" val="327721604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u="sng" dirty="0" smtClean="0">
                <a:solidFill>
                  <a:srgbClr val="FF0000"/>
                </a:solidFill>
              </a:rPr>
              <a:t>2 dimensional resolution on fiber plane</a:t>
            </a:r>
            <a:endParaRPr lang="en-US" sz="3200" u="sng" dirty="0">
              <a:solidFill>
                <a:srgbClr val="FF0000"/>
              </a:solidFill>
            </a:endParaRPr>
          </a:p>
        </p:txBody>
      </p:sp>
      <p:pic>
        <p:nvPicPr>
          <p:cNvPr id="6" name="Content Placeholder 5" descr="histo3.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3910" t="59519" r="7201" b="10430"/>
          <a:stretch/>
        </p:blipFill>
        <p:spPr>
          <a:xfrm>
            <a:off x="1219199" y="1143001"/>
            <a:ext cx="4461933" cy="4461934"/>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74</a:t>
            </a:fld>
            <a:endParaRPr lang="en-US"/>
          </a:p>
        </p:txBody>
      </p:sp>
      <p:sp>
        <p:nvSpPr>
          <p:cNvPr id="7" name="TextBox 6"/>
          <p:cNvSpPr txBox="1"/>
          <p:nvPr/>
        </p:nvSpPr>
        <p:spPr>
          <a:xfrm>
            <a:off x="2133600" y="5407968"/>
            <a:ext cx="2510423" cy="461665"/>
          </a:xfrm>
          <a:prstGeom prst="rect">
            <a:avLst/>
          </a:prstGeom>
          <a:noFill/>
        </p:spPr>
        <p:txBody>
          <a:bodyPr wrap="none" rtlCol="0">
            <a:spAutoFit/>
          </a:bodyPr>
          <a:lstStyle/>
          <a:p>
            <a:r>
              <a:rPr lang="en-US" sz="2400" dirty="0" smtClean="0"/>
              <a:t>Delta x (microns)</a:t>
            </a:r>
            <a:endParaRPr lang="en-US" sz="2400" dirty="0"/>
          </a:p>
        </p:txBody>
      </p:sp>
      <p:sp>
        <p:nvSpPr>
          <p:cNvPr id="8" name="TextBox 7"/>
          <p:cNvSpPr txBox="1"/>
          <p:nvPr/>
        </p:nvSpPr>
        <p:spPr>
          <a:xfrm rot="16200000">
            <a:off x="-266846" y="3106733"/>
            <a:ext cx="2510423" cy="461665"/>
          </a:xfrm>
          <a:prstGeom prst="rect">
            <a:avLst/>
          </a:prstGeom>
          <a:noFill/>
        </p:spPr>
        <p:txBody>
          <a:bodyPr wrap="none" rtlCol="0">
            <a:spAutoFit/>
          </a:bodyPr>
          <a:lstStyle/>
          <a:p>
            <a:r>
              <a:rPr lang="en-US" sz="2400" dirty="0"/>
              <a:t>Delta </a:t>
            </a:r>
            <a:r>
              <a:rPr lang="en-US" sz="2400" dirty="0" smtClean="0"/>
              <a:t>y </a:t>
            </a:r>
            <a:r>
              <a:rPr lang="en-US" sz="2400" dirty="0"/>
              <a:t>(</a:t>
            </a:r>
            <a:r>
              <a:rPr lang="en-US" sz="2400" dirty="0" smtClean="0"/>
              <a:t>microns)</a:t>
            </a:r>
            <a:endParaRPr lang="en-US" sz="2400" dirty="0"/>
          </a:p>
        </p:txBody>
      </p:sp>
      <p:sp>
        <p:nvSpPr>
          <p:cNvPr id="9" name="TextBox 8"/>
          <p:cNvSpPr txBox="1"/>
          <p:nvPr/>
        </p:nvSpPr>
        <p:spPr>
          <a:xfrm>
            <a:off x="5486400" y="2682518"/>
            <a:ext cx="3563746" cy="1200328"/>
          </a:xfrm>
          <a:prstGeom prst="rect">
            <a:avLst/>
          </a:prstGeom>
          <a:noFill/>
        </p:spPr>
        <p:txBody>
          <a:bodyPr wrap="none" rtlCol="0">
            <a:spAutoFit/>
          </a:bodyPr>
          <a:lstStyle/>
          <a:p>
            <a:r>
              <a:rPr lang="en-US" sz="2400" dirty="0" smtClean="0">
                <a:solidFill>
                  <a:srgbClr val="FF0000"/>
                </a:solidFill>
              </a:rPr>
              <a:t>21x64 = 1344 </a:t>
            </a:r>
            <a:r>
              <a:rPr lang="en-US" sz="2400" dirty="0" err="1" smtClean="0">
                <a:solidFill>
                  <a:srgbClr val="FF0000"/>
                </a:solidFill>
              </a:rPr>
              <a:t>measmnts</a:t>
            </a:r>
            <a:endParaRPr lang="en-US" sz="2400" dirty="0" smtClean="0">
              <a:solidFill>
                <a:srgbClr val="FF0000"/>
              </a:solidFill>
            </a:endParaRPr>
          </a:p>
          <a:p>
            <a:endParaRPr lang="en-US" sz="2400" dirty="0">
              <a:solidFill>
                <a:srgbClr val="FF0000"/>
              </a:solidFill>
            </a:endParaRPr>
          </a:p>
          <a:p>
            <a:r>
              <a:rPr lang="en-US" sz="2400" dirty="0" smtClean="0">
                <a:solidFill>
                  <a:srgbClr val="FF0000"/>
                </a:solidFill>
              </a:rPr>
              <a:t>92% are within 5 μ circle</a:t>
            </a:r>
            <a:endParaRPr lang="en-US" sz="2400" dirty="0">
              <a:solidFill>
                <a:srgbClr val="FF0000"/>
              </a:solidFill>
            </a:endParaRPr>
          </a:p>
        </p:txBody>
      </p:sp>
      <p:sp>
        <p:nvSpPr>
          <p:cNvPr id="3" name="TextBox 2"/>
          <p:cNvSpPr txBox="1"/>
          <p:nvPr/>
        </p:nvSpPr>
        <p:spPr>
          <a:xfrm>
            <a:off x="6248400" y="1600200"/>
            <a:ext cx="698028" cy="738664"/>
          </a:xfrm>
          <a:prstGeom prst="rect">
            <a:avLst/>
          </a:prstGeom>
          <a:noFill/>
        </p:spPr>
        <p:txBody>
          <a:bodyPr wrap="none" rtlCol="0">
            <a:spAutoFit/>
          </a:bodyPr>
          <a:lstStyle/>
          <a:p>
            <a:r>
              <a:rPr lang="en-US" sz="2400" dirty="0">
                <a:solidFill>
                  <a:srgbClr val="000090"/>
                </a:solidFill>
              </a:rPr>
              <a:t>f/16</a:t>
            </a:r>
          </a:p>
          <a:p>
            <a:endParaRPr lang="en-US" dirty="0"/>
          </a:p>
        </p:txBody>
      </p:sp>
    </p:spTree>
    <p:extLst>
      <p:ext uri="{BB962C8B-B14F-4D97-AF65-F5344CB8AC3E}">
        <p14:creationId xmlns:p14="http://schemas.microsoft.com/office/powerpoint/2010/main" val="237403888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Getting Consistent Results</a:t>
            </a:r>
            <a:endParaRPr lang="en-US" sz="3200" u="sng"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21844186"/>
              </p:ext>
            </p:extLst>
          </p:nvPr>
        </p:nvGraphicFramePr>
        <p:xfrm>
          <a:off x="381000" y="3505200"/>
          <a:ext cx="8229600" cy="1737360"/>
        </p:xfrm>
        <a:graphic>
          <a:graphicData uri="http://schemas.openxmlformats.org/drawingml/2006/table">
            <a:tbl>
              <a:tblPr firstRow="1" bandRow="1">
                <a:tableStyleId>{5C22544A-7EE6-4342-B048-85BDC9FD1C3A}</a:tableStyleId>
              </a:tblPr>
              <a:tblGrid>
                <a:gridCol w="2743200"/>
                <a:gridCol w="2743200"/>
                <a:gridCol w="2743200"/>
              </a:tblGrid>
              <a:tr h="457200">
                <a:tc>
                  <a:txBody>
                    <a:bodyPr/>
                    <a:lstStyle/>
                    <a:p>
                      <a:r>
                        <a:rPr lang="en-US" sz="2400" dirty="0" smtClean="0"/>
                        <a:t>Distortion Map</a:t>
                      </a:r>
                      <a:endParaRPr lang="en-US" sz="2400" dirty="0"/>
                    </a:p>
                  </a:txBody>
                  <a:tcPr/>
                </a:tc>
                <a:tc>
                  <a:txBody>
                    <a:bodyPr/>
                    <a:lstStyle/>
                    <a:p>
                      <a:r>
                        <a:rPr lang="en-US" sz="2400" dirty="0" smtClean="0"/>
                        <a:t>Old Window</a:t>
                      </a:r>
                      <a:endParaRPr lang="en-US" sz="2400" dirty="0"/>
                    </a:p>
                  </a:txBody>
                  <a:tcPr/>
                </a:tc>
                <a:tc>
                  <a:txBody>
                    <a:bodyPr/>
                    <a:lstStyle/>
                    <a:p>
                      <a:r>
                        <a:rPr lang="en-US" sz="2400" dirty="0" smtClean="0"/>
                        <a:t>New Window</a:t>
                      </a:r>
                      <a:endParaRPr lang="en-US" sz="2400" dirty="0"/>
                    </a:p>
                  </a:txBody>
                  <a:tcPr/>
                </a:tc>
              </a:tr>
              <a:tr h="370840">
                <a:tc>
                  <a:txBody>
                    <a:bodyPr/>
                    <a:lstStyle/>
                    <a:p>
                      <a:r>
                        <a:rPr lang="en-US" sz="2400" dirty="0" smtClean="0">
                          <a:solidFill>
                            <a:srgbClr val="000090"/>
                          </a:solidFill>
                        </a:rPr>
                        <a:t>Fibers w/ OGP</a:t>
                      </a:r>
                      <a:endParaRPr lang="en-US" sz="2400" dirty="0">
                        <a:solidFill>
                          <a:srgbClr val="000090"/>
                        </a:solidFill>
                      </a:endParaRPr>
                    </a:p>
                  </a:txBody>
                  <a:tcPr/>
                </a:tc>
                <a:tc>
                  <a:txBody>
                    <a:bodyPr/>
                    <a:lstStyle/>
                    <a:p>
                      <a:r>
                        <a:rPr lang="en-US" sz="2400" dirty="0" err="1" smtClean="0">
                          <a:solidFill>
                            <a:srgbClr val="000090"/>
                          </a:solidFill>
                        </a:rPr>
                        <a:t>σ</a:t>
                      </a:r>
                      <a:r>
                        <a:rPr lang="en-US" sz="2400" dirty="0" smtClean="0">
                          <a:solidFill>
                            <a:srgbClr val="000090"/>
                          </a:solidFill>
                        </a:rPr>
                        <a:t> ~ 2.5μ</a:t>
                      </a:r>
                      <a:endParaRPr lang="en-US" sz="2400" dirty="0">
                        <a:solidFill>
                          <a:srgbClr val="000090"/>
                        </a:solidFill>
                      </a:endParaRPr>
                    </a:p>
                  </a:txBody>
                  <a:tcPr/>
                </a:tc>
                <a:tc>
                  <a:txBody>
                    <a:bodyPr/>
                    <a:lstStyle/>
                    <a:p>
                      <a:endParaRPr lang="en-US" sz="2400">
                        <a:solidFill>
                          <a:srgbClr val="000090"/>
                        </a:solidFill>
                      </a:endParaRPr>
                    </a:p>
                  </a:txBody>
                  <a:tcPr/>
                </a:tc>
              </a:tr>
              <a:tr h="370840">
                <a:tc>
                  <a:txBody>
                    <a:bodyPr/>
                    <a:lstStyle/>
                    <a:p>
                      <a:r>
                        <a:rPr lang="en-US" sz="2400" dirty="0" smtClean="0">
                          <a:solidFill>
                            <a:srgbClr val="000090"/>
                          </a:solidFill>
                        </a:rPr>
                        <a:t>Stars w/ PDS</a:t>
                      </a:r>
                      <a:endParaRPr lang="en-US" sz="2400" dirty="0">
                        <a:solidFill>
                          <a:srgbClr val="00009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err="1" smtClean="0">
                          <a:solidFill>
                            <a:srgbClr val="000090"/>
                          </a:solidFill>
                        </a:rPr>
                        <a:t>σ</a:t>
                      </a:r>
                      <a:r>
                        <a:rPr lang="en-US" sz="2400" dirty="0" smtClean="0">
                          <a:solidFill>
                            <a:srgbClr val="000090"/>
                          </a:solidFill>
                        </a:rPr>
                        <a:t> ~ 2.5μ</a:t>
                      </a:r>
                    </a:p>
                    <a:p>
                      <a:endParaRPr lang="en-US" sz="2400" dirty="0">
                        <a:solidFill>
                          <a:srgbClr val="00009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err="1" smtClean="0">
                          <a:solidFill>
                            <a:srgbClr val="000090"/>
                          </a:solidFill>
                        </a:rPr>
                        <a:t>σ</a:t>
                      </a:r>
                      <a:r>
                        <a:rPr lang="en-US" sz="2400" dirty="0" smtClean="0">
                          <a:solidFill>
                            <a:srgbClr val="000090"/>
                          </a:solidFill>
                        </a:rPr>
                        <a:t> ~ 2.5μ</a:t>
                      </a:r>
                    </a:p>
                    <a:p>
                      <a:endParaRPr lang="en-US" sz="2400" dirty="0">
                        <a:solidFill>
                          <a:srgbClr val="000090"/>
                        </a:solidFill>
                      </a:endParaRPr>
                    </a:p>
                  </a:txBody>
                  <a:tcPr/>
                </a:tc>
              </a:tr>
            </a:tbl>
          </a:graphicData>
        </a:graphic>
      </p:graphicFrame>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75</a:t>
            </a:fld>
            <a:endParaRPr lang="en-US"/>
          </a:p>
        </p:txBody>
      </p:sp>
      <p:sp>
        <p:nvSpPr>
          <p:cNvPr id="7" name="TextBox 6"/>
          <p:cNvSpPr txBox="1"/>
          <p:nvPr/>
        </p:nvSpPr>
        <p:spPr>
          <a:xfrm>
            <a:off x="762000" y="1295400"/>
            <a:ext cx="6599583" cy="1938992"/>
          </a:xfrm>
          <a:prstGeom prst="rect">
            <a:avLst/>
          </a:prstGeom>
          <a:noFill/>
        </p:spPr>
        <p:txBody>
          <a:bodyPr wrap="none" rtlCol="0">
            <a:spAutoFit/>
          </a:bodyPr>
          <a:lstStyle/>
          <a:p>
            <a:pPr marL="285750" indent="-285750">
              <a:buFontTx/>
              <a:buChar char="•"/>
            </a:pPr>
            <a:r>
              <a:rPr lang="en-US" sz="2400" dirty="0" smtClean="0">
                <a:solidFill>
                  <a:srgbClr val="000090"/>
                </a:solidFill>
              </a:rPr>
              <a:t>Took lots more data</a:t>
            </a:r>
          </a:p>
          <a:p>
            <a:pPr marL="285750" indent="-285750">
              <a:buFontTx/>
              <a:buChar char="•"/>
            </a:pPr>
            <a:r>
              <a:rPr lang="en-US" sz="2400" dirty="0" smtClean="0">
                <a:solidFill>
                  <a:srgbClr val="000090"/>
                </a:solidFill>
              </a:rPr>
              <a:t>Covered full 6000 x 6000 area of the CCD</a:t>
            </a:r>
          </a:p>
          <a:p>
            <a:pPr marL="285750" indent="-285750">
              <a:buFontTx/>
              <a:buChar char="•"/>
            </a:pPr>
            <a:r>
              <a:rPr lang="en-US" sz="2400" dirty="0" smtClean="0">
                <a:solidFill>
                  <a:srgbClr val="000090"/>
                </a:solidFill>
              </a:rPr>
              <a:t>Varied systematics</a:t>
            </a:r>
          </a:p>
          <a:p>
            <a:pPr marL="285750" indent="-285750">
              <a:buFontTx/>
              <a:buChar char="•"/>
            </a:pPr>
            <a:r>
              <a:rPr lang="en-US" sz="2400" dirty="0" smtClean="0">
                <a:solidFill>
                  <a:srgbClr val="000090"/>
                </a:solidFill>
              </a:rPr>
              <a:t>Distortion map with a third order polynomial</a:t>
            </a:r>
          </a:p>
          <a:p>
            <a:r>
              <a:rPr lang="en-US" sz="2400" dirty="0">
                <a:solidFill>
                  <a:srgbClr val="000090"/>
                </a:solidFill>
              </a:rPr>
              <a:t> </a:t>
            </a:r>
            <a:r>
              <a:rPr lang="en-US" sz="2400" dirty="0" smtClean="0">
                <a:solidFill>
                  <a:srgbClr val="000090"/>
                </a:solidFill>
              </a:rPr>
              <a:t>   transformation able to correct for aberrations</a:t>
            </a:r>
            <a:endParaRPr lang="en-US" sz="2400" dirty="0">
              <a:solidFill>
                <a:srgbClr val="000090"/>
              </a:solidFill>
            </a:endParaRPr>
          </a:p>
        </p:txBody>
      </p:sp>
    </p:spTree>
    <p:extLst>
      <p:ext uri="{BB962C8B-B14F-4D97-AF65-F5344CB8AC3E}">
        <p14:creationId xmlns:p14="http://schemas.microsoft.com/office/powerpoint/2010/main" val="394717891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Exploring the Parameter Space</a:t>
            </a:r>
            <a:endParaRPr lang="en-US" sz="3200" u="sng" dirty="0">
              <a:solidFill>
                <a:srgbClr val="FF0000"/>
              </a:solidFill>
            </a:endParaRPr>
          </a:p>
        </p:txBody>
      </p:sp>
      <p:sp>
        <p:nvSpPr>
          <p:cNvPr id="3" name="Content Placeholder 2"/>
          <p:cNvSpPr>
            <a:spLocks noGrp="1"/>
          </p:cNvSpPr>
          <p:nvPr>
            <p:ph idx="1"/>
          </p:nvPr>
        </p:nvSpPr>
        <p:spPr/>
        <p:txBody>
          <a:bodyPr/>
          <a:lstStyle/>
          <a:p>
            <a:pPr marL="0" indent="0">
              <a:buNone/>
            </a:pPr>
            <a:r>
              <a:rPr lang="en-US" sz="2400" dirty="0" smtClean="0">
                <a:solidFill>
                  <a:srgbClr val="000090"/>
                </a:solidFill>
              </a:rPr>
              <a:t>It looks like the prototype fiber view camera is able to provide better then the required 5μ resolution on the fiber plane. We next turn to explore the dependence on various parameters:</a:t>
            </a:r>
          </a:p>
          <a:p>
            <a:r>
              <a:rPr lang="en-US" sz="2400" dirty="0" smtClean="0">
                <a:solidFill>
                  <a:srgbClr val="000090"/>
                </a:solidFill>
              </a:rPr>
              <a:t>The FWHM of the fiber image on the CCD</a:t>
            </a:r>
          </a:p>
          <a:p>
            <a:r>
              <a:rPr lang="en-US" sz="2400" dirty="0" smtClean="0">
                <a:solidFill>
                  <a:srgbClr val="000090"/>
                </a:solidFill>
              </a:rPr>
              <a:t>The light level coming out of the fibers</a:t>
            </a:r>
          </a:p>
          <a:p>
            <a:r>
              <a:rPr lang="en-US" sz="2400" dirty="0" smtClean="0">
                <a:solidFill>
                  <a:srgbClr val="000090"/>
                </a:solidFill>
              </a:rPr>
              <a:t>Sanity checks on the lens: depth of field, diffraction limit</a:t>
            </a:r>
          </a:p>
          <a:p>
            <a:r>
              <a:rPr lang="en-US" sz="2400" dirty="0" smtClean="0">
                <a:solidFill>
                  <a:srgbClr val="000090"/>
                </a:solidFill>
              </a:rPr>
              <a:t>The f stop of the camera </a:t>
            </a:r>
            <a:r>
              <a:rPr lang="en-US" sz="2400" dirty="0" smtClean="0">
                <a:solidFill>
                  <a:srgbClr val="000090"/>
                </a:solidFill>
              </a:rPr>
              <a:t>lens</a:t>
            </a:r>
          </a:p>
          <a:p>
            <a:r>
              <a:rPr lang="en-US" sz="2400" dirty="0" smtClean="0">
                <a:solidFill>
                  <a:srgbClr val="000090"/>
                </a:solidFill>
              </a:rPr>
              <a:t>Effects of turbulence due to thermal gradients</a:t>
            </a:r>
          </a:p>
          <a:p>
            <a:r>
              <a:rPr lang="en-US" sz="2400" dirty="0" smtClean="0">
                <a:solidFill>
                  <a:srgbClr val="000090"/>
                </a:solidFill>
              </a:rPr>
              <a:t>Effect of off-angle illumination of </a:t>
            </a:r>
            <a:r>
              <a:rPr lang="en-US" sz="2400" smtClean="0">
                <a:solidFill>
                  <a:srgbClr val="000090"/>
                </a:solidFill>
              </a:rPr>
              <a:t>the fibers</a:t>
            </a:r>
            <a:endParaRPr lang="en-US" sz="2400" dirty="0">
              <a:solidFill>
                <a:srgbClr val="000090"/>
              </a:solidFill>
            </a:endParaRPr>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76</a:t>
            </a:fld>
            <a:endParaRPr lang="en-US"/>
          </a:p>
        </p:txBody>
      </p:sp>
    </p:spTree>
    <p:extLst>
      <p:ext uri="{BB962C8B-B14F-4D97-AF65-F5344CB8AC3E}">
        <p14:creationId xmlns:p14="http://schemas.microsoft.com/office/powerpoint/2010/main" val="85252314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Dependence on FWHM of image on CCD</a:t>
            </a:r>
            <a:endParaRPr lang="en-US" sz="3200" u="sng" dirty="0">
              <a:solidFill>
                <a:srgbClr val="FF0000"/>
              </a:solidFill>
            </a:endParaRPr>
          </a:p>
        </p:txBody>
      </p:sp>
      <p:pic>
        <p:nvPicPr>
          <p:cNvPr id="6" name="Content Placeholder 5" descr="histo4.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5" t="9135" r="10729" b="7071"/>
          <a:stretch/>
        </p:blipFill>
        <p:spPr>
          <a:xfrm rot="5400000">
            <a:off x="2207413" y="908319"/>
            <a:ext cx="4111107" cy="5952070"/>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77</a:t>
            </a:fld>
            <a:endParaRPr lang="en-US"/>
          </a:p>
        </p:txBody>
      </p:sp>
      <p:sp>
        <p:nvSpPr>
          <p:cNvPr id="7" name="TextBox 6"/>
          <p:cNvSpPr txBox="1"/>
          <p:nvPr/>
        </p:nvSpPr>
        <p:spPr>
          <a:xfrm>
            <a:off x="2057400" y="5939908"/>
            <a:ext cx="4314628" cy="461665"/>
          </a:xfrm>
          <a:prstGeom prst="rect">
            <a:avLst/>
          </a:prstGeom>
          <a:noFill/>
        </p:spPr>
        <p:txBody>
          <a:bodyPr wrap="none" rtlCol="0">
            <a:spAutoFit/>
          </a:bodyPr>
          <a:lstStyle/>
          <a:p>
            <a:r>
              <a:rPr lang="en-US" sz="2400" dirty="0" smtClean="0"/>
              <a:t>Image FWHM on CCD (pixels)</a:t>
            </a:r>
            <a:endParaRPr lang="en-US" sz="2400" dirty="0"/>
          </a:p>
        </p:txBody>
      </p:sp>
      <p:sp>
        <p:nvSpPr>
          <p:cNvPr id="8" name="TextBox 7"/>
          <p:cNvSpPr txBox="1"/>
          <p:nvPr/>
        </p:nvSpPr>
        <p:spPr>
          <a:xfrm rot="16200000">
            <a:off x="-994584" y="3466381"/>
            <a:ext cx="4194027" cy="461665"/>
          </a:xfrm>
          <a:prstGeom prst="rect">
            <a:avLst/>
          </a:prstGeom>
          <a:noFill/>
        </p:spPr>
        <p:txBody>
          <a:bodyPr wrap="none" rtlCol="0">
            <a:spAutoFit/>
          </a:bodyPr>
          <a:lstStyle/>
          <a:p>
            <a:r>
              <a:rPr lang="en-US" sz="2400" dirty="0" smtClean="0"/>
              <a:t>Resolution on Fiber Plane (μ)</a:t>
            </a:r>
            <a:endParaRPr lang="en-US" sz="2400" dirty="0"/>
          </a:p>
        </p:txBody>
      </p:sp>
    </p:spTree>
    <p:extLst>
      <p:ext uri="{BB962C8B-B14F-4D97-AF65-F5344CB8AC3E}">
        <p14:creationId xmlns:p14="http://schemas.microsoft.com/office/powerpoint/2010/main" val="80683780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Dependence on the Flux</a:t>
            </a:r>
            <a:endParaRPr lang="en-US" sz="3200" u="sng" dirty="0">
              <a:solidFill>
                <a:srgbClr val="FF0000"/>
              </a:solidFill>
            </a:endParaRPr>
          </a:p>
        </p:txBody>
      </p:sp>
      <p:pic>
        <p:nvPicPr>
          <p:cNvPr id="6" name="Content Placeholder 5" descr="histo5.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5" t="9296" r="11551" b="7069"/>
          <a:stretch/>
        </p:blipFill>
        <p:spPr>
          <a:xfrm rot="5400000">
            <a:off x="2046063" y="764870"/>
            <a:ext cx="4284135" cy="6259595"/>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78</a:t>
            </a:fld>
            <a:endParaRPr lang="en-US"/>
          </a:p>
        </p:txBody>
      </p:sp>
      <p:sp>
        <p:nvSpPr>
          <p:cNvPr id="8" name="TextBox 7"/>
          <p:cNvSpPr txBox="1"/>
          <p:nvPr/>
        </p:nvSpPr>
        <p:spPr>
          <a:xfrm>
            <a:off x="2133600" y="6171684"/>
            <a:ext cx="4200301" cy="369332"/>
          </a:xfrm>
          <a:prstGeom prst="rect">
            <a:avLst/>
          </a:prstGeom>
          <a:noFill/>
        </p:spPr>
        <p:txBody>
          <a:bodyPr wrap="none" rtlCol="0">
            <a:spAutoFit/>
          </a:bodyPr>
          <a:lstStyle/>
          <a:p>
            <a:r>
              <a:rPr lang="en-US" dirty="0" smtClean="0"/>
              <a:t>Flux in image (units of 10</a:t>
            </a:r>
            <a:r>
              <a:rPr lang="en-US" baseline="30000" dirty="0" smtClean="0"/>
              <a:t>3 </a:t>
            </a:r>
            <a:r>
              <a:rPr lang="en-US" dirty="0" smtClean="0"/>
              <a:t>ADU counts)</a:t>
            </a:r>
            <a:endParaRPr lang="en-US" dirty="0"/>
          </a:p>
        </p:txBody>
      </p:sp>
      <p:sp>
        <p:nvSpPr>
          <p:cNvPr id="9" name="TextBox 8"/>
          <p:cNvSpPr txBox="1"/>
          <p:nvPr/>
        </p:nvSpPr>
        <p:spPr>
          <a:xfrm rot="16200000">
            <a:off x="-970467" y="3678664"/>
            <a:ext cx="3764259" cy="369332"/>
          </a:xfrm>
          <a:prstGeom prst="rect">
            <a:avLst/>
          </a:prstGeom>
          <a:noFill/>
        </p:spPr>
        <p:txBody>
          <a:bodyPr wrap="none" rtlCol="0">
            <a:spAutoFit/>
          </a:bodyPr>
          <a:lstStyle/>
          <a:p>
            <a:r>
              <a:rPr lang="en-US" dirty="0" smtClean="0"/>
              <a:t>Resolution on fiber plane (microns)</a:t>
            </a:r>
            <a:endParaRPr lang="en-US" dirty="0"/>
          </a:p>
        </p:txBody>
      </p:sp>
      <p:sp>
        <p:nvSpPr>
          <p:cNvPr id="10" name="TextBox 9"/>
          <p:cNvSpPr txBox="1"/>
          <p:nvPr/>
        </p:nvSpPr>
        <p:spPr>
          <a:xfrm>
            <a:off x="2565021" y="1269239"/>
            <a:ext cx="3768880" cy="461665"/>
          </a:xfrm>
          <a:prstGeom prst="rect">
            <a:avLst/>
          </a:prstGeom>
          <a:noFill/>
        </p:spPr>
        <p:txBody>
          <a:bodyPr wrap="none" rtlCol="0">
            <a:spAutoFit/>
          </a:bodyPr>
          <a:lstStyle/>
          <a:p>
            <a:r>
              <a:rPr lang="en-US" sz="2400" dirty="0" smtClean="0">
                <a:solidFill>
                  <a:srgbClr val="000090"/>
                </a:solidFill>
              </a:rPr>
              <a:t>2 ADU counts = 1 electron</a:t>
            </a:r>
            <a:endParaRPr lang="en-US" sz="2400" dirty="0">
              <a:solidFill>
                <a:srgbClr val="000090"/>
              </a:solidFill>
            </a:endParaRPr>
          </a:p>
        </p:txBody>
      </p:sp>
    </p:spTree>
    <p:extLst>
      <p:ext uri="{BB962C8B-B14F-4D97-AF65-F5344CB8AC3E}">
        <p14:creationId xmlns:p14="http://schemas.microsoft.com/office/powerpoint/2010/main" val="335073096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Dependence on the Flux</a:t>
            </a:r>
            <a:endParaRPr lang="en-US" sz="3200" u="sng" dirty="0">
              <a:solidFill>
                <a:srgbClr val="FF0000"/>
              </a:solidFill>
            </a:endParaRPr>
          </a:p>
        </p:txBody>
      </p:sp>
      <p:pic>
        <p:nvPicPr>
          <p:cNvPr id="6" name="Content Placeholder 5" descr="histo5.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5" t="9296" r="11551" b="7069"/>
          <a:stretch/>
        </p:blipFill>
        <p:spPr>
          <a:xfrm rot="5400000">
            <a:off x="2046063" y="764870"/>
            <a:ext cx="4284135" cy="6259595"/>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79</a:t>
            </a:fld>
            <a:endParaRPr lang="en-US"/>
          </a:p>
        </p:txBody>
      </p:sp>
      <p:sp>
        <p:nvSpPr>
          <p:cNvPr id="8" name="TextBox 7"/>
          <p:cNvSpPr txBox="1"/>
          <p:nvPr/>
        </p:nvSpPr>
        <p:spPr>
          <a:xfrm>
            <a:off x="2133600" y="6171684"/>
            <a:ext cx="4200301" cy="369332"/>
          </a:xfrm>
          <a:prstGeom prst="rect">
            <a:avLst/>
          </a:prstGeom>
          <a:noFill/>
        </p:spPr>
        <p:txBody>
          <a:bodyPr wrap="none" rtlCol="0">
            <a:spAutoFit/>
          </a:bodyPr>
          <a:lstStyle/>
          <a:p>
            <a:r>
              <a:rPr lang="en-US" dirty="0" smtClean="0"/>
              <a:t>Flux in image (units of 10</a:t>
            </a:r>
            <a:r>
              <a:rPr lang="en-US" baseline="30000" dirty="0" smtClean="0"/>
              <a:t>3 </a:t>
            </a:r>
            <a:r>
              <a:rPr lang="en-US" dirty="0" smtClean="0"/>
              <a:t>ADU counts)</a:t>
            </a:r>
            <a:endParaRPr lang="en-US" dirty="0"/>
          </a:p>
        </p:txBody>
      </p:sp>
      <p:sp>
        <p:nvSpPr>
          <p:cNvPr id="9" name="TextBox 8"/>
          <p:cNvSpPr txBox="1"/>
          <p:nvPr/>
        </p:nvSpPr>
        <p:spPr>
          <a:xfrm rot="16200000">
            <a:off x="-970467" y="3678664"/>
            <a:ext cx="3764259" cy="369332"/>
          </a:xfrm>
          <a:prstGeom prst="rect">
            <a:avLst/>
          </a:prstGeom>
          <a:noFill/>
        </p:spPr>
        <p:txBody>
          <a:bodyPr wrap="none" rtlCol="0">
            <a:spAutoFit/>
          </a:bodyPr>
          <a:lstStyle/>
          <a:p>
            <a:r>
              <a:rPr lang="en-US" dirty="0" smtClean="0"/>
              <a:t>Resolution on fiber plane (microns)</a:t>
            </a:r>
            <a:endParaRPr lang="en-US" dirty="0"/>
          </a:p>
        </p:txBody>
      </p:sp>
      <p:sp>
        <p:nvSpPr>
          <p:cNvPr id="10" name="TextBox 9"/>
          <p:cNvSpPr txBox="1"/>
          <p:nvPr/>
        </p:nvSpPr>
        <p:spPr>
          <a:xfrm>
            <a:off x="2565021" y="1269239"/>
            <a:ext cx="3768880" cy="461665"/>
          </a:xfrm>
          <a:prstGeom prst="rect">
            <a:avLst/>
          </a:prstGeom>
          <a:noFill/>
        </p:spPr>
        <p:txBody>
          <a:bodyPr wrap="none" rtlCol="0">
            <a:spAutoFit/>
          </a:bodyPr>
          <a:lstStyle/>
          <a:p>
            <a:r>
              <a:rPr lang="en-US" sz="2400" dirty="0" smtClean="0">
                <a:solidFill>
                  <a:srgbClr val="000090"/>
                </a:solidFill>
              </a:rPr>
              <a:t>2 ADU counts = 1 electron</a:t>
            </a:r>
            <a:endParaRPr lang="en-US" sz="2400" dirty="0">
              <a:solidFill>
                <a:srgbClr val="000090"/>
              </a:solidFill>
            </a:endParaRPr>
          </a:p>
        </p:txBody>
      </p:sp>
      <p:sp>
        <p:nvSpPr>
          <p:cNvPr id="14" name="Oval 13"/>
          <p:cNvSpPr/>
          <p:nvPr/>
        </p:nvSpPr>
        <p:spPr>
          <a:xfrm>
            <a:off x="1651323" y="18288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981200" y="32766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88821" y="41148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022923" y="46482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81400" y="497507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191000" y="512747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724400" y="527987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334000" y="5380439"/>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867400" y="543227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429000" y="21336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750288" y="2040523"/>
            <a:ext cx="1140557" cy="338554"/>
          </a:xfrm>
          <a:prstGeom prst="rect">
            <a:avLst/>
          </a:prstGeom>
          <a:noFill/>
        </p:spPr>
        <p:txBody>
          <a:bodyPr wrap="none" rtlCol="0">
            <a:spAutoFit/>
          </a:bodyPr>
          <a:lstStyle/>
          <a:p>
            <a:r>
              <a:rPr lang="en-US" sz="1600" dirty="0" smtClean="0"/>
              <a:t>FWHM/√N</a:t>
            </a:r>
            <a:endParaRPr lang="en-US" sz="1600" dirty="0"/>
          </a:p>
        </p:txBody>
      </p:sp>
      <p:cxnSp>
        <p:nvCxnSpPr>
          <p:cNvPr id="4" name="Straight Connector 3"/>
          <p:cNvCxnSpPr/>
          <p:nvPr/>
        </p:nvCxnSpPr>
        <p:spPr>
          <a:xfrm>
            <a:off x="1651323" y="4267200"/>
            <a:ext cx="520667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66435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28575"/>
            <a:ext cx="8229600" cy="1143000"/>
          </a:xfrm>
        </p:spPr>
        <p:txBody>
          <a:bodyPr/>
          <a:lstStyle/>
          <a:p>
            <a:r>
              <a:rPr lang="en-US" sz="3200" u="sng">
                <a:solidFill>
                  <a:srgbClr val="FF0000"/>
                </a:solidFill>
                <a:latin typeface="Calibri" charset="0"/>
                <a:ea typeface="ＭＳ Ｐゴシック" charset="0"/>
                <a:cs typeface="Tahoma" charset="0"/>
              </a:rPr>
              <a:t>Mounting of the Fiber View Camera</a:t>
            </a:r>
            <a:endParaRPr lang="en-US" sz="3200">
              <a:latin typeface="Calibri" charset="0"/>
              <a:ea typeface="ＭＳ Ｐゴシック" charset="0"/>
              <a:cs typeface="Tahoma" charset="0"/>
            </a:endParaRPr>
          </a:p>
        </p:txBody>
      </p:sp>
      <p:pic>
        <p:nvPicPr>
          <p:cNvPr id="22530" name="Content Placeholder 6" descr="BigBOSS-Mayall Complete_Iso_woDome32.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06413" y="2138363"/>
            <a:ext cx="3951287" cy="2930525"/>
          </a:xfrm>
        </p:spPr>
      </p:pic>
      <p:pic>
        <p:nvPicPr>
          <p:cNvPr id="22531" name="Content Placeholder 7" descr="BigBOSS-Mayall Complete_Iso_woDome32a.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02163" y="2138363"/>
            <a:ext cx="3951287" cy="2930525"/>
          </a:xfrm>
        </p:spPr>
      </p:pic>
      <p:sp>
        <p:nvSpPr>
          <p:cNvPr id="22532" name="Slide Number Placeholder 4"/>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fld id="{81612898-2828-0146-8480-962C766C2769}" type="slidenum">
              <a:rPr lang="en-US" sz="1600" b="1">
                <a:solidFill>
                  <a:srgbClr val="FF0000"/>
                </a:solidFill>
                <a:latin typeface="Tahoma" charset="0"/>
              </a:rPr>
              <a:pPr algn="l"/>
              <a:t>8</a:t>
            </a:fld>
            <a:endParaRPr lang="en-US" sz="1600" b="1">
              <a:solidFill>
                <a:srgbClr val="FF0000"/>
              </a:solidFill>
              <a:latin typeface="Tahoma" charset="0"/>
            </a:endParaRPr>
          </a:p>
        </p:txBody>
      </p:sp>
      <p:sp>
        <p:nvSpPr>
          <p:cNvPr id="22533" name="TextBox 1"/>
          <p:cNvSpPr txBox="1">
            <a:spLocks noChangeArrowheads="1"/>
          </p:cNvSpPr>
          <p:nvPr/>
        </p:nvSpPr>
        <p:spPr bwMode="auto">
          <a:xfrm>
            <a:off x="1268413" y="973138"/>
            <a:ext cx="6667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90"/>
                </a:solidFill>
              </a:rPr>
              <a:t>This is the current baseline location for the FVC</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33867" y="89972"/>
            <a:ext cx="8229600" cy="1143000"/>
          </a:xfrm>
        </p:spPr>
        <p:txBody>
          <a:bodyPr/>
          <a:lstStyle/>
          <a:p>
            <a:r>
              <a:rPr lang="en-US" sz="3200" u="sng" dirty="0">
                <a:solidFill>
                  <a:srgbClr val="FF0000"/>
                </a:solidFill>
                <a:latin typeface="Calibri" charset="0"/>
                <a:ea typeface="ＭＳ Ｐゴシック" charset="0"/>
                <a:cs typeface="ＭＳ Ｐゴシック" charset="0"/>
              </a:rPr>
              <a:t>FVC Gain Measurement</a:t>
            </a:r>
          </a:p>
        </p:txBody>
      </p:sp>
      <p:pic>
        <p:nvPicPr>
          <p:cNvPr id="62466" name="Content Placeholder 5" descr="Figgain.pdf"/>
          <p:cNvPicPr>
            <a:picLocks noGrp="1" noChangeAspect="1"/>
          </p:cNvPicPr>
          <p:nvPr>
            <p:ph idx="1"/>
          </p:nvPr>
        </p:nvPicPr>
        <p:blipFill>
          <a:blip r:embed="rId2">
            <a:extLst>
              <a:ext uri="{28A0092B-C50C-407E-A947-70E740481C1C}">
                <a14:useLocalDpi xmlns:a14="http://schemas.microsoft.com/office/drawing/2010/main" val="0"/>
              </a:ext>
            </a:extLst>
          </a:blip>
          <a:srcRect t="-2205" b="-1831"/>
          <a:stretch>
            <a:fillRect/>
          </a:stretch>
        </p:blipFill>
        <p:spPr>
          <a:xfrm>
            <a:off x="1151994" y="1786993"/>
            <a:ext cx="6019800" cy="4397375"/>
          </a:xfrm>
        </p:spPr>
      </p:pic>
      <p:sp>
        <p:nvSpPr>
          <p:cNvPr id="6246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200">
                <a:solidFill>
                  <a:srgbClr val="898989"/>
                </a:solidFill>
                <a:latin typeface="Calibri" charset="0"/>
              </a:rPr>
              <a:t>C. Baltay, Talk B2.4,Dec 6 2011</a:t>
            </a:r>
            <a:endParaRPr lang="en-US" sz="1200">
              <a:solidFill>
                <a:srgbClr val="898989"/>
              </a:solidFill>
              <a:latin typeface="Calibri" charset="0"/>
            </a:endParaRPr>
          </a:p>
        </p:txBody>
      </p:sp>
      <p:sp>
        <p:nvSpPr>
          <p:cNvPr id="624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8E42DC-EA96-524E-9146-EE5C6ADA5F30}" type="slidenum">
              <a:rPr lang="en-US" sz="1200">
                <a:solidFill>
                  <a:srgbClr val="898989"/>
                </a:solidFill>
                <a:latin typeface="Calibri" charset="0"/>
              </a:rPr>
              <a:pPr eaLnBrk="1" hangingPunct="1"/>
              <a:t>80</a:t>
            </a:fld>
            <a:endParaRPr lang="en-US" sz="1200">
              <a:solidFill>
                <a:srgbClr val="898989"/>
              </a:solidFill>
              <a:latin typeface="Calibri" charset="0"/>
            </a:endParaRPr>
          </a:p>
        </p:txBody>
      </p:sp>
      <p:sp>
        <p:nvSpPr>
          <p:cNvPr id="62473" name="TextBox 15"/>
          <p:cNvSpPr txBox="1">
            <a:spLocks noChangeArrowheads="1"/>
          </p:cNvSpPr>
          <p:nvPr/>
        </p:nvSpPr>
        <p:spPr bwMode="auto">
          <a:xfrm>
            <a:off x="3568700" y="6015038"/>
            <a:ext cx="2130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Average ADU/pixel</a:t>
            </a:r>
          </a:p>
        </p:txBody>
      </p:sp>
      <p:sp>
        <p:nvSpPr>
          <p:cNvPr id="62474" name="TextBox 16"/>
          <p:cNvSpPr txBox="1">
            <a:spLocks noChangeArrowheads="1"/>
          </p:cNvSpPr>
          <p:nvPr/>
        </p:nvSpPr>
        <p:spPr bwMode="auto">
          <a:xfrm rot="-5400000">
            <a:off x="457200" y="3505201"/>
            <a:ext cx="93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(RMS)</a:t>
            </a:r>
            <a:r>
              <a:rPr lang="en-US" sz="1800" baseline="30000"/>
              <a:t>2</a:t>
            </a:r>
          </a:p>
        </p:txBody>
      </p:sp>
      <p:sp>
        <p:nvSpPr>
          <p:cNvPr id="2" name="TextBox 1"/>
          <p:cNvSpPr txBox="1"/>
          <p:nvPr/>
        </p:nvSpPr>
        <p:spPr>
          <a:xfrm>
            <a:off x="2231810" y="2283767"/>
            <a:ext cx="2673779" cy="461665"/>
          </a:xfrm>
          <a:prstGeom prst="rect">
            <a:avLst/>
          </a:prstGeom>
          <a:noFill/>
        </p:spPr>
        <p:txBody>
          <a:bodyPr wrap="none" rtlCol="0">
            <a:spAutoFit/>
          </a:bodyPr>
          <a:lstStyle/>
          <a:p>
            <a:r>
              <a:rPr lang="en-US" sz="2400" dirty="0" smtClean="0">
                <a:solidFill>
                  <a:srgbClr val="FF0000"/>
                </a:solidFill>
              </a:rPr>
              <a:t>~ 2 ADUs/electron</a:t>
            </a:r>
            <a:endParaRPr lang="en-US" sz="2400" dirty="0">
              <a:solidFill>
                <a:srgbClr val="FF0000"/>
              </a:solidFill>
            </a:endParaRPr>
          </a:p>
        </p:txBody>
      </p:sp>
      <p:sp>
        <p:nvSpPr>
          <p:cNvPr id="3" name="TextBox 2"/>
          <p:cNvSpPr txBox="1"/>
          <p:nvPr/>
        </p:nvSpPr>
        <p:spPr>
          <a:xfrm>
            <a:off x="1954693" y="1097508"/>
            <a:ext cx="4623907" cy="646331"/>
          </a:xfrm>
          <a:prstGeom prst="rect">
            <a:avLst/>
          </a:prstGeom>
          <a:noFill/>
        </p:spPr>
        <p:txBody>
          <a:bodyPr wrap="none" rtlCol="0">
            <a:spAutoFit/>
          </a:bodyPr>
          <a:lstStyle/>
          <a:p>
            <a:r>
              <a:rPr lang="en-US" dirty="0" smtClean="0">
                <a:solidFill>
                  <a:srgbClr val="000090"/>
                </a:solidFill>
              </a:rPr>
              <a:t>Taking the pixel by pixel sensitivity variation </a:t>
            </a:r>
          </a:p>
          <a:p>
            <a:r>
              <a:rPr lang="en-US" dirty="0" smtClean="0">
                <a:solidFill>
                  <a:srgbClr val="000090"/>
                </a:solidFill>
              </a:rPr>
              <a:t>          of (0.6±0.1) % into account</a:t>
            </a:r>
            <a:endParaRPr lang="en-US" dirty="0">
              <a:solidFill>
                <a:srgbClr val="000090"/>
              </a:solidFill>
            </a:endParaRPr>
          </a:p>
        </p:txBody>
      </p:sp>
    </p:spTree>
    <p:extLst>
      <p:ext uri="{BB962C8B-B14F-4D97-AF65-F5344CB8AC3E}">
        <p14:creationId xmlns:p14="http://schemas.microsoft.com/office/powerpoint/2010/main" val="391645366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Dependence on the Flux</a:t>
            </a:r>
            <a:endParaRPr lang="en-US" sz="3200" u="sng" dirty="0">
              <a:solidFill>
                <a:srgbClr val="FF0000"/>
              </a:solidFill>
            </a:endParaRPr>
          </a:p>
        </p:txBody>
      </p:sp>
      <p:sp>
        <p:nvSpPr>
          <p:cNvPr id="3" name="Content Placeholder 2"/>
          <p:cNvSpPr>
            <a:spLocks noGrp="1"/>
          </p:cNvSpPr>
          <p:nvPr>
            <p:ph idx="1"/>
          </p:nvPr>
        </p:nvSpPr>
        <p:spPr/>
        <p:txBody>
          <a:bodyPr/>
          <a:lstStyle/>
          <a:p>
            <a:r>
              <a:rPr lang="en-US" sz="2400" dirty="0" smtClean="0">
                <a:solidFill>
                  <a:srgbClr val="000090"/>
                </a:solidFill>
              </a:rPr>
              <a:t>There is a wide plateau between 20,000 and 80,000 ADU counts that give resolution better the 2.5μ at f/16.</a:t>
            </a:r>
          </a:p>
          <a:p>
            <a:r>
              <a:rPr lang="en-US" sz="2400" dirty="0" smtClean="0">
                <a:solidFill>
                  <a:srgbClr val="000090"/>
                </a:solidFill>
              </a:rPr>
              <a:t>With 2 ADU counts/electron this means between 10,000 and 40,000 e per image on CCD, so 25,000 is a good guess of where we should be.</a:t>
            </a:r>
          </a:p>
          <a:p>
            <a:r>
              <a:rPr lang="en-US" sz="2400" dirty="0" smtClean="0">
                <a:solidFill>
                  <a:srgbClr val="000090"/>
                </a:solidFill>
              </a:rPr>
              <a:t>Our original estimate was 75,000 e per image at f/5.6. With the smaller aperture at f/16 will still need more light out of the fibers.</a:t>
            </a:r>
          </a:p>
          <a:p>
            <a:endParaRPr lang="en-US" sz="2400" dirty="0"/>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81</a:t>
            </a:fld>
            <a:endParaRPr lang="en-US"/>
          </a:p>
        </p:txBody>
      </p:sp>
    </p:spTree>
    <p:extLst>
      <p:ext uri="{BB962C8B-B14F-4D97-AF65-F5344CB8AC3E}">
        <p14:creationId xmlns:p14="http://schemas.microsoft.com/office/powerpoint/2010/main" val="274818269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Depth of Field at </a:t>
            </a:r>
            <a:r>
              <a:rPr lang="en-US" sz="3200" u="sng" dirty="0">
                <a:solidFill>
                  <a:srgbClr val="FF0000"/>
                </a:solidFill>
              </a:rPr>
              <a:t>V</a:t>
            </a:r>
            <a:r>
              <a:rPr lang="en-US" sz="3200" u="sng" dirty="0" smtClean="0">
                <a:solidFill>
                  <a:srgbClr val="FF0000"/>
                </a:solidFill>
              </a:rPr>
              <a:t>arious f stops</a:t>
            </a:r>
            <a:endParaRPr lang="en-US" sz="3200" u="sng" dirty="0">
              <a:solidFill>
                <a:srgbClr val="FF0000"/>
              </a:solidFill>
            </a:endParaRPr>
          </a:p>
        </p:txBody>
      </p:sp>
      <p:pic>
        <p:nvPicPr>
          <p:cNvPr id="6" name="Content Placeholder 5" descr="histo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5403" t="11363" r="11551" b="8342"/>
          <a:stretch/>
        </p:blipFill>
        <p:spPr>
          <a:xfrm rot="5400000">
            <a:off x="2199488" y="848512"/>
            <a:ext cx="4279357" cy="6087534"/>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82</a:t>
            </a:fld>
            <a:endParaRPr lang="en-US"/>
          </a:p>
        </p:txBody>
      </p:sp>
      <p:sp>
        <p:nvSpPr>
          <p:cNvPr id="7" name="TextBox 6"/>
          <p:cNvSpPr txBox="1"/>
          <p:nvPr/>
        </p:nvSpPr>
        <p:spPr>
          <a:xfrm>
            <a:off x="2514600" y="5894685"/>
            <a:ext cx="4187264" cy="461665"/>
          </a:xfrm>
          <a:prstGeom prst="rect">
            <a:avLst/>
          </a:prstGeom>
          <a:noFill/>
        </p:spPr>
        <p:txBody>
          <a:bodyPr wrap="none" rtlCol="0">
            <a:spAutoFit/>
          </a:bodyPr>
          <a:lstStyle/>
          <a:p>
            <a:r>
              <a:rPr lang="en-US" sz="2400" dirty="0" smtClean="0"/>
              <a:t>Focus (object distance in cm)</a:t>
            </a:r>
            <a:endParaRPr lang="en-US" sz="2400" dirty="0"/>
          </a:p>
        </p:txBody>
      </p:sp>
      <p:sp>
        <p:nvSpPr>
          <p:cNvPr id="8" name="TextBox 7"/>
          <p:cNvSpPr txBox="1"/>
          <p:nvPr/>
        </p:nvSpPr>
        <p:spPr>
          <a:xfrm rot="16200000">
            <a:off x="-635103" y="3352800"/>
            <a:ext cx="3399338" cy="461665"/>
          </a:xfrm>
          <a:prstGeom prst="rect">
            <a:avLst/>
          </a:prstGeom>
          <a:noFill/>
        </p:spPr>
        <p:txBody>
          <a:bodyPr wrap="none" rtlCol="0">
            <a:spAutoFit/>
          </a:bodyPr>
          <a:lstStyle/>
          <a:p>
            <a:r>
              <a:rPr lang="en-US" sz="2400" dirty="0" smtClean="0"/>
              <a:t>FWHM on CCD (pixels)</a:t>
            </a:r>
            <a:endParaRPr lang="en-US" sz="2400" dirty="0"/>
          </a:p>
        </p:txBody>
      </p:sp>
    </p:spTree>
    <p:extLst>
      <p:ext uri="{BB962C8B-B14F-4D97-AF65-F5344CB8AC3E}">
        <p14:creationId xmlns:p14="http://schemas.microsoft.com/office/powerpoint/2010/main" val="364197498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u="sng" dirty="0" smtClean="0">
                <a:solidFill>
                  <a:srgbClr val="FF0000"/>
                </a:solidFill>
              </a:rPr>
              <a:t>Diffraction Limit vs. </a:t>
            </a:r>
            <a:r>
              <a:rPr lang="en-US" sz="3200" u="sng" dirty="0" err="1" smtClean="0">
                <a:solidFill>
                  <a:srgbClr val="FF0000"/>
                </a:solidFill>
              </a:rPr>
              <a:t>fstop</a:t>
            </a:r>
            <a:endParaRPr lang="en-US" sz="3200" u="sng"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65974154"/>
              </p:ext>
            </p:extLst>
          </p:nvPr>
        </p:nvGraphicFramePr>
        <p:xfrm>
          <a:off x="381000" y="990600"/>
          <a:ext cx="8229600" cy="22860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sz="2400" dirty="0" smtClean="0"/>
                        <a:t>Parameter</a:t>
                      </a:r>
                      <a:endParaRPr lang="en-US" sz="2400" dirty="0"/>
                    </a:p>
                  </a:txBody>
                  <a:tcPr/>
                </a:tc>
                <a:tc>
                  <a:txBody>
                    <a:bodyPr/>
                    <a:lstStyle/>
                    <a:p>
                      <a:r>
                        <a:rPr lang="en-US" sz="2400" dirty="0" smtClean="0"/>
                        <a:t>f/5.6</a:t>
                      </a:r>
                      <a:endParaRPr lang="en-US" sz="2400" dirty="0"/>
                    </a:p>
                  </a:txBody>
                  <a:tcPr/>
                </a:tc>
                <a:tc>
                  <a:txBody>
                    <a:bodyPr/>
                    <a:lstStyle/>
                    <a:p>
                      <a:r>
                        <a:rPr lang="en-US" sz="2400" dirty="0" smtClean="0"/>
                        <a:t>f/10.4</a:t>
                      </a:r>
                      <a:endParaRPr lang="en-US" sz="2400" dirty="0"/>
                    </a:p>
                  </a:txBody>
                  <a:tcPr/>
                </a:tc>
                <a:tc>
                  <a:txBody>
                    <a:bodyPr/>
                    <a:lstStyle/>
                    <a:p>
                      <a:r>
                        <a:rPr lang="en-US" sz="2400" dirty="0" smtClean="0"/>
                        <a:t>f/16</a:t>
                      </a:r>
                      <a:endParaRPr lang="en-US" sz="2400" dirty="0"/>
                    </a:p>
                  </a:txBody>
                  <a:tcPr/>
                </a:tc>
              </a:tr>
              <a:tr h="370840">
                <a:tc>
                  <a:txBody>
                    <a:bodyPr/>
                    <a:lstStyle/>
                    <a:p>
                      <a:r>
                        <a:rPr lang="en-US" sz="2400" dirty="0" smtClean="0"/>
                        <a:t>Aperture </a:t>
                      </a:r>
                      <a:r>
                        <a:rPr lang="en-US" sz="2400" dirty="0" err="1" smtClean="0"/>
                        <a:t>dia</a:t>
                      </a:r>
                      <a:r>
                        <a:rPr lang="en-US" sz="2400" dirty="0" smtClean="0"/>
                        <a:t> d</a:t>
                      </a:r>
                      <a:endParaRPr lang="en-US" sz="2400" dirty="0"/>
                    </a:p>
                  </a:txBody>
                  <a:tcPr/>
                </a:tc>
                <a:tc>
                  <a:txBody>
                    <a:bodyPr/>
                    <a:lstStyle/>
                    <a:p>
                      <a:r>
                        <a:rPr lang="en-US" sz="2400" dirty="0" smtClean="0"/>
                        <a:t>71 mm</a:t>
                      </a:r>
                      <a:endParaRPr lang="en-US" sz="2400" dirty="0"/>
                    </a:p>
                  </a:txBody>
                  <a:tcPr/>
                </a:tc>
                <a:tc>
                  <a:txBody>
                    <a:bodyPr/>
                    <a:lstStyle/>
                    <a:p>
                      <a:r>
                        <a:rPr lang="en-US" sz="2400" dirty="0" smtClean="0"/>
                        <a:t>39 mm</a:t>
                      </a:r>
                      <a:endParaRPr lang="en-US" sz="2400" dirty="0"/>
                    </a:p>
                  </a:txBody>
                  <a:tcPr/>
                </a:tc>
                <a:tc>
                  <a:txBody>
                    <a:bodyPr/>
                    <a:lstStyle/>
                    <a:p>
                      <a:r>
                        <a:rPr lang="en-US" sz="2400" dirty="0" smtClean="0"/>
                        <a:t>25 mm</a:t>
                      </a:r>
                      <a:endParaRPr lang="en-US" sz="2400" dirty="0"/>
                    </a:p>
                  </a:txBody>
                  <a:tcPr/>
                </a:tc>
              </a:tr>
              <a:tr h="370840">
                <a:tc>
                  <a:txBody>
                    <a:bodyPr/>
                    <a:lstStyle/>
                    <a:p>
                      <a:r>
                        <a:rPr lang="en-US" sz="2400" dirty="0" err="1" smtClean="0"/>
                        <a:t>δΘ</a:t>
                      </a:r>
                      <a:r>
                        <a:rPr lang="en-US" sz="2400" dirty="0" smtClean="0"/>
                        <a:t> = </a:t>
                      </a:r>
                      <a:r>
                        <a:rPr lang="en-US" sz="2400" dirty="0" err="1" smtClean="0"/>
                        <a:t>λ</a:t>
                      </a:r>
                      <a:r>
                        <a:rPr lang="en-US" sz="2400" dirty="0" smtClean="0"/>
                        <a:t>/d</a:t>
                      </a:r>
                      <a:endParaRPr lang="en-US" sz="2400" dirty="0"/>
                    </a:p>
                  </a:txBody>
                  <a:tcPr/>
                </a:tc>
                <a:tc>
                  <a:txBody>
                    <a:bodyPr/>
                    <a:lstStyle/>
                    <a:p>
                      <a:r>
                        <a:rPr lang="en-US" sz="2400" dirty="0" smtClean="0"/>
                        <a:t>8.5x10</a:t>
                      </a:r>
                      <a:r>
                        <a:rPr lang="en-US" sz="2400" baseline="30000" dirty="0" smtClean="0"/>
                        <a:t>-6 </a:t>
                      </a:r>
                      <a:r>
                        <a:rPr lang="en-US" sz="2400" baseline="0" dirty="0" smtClean="0"/>
                        <a:t>rad</a:t>
                      </a:r>
                      <a:endParaRPr lang="en-US" sz="2400" baseline="0" dirty="0"/>
                    </a:p>
                  </a:txBody>
                  <a:tcPr/>
                </a:tc>
                <a:tc>
                  <a:txBody>
                    <a:bodyPr/>
                    <a:lstStyle/>
                    <a:p>
                      <a:r>
                        <a:rPr lang="en-US" sz="2400" dirty="0" smtClean="0"/>
                        <a:t>15.4 x 10</a:t>
                      </a:r>
                      <a:r>
                        <a:rPr lang="en-US" sz="2400" baseline="30000" dirty="0" smtClean="0"/>
                        <a:t>-6 </a:t>
                      </a:r>
                      <a:r>
                        <a:rPr lang="en-US" sz="2400" dirty="0" smtClean="0"/>
                        <a:t>rad</a:t>
                      </a:r>
                      <a:endParaRPr lang="en-US" sz="2400" dirty="0"/>
                    </a:p>
                  </a:txBody>
                  <a:tcPr/>
                </a:tc>
                <a:tc>
                  <a:txBody>
                    <a:bodyPr/>
                    <a:lstStyle/>
                    <a:p>
                      <a:r>
                        <a:rPr lang="en-US" sz="2400" dirty="0" smtClean="0"/>
                        <a:t>24 x 10</a:t>
                      </a:r>
                      <a:r>
                        <a:rPr lang="en-US" sz="2400" baseline="30000" dirty="0" smtClean="0"/>
                        <a:t>-6 </a:t>
                      </a:r>
                      <a:r>
                        <a:rPr lang="en-US" sz="2400" dirty="0" smtClean="0"/>
                        <a:t>rad</a:t>
                      </a:r>
                      <a:endParaRPr lang="en-US" sz="2400" dirty="0"/>
                    </a:p>
                  </a:txBody>
                  <a:tcPr/>
                </a:tc>
              </a:tr>
              <a:tr h="370840">
                <a:tc>
                  <a:txBody>
                    <a:bodyPr/>
                    <a:lstStyle/>
                    <a:p>
                      <a:r>
                        <a:rPr lang="en-US" sz="2400" dirty="0" smtClean="0"/>
                        <a:t>f x </a:t>
                      </a:r>
                      <a:r>
                        <a:rPr lang="en-US" sz="2400" dirty="0" err="1" smtClean="0"/>
                        <a:t>δΘ</a:t>
                      </a:r>
                      <a:endParaRPr lang="en-US" sz="2400" dirty="0"/>
                    </a:p>
                  </a:txBody>
                  <a:tcPr/>
                </a:tc>
                <a:tc>
                  <a:txBody>
                    <a:bodyPr/>
                    <a:lstStyle/>
                    <a:p>
                      <a:r>
                        <a:rPr lang="en-US" sz="2400" dirty="0" smtClean="0"/>
                        <a:t>3.4 μ</a:t>
                      </a:r>
                      <a:endParaRPr lang="en-US" sz="2400" dirty="0"/>
                    </a:p>
                  </a:txBody>
                  <a:tcPr/>
                </a:tc>
                <a:tc>
                  <a:txBody>
                    <a:bodyPr/>
                    <a:lstStyle/>
                    <a:p>
                      <a:r>
                        <a:rPr lang="en-US" sz="2400" dirty="0" smtClean="0"/>
                        <a:t>6.16 μ</a:t>
                      </a:r>
                      <a:endParaRPr lang="en-US" sz="2400" dirty="0"/>
                    </a:p>
                  </a:txBody>
                  <a:tcPr/>
                </a:tc>
                <a:tc>
                  <a:txBody>
                    <a:bodyPr/>
                    <a:lstStyle/>
                    <a:p>
                      <a:r>
                        <a:rPr lang="en-US" sz="2400" dirty="0" smtClean="0"/>
                        <a:t>9.6 μ</a:t>
                      </a:r>
                      <a:endParaRPr lang="en-US" sz="2400" dirty="0"/>
                    </a:p>
                  </a:txBody>
                  <a:tcPr/>
                </a:tc>
              </a:tr>
              <a:tr h="370840">
                <a:tc>
                  <a:txBody>
                    <a:bodyPr/>
                    <a:lstStyle/>
                    <a:p>
                      <a:r>
                        <a:rPr lang="el-GR" sz="2400" dirty="0" smtClean="0"/>
                        <a:t>Δ</a:t>
                      </a:r>
                      <a:r>
                        <a:rPr lang="en-US" sz="2400" dirty="0" smtClean="0"/>
                        <a:t>r (pixels)</a:t>
                      </a:r>
                      <a:endParaRPr lang="en-US" sz="2400" dirty="0"/>
                    </a:p>
                  </a:txBody>
                  <a:tcPr/>
                </a:tc>
                <a:tc>
                  <a:txBody>
                    <a:bodyPr/>
                    <a:lstStyle/>
                    <a:p>
                      <a:r>
                        <a:rPr lang="en-US" sz="2400" dirty="0" smtClean="0"/>
                        <a:t>0.6</a:t>
                      </a:r>
                      <a:endParaRPr lang="en-US" sz="2400" dirty="0"/>
                    </a:p>
                  </a:txBody>
                  <a:tcPr/>
                </a:tc>
                <a:tc>
                  <a:txBody>
                    <a:bodyPr/>
                    <a:lstStyle/>
                    <a:p>
                      <a:r>
                        <a:rPr lang="en-US" sz="2400" dirty="0" smtClean="0"/>
                        <a:t>1.0</a:t>
                      </a:r>
                      <a:endParaRPr lang="en-US" sz="2400" dirty="0"/>
                    </a:p>
                  </a:txBody>
                  <a:tcPr/>
                </a:tc>
                <a:tc>
                  <a:txBody>
                    <a:bodyPr/>
                    <a:lstStyle/>
                    <a:p>
                      <a:r>
                        <a:rPr lang="en-US" sz="2400" dirty="0" smtClean="0"/>
                        <a:t>1.6</a:t>
                      </a:r>
                      <a:endParaRPr lang="en-US" sz="2400" dirty="0"/>
                    </a:p>
                  </a:txBody>
                  <a:tcPr/>
                </a:tc>
              </a:tr>
            </a:tbl>
          </a:graphicData>
        </a:graphic>
      </p:graphicFrame>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83</a:t>
            </a:fld>
            <a:endParaRPr lang="en-US"/>
          </a:p>
        </p:txBody>
      </p:sp>
      <p:sp>
        <p:nvSpPr>
          <p:cNvPr id="3" name="TextBox 2"/>
          <p:cNvSpPr txBox="1"/>
          <p:nvPr/>
        </p:nvSpPr>
        <p:spPr>
          <a:xfrm>
            <a:off x="762000" y="3505200"/>
            <a:ext cx="7439055" cy="3046988"/>
          </a:xfrm>
          <a:prstGeom prst="rect">
            <a:avLst/>
          </a:prstGeom>
          <a:noFill/>
        </p:spPr>
        <p:txBody>
          <a:bodyPr wrap="none" rtlCol="0">
            <a:spAutoFit/>
          </a:bodyPr>
          <a:lstStyle/>
          <a:p>
            <a:r>
              <a:rPr lang="en-US" sz="2400" dirty="0" smtClean="0">
                <a:solidFill>
                  <a:srgbClr val="000090"/>
                </a:solidFill>
              </a:rPr>
              <a:t>Minimum image size due to diameter of the fibers:</a:t>
            </a:r>
          </a:p>
          <a:p>
            <a:r>
              <a:rPr lang="en-US" sz="2400" dirty="0">
                <a:solidFill>
                  <a:srgbClr val="000090"/>
                </a:solidFill>
              </a:rPr>
              <a:t> </a:t>
            </a:r>
            <a:r>
              <a:rPr lang="en-US" sz="2400" dirty="0" smtClean="0">
                <a:solidFill>
                  <a:srgbClr val="000090"/>
                </a:solidFill>
              </a:rPr>
              <a:t>  120μ </a:t>
            </a:r>
            <a:r>
              <a:rPr lang="en-US" sz="2400" dirty="0" err="1" smtClean="0">
                <a:solidFill>
                  <a:srgbClr val="000090"/>
                </a:solidFill>
              </a:rPr>
              <a:t>demagified</a:t>
            </a:r>
            <a:r>
              <a:rPr lang="en-US" sz="2400" dirty="0" smtClean="0">
                <a:solidFill>
                  <a:srgbClr val="000090"/>
                </a:solidFill>
              </a:rPr>
              <a:t> by 25 gives 4.8μ image </a:t>
            </a:r>
            <a:r>
              <a:rPr lang="en-US" sz="2400" dirty="0" err="1" smtClean="0">
                <a:solidFill>
                  <a:srgbClr val="000090"/>
                </a:solidFill>
              </a:rPr>
              <a:t>dia</a:t>
            </a:r>
            <a:r>
              <a:rPr lang="en-US" sz="2400" dirty="0" smtClean="0">
                <a:solidFill>
                  <a:srgbClr val="000090"/>
                </a:solidFill>
              </a:rPr>
              <a:t> </a:t>
            </a:r>
          </a:p>
          <a:p>
            <a:r>
              <a:rPr lang="en-US" sz="2400" dirty="0">
                <a:solidFill>
                  <a:srgbClr val="000090"/>
                </a:solidFill>
              </a:rPr>
              <a:t> </a:t>
            </a:r>
            <a:r>
              <a:rPr lang="en-US" sz="2400" dirty="0" smtClean="0">
                <a:solidFill>
                  <a:srgbClr val="000090"/>
                </a:solidFill>
              </a:rPr>
              <a:t>   or 0.8 pixels on CCD. We realized this early on</a:t>
            </a:r>
          </a:p>
          <a:p>
            <a:r>
              <a:rPr lang="en-US" sz="2400" dirty="0">
                <a:solidFill>
                  <a:srgbClr val="000090"/>
                </a:solidFill>
              </a:rPr>
              <a:t> </a:t>
            </a:r>
            <a:r>
              <a:rPr lang="en-US" sz="2400" dirty="0" smtClean="0">
                <a:solidFill>
                  <a:srgbClr val="000090"/>
                </a:solidFill>
              </a:rPr>
              <a:t>   and said that we would have to defocus the image. </a:t>
            </a:r>
          </a:p>
          <a:p>
            <a:r>
              <a:rPr lang="en-US" sz="2400" dirty="0">
                <a:solidFill>
                  <a:srgbClr val="000090"/>
                </a:solidFill>
              </a:rPr>
              <a:t> </a:t>
            </a:r>
            <a:r>
              <a:rPr lang="en-US" sz="2400" dirty="0" smtClean="0">
                <a:solidFill>
                  <a:srgbClr val="000090"/>
                </a:solidFill>
              </a:rPr>
              <a:t>   The diffraction limit at f/16 is doing this for us over</a:t>
            </a:r>
          </a:p>
          <a:p>
            <a:r>
              <a:rPr lang="en-US" sz="2400" dirty="0">
                <a:solidFill>
                  <a:srgbClr val="000090"/>
                </a:solidFill>
              </a:rPr>
              <a:t> </a:t>
            </a:r>
            <a:r>
              <a:rPr lang="en-US" sz="2400" dirty="0" smtClean="0">
                <a:solidFill>
                  <a:srgbClr val="000090"/>
                </a:solidFill>
              </a:rPr>
              <a:t>   a wide range of focus </a:t>
            </a:r>
            <a:r>
              <a:rPr lang="en-US" sz="2400" dirty="0" err="1" smtClean="0">
                <a:solidFill>
                  <a:srgbClr val="000090"/>
                </a:solidFill>
              </a:rPr>
              <a:t>positions,making</a:t>
            </a:r>
            <a:r>
              <a:rPr lang="en-US" sz="2400" dirty="0" smtClean="0">
                <a:solidFill>
                  <a:srgbClr val="000090"/>
                </a:solidFill>
              </a:rPr>
              <a:t> f/16 very </a:t>
            </a:r>
          </a:p>
          <a:p>
            <a:r>
              <a:rPr lang="en-US" sz="2400" dirty="0">
                <a:solidFill>
                  <a:srgbClr val="000090"/>
                </a:solidFill>
              </a:rPr>
              <a:t> </a:t>
            </a:r>
            <a:r>
              <a:rPr lang="en-US" sz="2400" dirty="0" smtClean="0">
                <a:solidFill>
                  <a:srgbClr val="000090"/>
                </a:solidFill>
              </a:rPr>
              <a:t>   robust. At lower f stops things get more delicate…</a:t>
            </a:r>
          </a:p>
          <a:p>
            <a:endParaRPr lang="en-US" sz="2400" dirty="0">
              <a:solidFill>
                <a:srgbClr val="000090"/>
              </a:solidFill>
            </a:endParaRPr>
          </a:p>
        </p:txBody>
      </p:sp>
    </p:spTree>
    <p:extLst>
      <p:ext uri="{BB962C8B-B14F-4D97-AF65-F5344CB8AC3E}">
        <p14:creationId xmlns:p14="http://schemas.microsoft.com/office/powerpoint/2010/main" val="229434773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Dependence on Lens f Stop</a:t>
            </a:r>
            <a:endParaRPr lang="en-US" sz="3200" u="sng"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56880645"/>
              </p:ext>
            </p:extLst>
          </p:nvPr>
        </p:nvGraphicFramePr>
        <p:xfrm>
          <a:off x="457200" y="2228745"/>
          <a:ext cx="8229600" cy="249936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en-US" sz="2000" dirty="0" smtClean="0"/>
                        <a:t>FVC Exposure</a:t>
                      </a:r>
                      <a:endParaRPr lang="en-US" sz="2000" dirty="0"/>
                    </a:p>
                  </a:txBody>
                  <a:tcPr/>
                </a:tc>
                <a:tc>
                  <a:txBody>
                    <a:bodyPr/>
                    <a:lstStyle/>
                    <a:p>
                      <a:r>
                        <a:rPr lang="en-US" sz="2000" dirty="0" smtClean="0"/>
                        <a:t>No Mask</a:t>
                      </a:r>
                      <a:endParaRPr lang="en-US" sz="2000" dirty="0"/>
                    </a:p>
                  </a:txBody>
                  <a:tcPr/>
                </a:tc>
                <a:tc>
                  <a:txBody>
                    <a:bodyPr/>
                    <a:lstStyle/>
                    <a:p>
                      <a:r>
                        <a:rPr lang="en-US" sz="2000" dirty="0" smtClean="0"/>
                        <a:t>f/5.6 Mask</a:t>
                      </a:r>
                      <a:endParaRPr lang="en-US" sz="2000" dirty="0"/>
                    </a:p>
                  </a:txBody>
                  <a:tcPr/>
                </a:tc>
                <a:tc>
                  <a:txBody>
                    <a:bodyPr/>
                    <a:lstStyle/>
                    <a:p>
                      <a:r>
                        <a:rPr lang="en-US" sz="2000" dirty="0" smtClean="0"/>
                        <a:t>f/10.4 Mask</a:t>
                      </a:r>
                      <a:endParaRPr lang="en-US" sz="2000" dirty="0"/>
                    </a:p>
                  </a:txBody>
                  <a:tcPr/>
                </a:tc>
                <a:tc>
                  <a:txBody>
                    <a:bodyPr/>
                    <a:lstStyle/>
                    <a:p>
                      <a:r>
                        <a:rPr lang="en-US" sz="2000" dirty="0" smtClean="0"/>
                        <a:t>f/16 Mask</a:t>
                      </a:r>
                      <a:endParaRPr lang="en-US" sz="2000" dirty="0"/>
                    </a:p>
                  </a:txBody>
                  <a:tcPr/>
                </a:tc>
              </a:tr>
              <a:tr h="370840">
                <a:tc>
                  <a:txBody>
                    <a:bodyPr/>
                    <a:lstStyle/>
                    <a:p>
                      <a:r>
                        <a:rPr lang="en-US" sz="2000" dirty="0" smtClean="0"/>
                        <a:t>f/5.6</a:t>
                      </a:r>
                      <a:endParaRPr lang="en-US" sz="2000" dirty="0"/>
                    </a:p>
                  </a:txBody>
                  <a:tcPr/>
                </a:tc>
                <a:tc>
                  <a:txBody>
                    <a:bodyPr/>
                    <a:lstStyle/>
                    <a:p>
                      <a:r>
                        <a:rPr lang="en-US" sz="2000" dirty="0" smtClean="0"/>
                        <a:t>X </a:t>
                      </a:r>
                      <a:r>
                        <a:rPr lang="en-US" sz="2000" dirty="0" err="1" smtClean="0"/>
                        <a:t>rms</a:t>
                      </a:r>
                      <a:r>
                        <a:rPr lang="en-US" sz="2000" dirty="0" smtClean="0"/>
                        <a:t>  </a:t>
                      </a:r>
                      <a:r>
                        <a:rPr lang="en-US" sz="2000" baseline="0" dirty="0" smtClean="0"/>
                        <a:t> </a:t>
                      </a:r>
                      <a:r>
                        <a:rPr lang="en-US" sz="2000" dirty="0" smtClean="0"/>
                        <a:t> 5.03</a:t>
                      </a:r>
                    </a:p>
                    <a:p>
                      <a:r>
                        <a:rPr lang="en-US" sz="2000" dirty="0" smtClean="0"/>
                        <a:t>Y </a:t>
                      </a:r>
                      <a:r>
                        <a:rPr lang="en-US" sz="2000" dirty="0" err="1" smtClean="0"/>
                        <a:t>rms</a:t>
                      </a:r>
                      <a:r>
                        <a:rPr lang="en-US" sz="2000" dirty="0" smtClean="0"/>
                        <a:t>    4.19</a:t>
                      </a:r>
                      <a:endParaRPr lang="en-US" sz="2000" dirty="0"/>
                    </a:p>
                  </a:txBody>
                  <a:tcPr/>
                </a:tc>
                <a:tc>
                  <a:txBody>
                    <a:bodyPr/>
                    <a:lstStyle/>
                    <a:p>
                      <a:r>
                        <a:rPr lang="en-US" sz="2000" dirty="0" smtClean="0"/>
                        <a:t>        5.29</a:t>
                      </a:r>
                    </a:p>
                    <a:p>
                      <a:r>
                        <a:rPr lang="en-US" sz="2000" dirty="0" smtClean="0"/>
                        <a:t>        4.62</a:t>
                      </a:r>
                      <a:endParaRPr lang="en-US" sz="2000" dirty="0"/>
                    </a:p>
                  </a:txBody>
                  <a:tcPr/>
                </a:tc>
                <a:tc>
                  <a:txBody>
                    <a:bodyPr/>
                    <a:lstStyle/>
                    <a:p>
                      <a:r>
                        <a:rPr lang="en-US" sz="2000" dirty="0" smtClean="0"/>
                        <a:t>      4.92</a:t>
                      </a:r>
                    </a:p>
                    <a:p>
                      <a:r>
                        <a:rPr lang="en-US" sz="2000" dirty="0" smtClean="0"/>
                        <a:t>      3.94</a:t>
                      </a:r>
                      <a:endParaRPr lang="en-US" sz="2000" dirty="0"/>
                    </a:p>
                  </a:txBody>
                  <a:tcPr/>
                </a:tc>
                <a:tc>
                  <a:txBody>
                    <a:bodyPr/>
                    <a:lstStyle/>
                    <a:p>
                      <a:r>
                        <a:rPr lang="en-US" sz="2000" dirty="0" smtClean="0"/>
                        <a:t>      4.87</a:t>
                      </a:r>
                    </a:p>
                    <a:p>
                      <a:r>
                        <a:rPr lang="en-US" sz="2000" dirty="0" smtClean="0"/>
                        <a:t>      4.01</a:t>
                      </a:r>
                      <a:endParaRPr lang="en-US" sz="2000" dirty="0"/>
                    </a:p>
                  </a:txBody>
                  <a:tcPr/>
                </a:tc>
              </a:tr>
              <a:tr h="370840">
                <a:tc>
                  <a:txBody>
                    <a:bodyPr/>
                    <a:lstStyle/>
                    <a:p>
                      <a:r>
                        <a:rPr lang="en-US" sz="2000" dirty="0" smtClean="0"/>
                        <a:t>f/10.4</a:t>
                      </a:r>
                      <a:endParaRPr lang="en-US" sz="2000" dirty="0"/>
                    </a:p>
                  </a:txBody>
                  <a:tcPr/>
                </a:tc>
                <a:tc>
                  <a:txBody>
                    <a:bodyPr/>
                    <a:lstStyle/>
                    <a:p>
                      <a:r>
                        <a:rPr lang="en-US" sz="2000" dirty="0" smtClean="0"/>
                        <a:t>X </a:t>
                      </a:r>
                      <a:r>
                        <a:rPr lang="en-US" sz="2000" dirty="0" err="1" smtClean="0"/>
                        <a:t>rms</a:t>
                      </a:r>
                      <a:r>
                        <a:rPr lang="en-US" sz="2000" dirty="0" smtClean="0"/>
                        <a:t>     5.46</a:t>
                      </a:r>
                    </a:p>
                    <a:p>
                      <a:r>
                        <a:rPr lang="en-US" sz="2000" dirty="0" smtClean="0"/>
                        <a:t>Y </a:t>
                      </a:r>
                      <a:r>
                        <a:rPr lang="en-US" sz="2000" dirty="0" err="1" smtClean="0"/>
                        <a:t>rms</a:t>
                      </a:r>
                      <a:r>
                        <a:rPr lang="en-US" sz="2000" dirty="0" smtClean="0"/>
                        <a:t>     4.52</a:t>
                      </a:r>
                      <a:endParaRPr lang="en-US" sz="2000" dirty="0"/>
                    </a:p>
                  </a:txBody>
                  <a:tcPr/>
                </a:tc>
                <a:tc>
                  <a:txBody>
                    <a:bodyPr/>
                    <a:lstStyle/>
                    <a:p>
                      <a:r>
                        <a:rPr lang="en-US" sz="2000" dirty="0" smtClean="0"/>
                        <a:t>        5.56</a:t>
                      </a:r>
                    </a:p>
                    <a:p>
                      <a:r>
                        <a:rPr lang="en-US" sz="2000" dirty="0" smtClean="0"/>
                        <a:t>        5.27</a:t>
                      </a:r>
                      <a:endParaRPr lang="en-US" sz="2000" dirty="0"/>
                    </a:p>
                  </a:txBody>
                  <a:tcPr/>
                </a:tc>
                <a:tc>
                  <a:txBody>
                    <a:bodyPr/>
                    <a:lstStyle/>
                    <a:p>
                      <a:r>
                        <a:rPr lang="en-US" sz="2000" dirty="0" smtClean="0"/>
                        <a:t>       5.16</a:t>
                      </a:r>
                    </a:p>
                    <a:p>
                      <a:r>
                        <a:rPr lang="en-US" sz="2000" dirty="0" smtClean="0"/>
                        <a:t>       4.59</a:t>
                      </a:r>
                      <a:endParaRPr lang="en-US" sz="2000" dirty="0"/>
                    </a:p>
                  </a:txBody>
                  <a:tcPr/>
                </a:tc>
                <a:tc>
                  <a:txBody>
                    <a:bodyPr/>
                    <a:lstStyle/>
                    <a:p>
                      <a:r>
                        <a:rPr lang="en-US" sz="2000" dirty="0" smtClean="0"/>
                        <a:t>      5.19</a:t>
                      </a:r>
                    </a:p>
                    <a:p>
                      <a:r>
                        <a:rPr lang="en-US" sz="2000" dirty="0" smtClean="0"/>
                        <a:t>      4.53</a:t>
                      </a:r>
                      <a:endParaRPr lang="en-US" sz="2000" dirty="0"/>
                    </a:p>
                  </a:txBody>
                  <a:tcPr/>
                </a:tc>
              </a:tr>
              <a:tr h="370840">
                <a:tc>
                  <a:txBody>
                    <a:bodyPr/>
                    <a:lstStyle/>
                    <a:p>
                      <a:r>
                        <a:rPr lang="en-US" sz="2000" dirty="0" smtClean="0"/>
                        <a:t>f/16</a:t>
                      </a:r>
                      <a:endParaRPr lang="en-US" sz="2000" dirty="0"/>
                    </a:p>
                  </a:txBody>
                  <a:tcPr/>
                </a:tc>
                <a:tc>
                  <a:txBody>
                    <a:bodyPr/>
                    <a:lstStyle/>
                    <a:p>
                      <a:r>
                        <a:rPr lang="en-US" sz="2000" dirty="0" smtClean="0"/>
                        <a:t>X </a:t>
                      </a:r>
                      <a:r>
                        <a:rPr lang="en-US" sz="2000" dirty="0" err="1" smtClean="0"/>
                        <a:t>rms</a:t>
                      </a:r>
                      <a:r>
                        <a:rPr lang="en-US" sz="2000" dirty="0" smtClean="0"/>
                        <a:t>     2.88</a:t>
                      </a:r>
                    </a:p>
                    <a:p>
                      <a:r>
                        <a:rPr lang="en-US" sz="2000" dirty="0" smtClean="0"/>
                        <a:t>Y </a:t>
                      </a:r>
                      <a:r>
                        <a:rPr lang="en-US" sz="2000" dirty="0" err="1" smtClean="0"/>
                        <a:t>rms</a:t>
                      </a:r>
                      <a:r>
                        <a:rPr lang="en-US" sz="2000" dirty="0" smtClean="0"/>
                        <a:t>     2.55 </a:t>
                      </a:r>
                      <a:endParaRPr lang="en-US" sz="2000" dirty="0"/>
                    </a:p>
                  </a:txBody>
                  <a:tcPr/>
                </a:tc>
                <a:tc>
                  <a:txBody>
                    <a:bodyPr/>
                    <a:lstStyle/>
                    <a:p>
                      <a:r>
                        <a:rPr lang="en-US" sz="2000" dirty="0" smtClean="0"/>
                        <a:t>        3.11</a:t>
                      </a:r>
                    </a:p>
                    <a:p>
                      <a:r>
                        <a:rPr lang="en-US" sz="2000" dirty="0" smtClean="0"/>
                        <a:t>        3.11</a:t>
                      </a:r>
                      <a:endParaRPr lang="en-US" sz="2000" dirty="0"/>
                    </a:p>
                  </a:txBody>
                  <a:tcPr/>
                </a:tc>
                <a:tc>
                  <a:txBody>
                    <a:bodyPr/>
                    <a:lstStyle/>
                    <a:p>
                      <a:r>
                        <a:rPr lang="en-US" sz="2000" dirty="0" smtClean="0"/>
                        <a:t>       2.36</a:t>
                      </a:r>
                    </a:p>
                    <a:p>
                      <a:r>
                        <a:rPr lang="en-US" sz="2000" dirty="0" smtClean="0"/>
                        <a:t>       2.25</a:t>
                      </a:r>
                      <a:endParaRPr lang="en-US" sz="2000" dirty="0"/>
                    </a:p>
                  </a:txBody>
                  <a:tcPr/>
                </a:tc>
                <a:tc>
                  <a:txBody>
                    <a:bodyPr/>
                    <a:lstStyle/>
                    <a:p>
                      <a:r>
                        <a:rPr lang="en-US" sz="2000" dirty="0" smtClean="0"/>
                        <a:t>      2.16</a:t>
                      </a:r>
                    </a:p>
                    <a:p>
                      <a:r>
                        <a:rPr lang="en-US" sz="2000" dirty="0" smtClean="0"/>
                        <a:t>      2.28</a:t>
                      </a:r>
                      <a:endParaRPr lang="en-US" sz="2000" dirty="0"/>
                    </a:p>
                  </a:txBody>
                  <a:tcPr/>
                </a:tc>
              </a:tr>
            </a:tbl>
          </a:graphicData>
        </a:graphic>
      </p:graphicFrame>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84</a:t>
            </a:fld>
            <a:endParaRPr lang="en-US"/>
          </a:p>
        </p:txBody>
      </p:sp>
      <p:sp>
        <p:nvSpPr>
          <p:cNvPr id="9" name="TextBox 8"/>
          <p:cNvSpPr txBox="1"/>
          <p:nvPr/>
        </p:nvSpPr>
        <p:spPr>
          <a:xfrm>
            <a:off x="1447800" y="4800600"/>
            <a:ext cx="6070442" cy="1569660"/>
          </a:xfrm>
          <a:prstGeom prst="rect">
            <a:avLst/>
          </a:prstGeom>
          <a:noFill/>
        </p:spPr>
        <p:txBody>
          <a:bodyPr wrap="none" rtlCol="0">
            <a:spAutoFit/>
          </a:bodyPr>
          <a:lstStyle/>
          <a:p>
            <a:r>
              <a:rPr lang="en-US" sz="2400" dirty="0" smtClean="0">
                <a:solidFill>
                  <a:srgbClr val="FF0000"/>
                </a:solidFill>
              </a:rPr>
              <a:t>Poor performance at f/5.6 and f/10.4 due to </a:t>
            </a:r>
          </a:p>
          <a:p>
            <a:r>
              <a:rPr lang="en-US" sz="2400" dirty="0">
                <a:solidFill>
                  <a:srgbClr val="FF0000"/>
                </a:solidFill>
              </a:rPr>
              <a:t> </a:t>
            </a:r>
            <a:r>
              <a:rPr lang="en-US" sz="2400" dirty="0" smtClean="0">
                <a:solidFill>
                  <a:srgbClr val="FF0000"/>
                </a:solidFill>
              </a:rPr>
              <a:t>    some slight </a:t>
            </a:r>
            <a:r>
              <a:rPr lang="en-US" sz="2400" dirty="0" err="1" smtClean="0">
                <a:solidFill>
                  <a:srgbClr val="FF0000"/>
                </a:solidFill>
              </a:rPr>
              <a:t>misalignement</a:t>
            </a:r>
            <a:r>
              <a:rPr lang="en-US" sz="2400" dirty="0" smtClean="0">
                <a:solidFill>
                  <a:srgbClr val="FF0000"/>
                </a:solidFill>
              </a:rPr>
              <a:t> someplace</a:t>
            </a:r>
          </a:p>
          <a:p>
            <a:r>
              <a:rPr lang="en-US" sz="2400" dirty="0">
                <a:solidFill>
                  <a:srgbClr val="FF0000"/>
                </a:solidFill>
              </a:rPr>
              <a:t> </a:t>
            </a:r>
            <a:r>
              <a:rPr lang="en-US" sz="2400" dirty="0" smtClean="0">
                <a:solidFill>
                  <a:srgbClr val="FF0000"/>
                </a:solidFill>
              </a:rPr>
              <a:t>                as we will see later</a:t>
            </a:r>
          </a:p>
          <a:p>
            <a:endParaRPr lang="en-US" sz="2400" dirty="0">
              <a:solidFill>
                <a:srgbClr val="FF0000"/>
              </a:solidFill>
            </a:endParaRPr>
          </a:p>
        </p:txBody>
      </p:sp>
      <p:sp>
        <p:nvSpPr>
          <p:cNvPr id="10" name="TextBox 9"/>
          <p:cNvSpPr txBox="1"/>
          <p:nvPr/>
        </p:nvSpPr>
        <p:spPr>
          <a:xfrm>
            <a:off x="1447800" y="1426105"/>
            <a:ext cx="6189465" cy="461665"/>
          </a:xfrm>
          <a:prstGeom prst="rect">
            <a:avLst/>
          </a:prstGeom>
          <a:noFill/>
        </p:spPr>
        <p:txBody>
          <a:bodyPr wrap="none" rtlCol="0">
            <a:spAutoFit/>
          </a:bodyPr>
          <a:lstStyle/>
          <a:p>
            <a:r>
              <a:rPr lang="en-US" sz="2400" dirty="0">
                <a:solidFill>
                  <a:srgbClr val="000090"/>
                </a:solidFill>
              </a:rPr>
              <a:t>x</a:t>
            </a:r>
            <a:r>
              <a:rPr lang="en-US" sz="2400" dirty="0" smtClean="0">
                <a:solidFill>
                  <a:srgbClr val="000090"/>
                </a:solidFill>
              </a:rPr>
              <a:t> and y resolutions on fiber plane in microns</a:t>
            </a:r>
            <a:endParaRPr lang="en-US" sz="2400" dirty="0">
              <a:solidFill>
                <a:srgbClr val="000090"/>
              </a:solidFill>
            </a:endParaRPr>
          </a:p>
        </p:txBody>
      </p:sp>
    </p:spTree>
    <p:extLst>
      <p:ext uri="{BB962C8B-B14F-4D97-AF65-F5344CB8AC3E}">
        <p14:creationId xmlns:p14="http://schemas.microsoft.com/office/powerpoint/2010/main" val="54669833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Peak Flux </a:t>
            </a:r>
            <a:r>
              <a:rPr lang="en-US" sz="3200" u="sng" dirty="0" err="1" smtClean="0">
                <a:solidFill>
                  <a:srgbClr val="FF0000"/>
                </a:solidFill>
              </a:rPr>
              <a:t>vs</a:t>
            </a:r>
            <a:r>
              <a:rPr lang="en-US" sz="3200" u="sng" dirty="0" smtClean="0">
                <a:solidFill>
                  <a:srgbClr val="FF0000"/>
                </a:solidFill>
              </a:rPr>
              <a:t> FWHM </a:t>
            </a:r>
            <a:endParaRPr lang="en-US" sz="3200" u="sng" dirty="0">
              <a:solidFill>
                <a:srgbClr val="FF0000"/>
              </a:solidFill>
            </a:endParaRPr>
          </a:p>
        </p:txBody>
      </p:sp>
      <p:pic>
        <p:nvPicPr>
          <p:cNvPr id="6" name="Content Placeholder 5" descr="histo6.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0259" t="7070" r="8878" b="5798"/>
          <a:stretch/>
        </p:blipFill>
        <p:spPr>
          <a:xfrm rot="5400000">
            <a:off x="2561599" y="1324601"/>
            <a:ext cx="3716001" cy="5181599"/>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85</a:t>
            </a:fld>
            <a:endParaRPr lang="en-US"/>
          </a:p>
        </p:txBody>
      </p:sp>
      <p:sp>
        <p:nvSpPr>
          <p:cNvPr id="7" name="TextBox 6"/>
          <p:cNvSpPr txBox="1"/>
          <p:nvPr/>
        </p:nvSpPr>
        <p:spPr>
          <a:xfrm>
            <a:off x="2819400" y="5773401"/>
            <a:ext cx="3484848" cy="461665"/>
          </a:xfrm>
          <a:prstGeom prst="rect">
            <a:avLst/>
          </a:prstGeom>
          <a:noFill/>
        </p:spPr>
        <p:txBody>
          <a:bodyPr wrap="none" rtlCol="0">
            <a:spAutoFit/>
          </a:bodyPr>
          <a:lstStyle/>
          <a:p>
            <a:r>
              <a:rPr lang="en-US" sz="2400" dirty="0" smtClean="0"/>
              <a:t>FWHM on CCD (pixels ) </a:t>
            </a:r>
            <a:endParaRPr lang="en-US" sz="2400" dirty="0"/>
          </a:p>
        </p:txBody>
      </p:sp>
      <p:sp>
        <p:nvSpPr>
          <p:cNvPr id="8" name="TextBox 7"/>
          <p:cNvSpPr txBox="1"/>
          <p:nvPr/>
        </p:nvSpPr>
        <p:spPr>
          <a:xfrm rot="16200000">
            <a:off x="543119" y="3519385"/>
            <a:ext cx="1556836" cy="461665"/>
          </a:xfrm>
          <a:prstGeom prst="rect">
            <a:avLst/>
          </a:prstGeom>
          <a:noFill/>
        </p:spPr>
        <p:txBody>
          <a:bodyPr wrap="none" rtlCol="0">
            <a:spAutoFit/>
          </a:bodyPr>
          <a:lstStyle/>
          <a:p>
            <a:r>
              <a:rPr lang="en-US" sz="2400" dirty="0" smtClean="0"/>
              <a:t>Peak Flux</a:t>
            </a:r>
            <a:endParaRPr lang="en-US" sz="2400" dirty="0"/>
          </a:p>
        </p:txBody>
      </p:sp>
    </p:spTree>
    <p:extLst>
      <p:ext uri="{BB962C8B-B14F-4D97-AF65-F5344CB8AC3E}">
        <p14:creationId xmlns:p14="http://schemas.microsoft.com/office/powerpoint/2010/main" val="187350680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Spread of FWHM on one Frame at f/10.4</a:t>
            </a:r>
            <a:endParaRPr lang="en-US" sz="3200" u="sng" dirty="0">
              <a:solidFill>
                <a:srgbClr val="FF0000"/>
              </a:solidFill>
            </a:endParaRPr>
          </a:p>
        </p:txBody>
      </p:sp>
      <p:pic>
        <p:nvPicPr>
          <p:cNvPr id="6" name="Content Placeholder 5" descr="histo7.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079" t="6411" r="14815" b="30465"/>
          <a:stretch/>
        </p:blipFill>
        <p:spPr>
          <a:xfrm>
            <a:off x="1143000" y="1434459"/>
            <a:ext cx="3938985" cy="4724402"/>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86</a:t>
            </a:fld>
            <a:endParaRPr lang="en-US"/>
          </a:p>
        </p:txBody>
      </p:sp>
      <p:sp>
        <p:nvSpPr>
          <p:cNvPr id="7" name="TextBox 6"/>
          <p:cNvSpPr txBox="1"/>
          <p:nvPr/>
        </p:nvSpPr>
        <p:spPr>
          <a:xfrm>
            <a:off x="685800" y="2667000"/>
            <a:ext cx="300082" cy="307777"/>
          </a:xfrm>
          <a:prstGeom prst="rect">
            <a:avLst/>
          </a:prstGeom>
          <a:noFill/>
        </p:spPr>
        <p:txBody>
          <a:bodyPr wrap="none" rtlCol="0">
            <a:spAutoFit/>
          </a:bodyPr>
          <a:lstStyle/>
          <a:p>
            <a:r>
              <a:rPr lang="en-US" sz="1400" dirty="0" smtClean="0"/>
              <a:t>y</a:t>
            </a:r>
            <a:endParaRPr lang="en-US" sz="1400" dirty="0"/>
          </a:p>
        </p:txBody>
      </p:sp>
      <p:sp>
        <p:nvSpPr>
          <p:cNvPr id="8" name="TextBox 7"/>
          <p:cNvSpPr txBox="1"/>
          <p:nvPr/>
        </p:nvSpPr>
        <p:spPr>
          <a:xfrm>
            <a:off x="5102766" y="1905000"/>
            <a:ext cx="3696156" cy="2862323"/>
          </a:xfrm>
          <a:prstGeom prst="rect">
            <a:avLst/>
          </a:prstGeom>
          <a:noFill/>
        </p:spPr>
        <p:txBody>
          <a:bodyPr wrap="none" rtlCol="0">
            <a:spAutoFit/>
          </a:bodyPr>
          <a:lstStyle/>
          <a:p>
            <a:r>
              <a:rPr lang="en-US" dirty="0" smtClean="0">
                <a:solidFill>
                  <a:srgbClr val="000090"/>
                </a:solidFill>
              </a:rPr>
              <a:t>Clearly some systematic problem</a:t>
            </a:r>
          </a:p>
          <a:p>
            <a:endParaRPr lang="en-US" dirty="0">
              <a:solidFill>
                <a:srgbClr val="000090"/>
              </a:solidFill>
            </a:endParaRPr>
          </a:p>
          <a:p>
            <a:r>
              <a:rPr lang="en-US" dirty="0" smtClean="0">
                <a:solidFill>
                  <a:srgbClr val="000090"/>
                </a:solidFill>
              </a:rPr>
              <a:t>Could be misalignment in the </a:t>
            </a:r>
            <a:endParaRPr lang="en-US" dirty="0">
              <a:solidFill>
                <a:srgbClr val="000090"/>
              </a:solidFill>
            </a:endParaRPr>
          </a:p>
          <a:p>
            <a:r>
              <a:rPr lang="en-US" dirty="0">
                <a:solidFill>
                  <a:srgbClr val="000090"/>
                </a:solidFill>
              </a:rPr>
              <a:t>s</a:t>
            </a:r>
            <a:r>
              <a:rPr lang="en-US" smtClean="0">
                <a:solidFill>
                  <a:srgbClr val="000090"/>
                </a:solidFill>
              </a:rPr>
              <a:t>ystem </a:t>
            </a:r>
            <a:r>
              <a:rPr lang="en-US" dirty="0" smtClean="0">
                <a:solidFill>
                  <a:srgbClr val="000090"/>
                </a:solidFill>
              </a:rPr>
              <a:t>someplace</a:t>
            </a:r>
          </a:p>
          <a:p>
            <a:endParaRPr lang="en-US" dirty="0">
              <a:solidFill>
                <a:srgbClr val="000090"/>
              </a:solidFill>
            </a:endParaRPr>
          </a:p>
          <a:p>
            <a:r>
              <a:rPr lang="en-US" dirty="0" smtClean="0">
                <a:solidFill>
                  <a:srgbClr val="000090"/>
                </a:solidFill>
              </a:rPr>
              <a:t>Will look into this further</a:t>
            </a:r>
          </a:p>
          <a:p>
            <a:endParaRPr lang="en-US" dirty="0">
              <a:solidFill>
                <a:srgbClr val="000090"/>
              </a:solidFill>
            </a:endParaRPr>
          </a:p>
          <a:p>
            <a:r>
              <a:rPr lang="en-US" dirty="0" smtClean="0">
                <a:solidFill>
                  <a:srgbClr val="000090"/>
                </a:solidFill>
              </a:rPr>
              <a:t>Not an issue at f/16 since there</a:t>
            </a:r>
          </a:p>
          <a:p>
            <a:r>
              <a:rPr lang="en-US" dirty="0">
                <a:solidFill>
                  <a:srgbClr val="000090"/>
                </a:solidFill>
              </a:rPr>
              <a:t>w</a:t>
            </a:r>
            <a:r>
              <a:rPr lang="en-US" dirty="0" smtClean="0">
                <a:solidFill>
                  <a:srgbClr val="000090"/>
                </a:solidFill>
              </a:rPr>
              <a:t>e are diffraction limited and have</a:t>
            </a:r>
          </a:p>
          <a:p>
            <a:r>
              <a:rPr lang="en-US" dirty="0" smtClean="0">
                <a:solidFill>
                  <a:srgbClr val="000090"/>
                </a:solidFill>
              </a:rPr>
              <a:t>a very broad depth of field</a:t>
            </a:r>
            <a:endParaRPr lang="en-US" dirty="0">
              <a:solidFill>
                <a:srgbClr val="000090"/>
              </a:solidFill>
            </a:endParaRPr>
          </a:p>
        </p:txBody>
      </p:sp>
    </p:spTree>
    <p:extLst>
      <p:ext uri="{BB962C8B-B14F-4D97-AF65-F5344CB8AC3E}">
        <p14:creationId xmlns:p14="http://schemas.microsoft.com/office/powerpoint/2010/main" val="295059856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Depth of Field at </a:t>
            </a:r>
            <a:r>
              <a:rPr lang="en-US" sz="3200" u="sng" dirty="0">
                <a:solidFill>
                  <a:srgbClr val="FF0000"/>
                </a:solidFill>
              </a:rPr>
              <a:t>V</a:t>
            </a:r>
            <a:r>
              <a:rPr lang="en-US" sz="3200" u="sng" dirty="0" smtClean="0">
                <a:solidFill>
                  <a:srgbClr val="FF0000"/>
                </a:solidFill>
              </a:rPr>
              <a:t>arious f stops</a:t>
            </a:r>
            <a:endParaRPr lang="en-US" sz="3200" u="sng" dirty="0">
              <a:solidFill>
                <a:srgbClr val="FF0000"/>
              </a:solidFill>
            </a:endParaRPr>
          </a:p>
        </p:txBody>
      </p:sp>
      <p:pic>
        <p:nvPicPr>
          <p:cNvPr id="6" name="Content Placeholder 5" descr="histo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5403" t="11363" r="11551" b="8342"/>
          <a:stretch/>
        </p:blipFill>
        <p:spPr>
          <a:xfrm rot="5400000">
            <a:off x="2199488" y="848512"/>
            <a:ext cx="4279357" cy="6087534"/>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87</a:t>
            </a:fld>
            <a:endParaRPr lang="en-US"/>
          </a:p>
        </p:txBody>
      </p:sp>
      <p:sp>
        <p:nvSpPr>
          <p:cNvPr id="7" name="TextBox 6"/>
          <p:cNvSpPr txBox="1"/>
          <p:nvPr/>
        </p:nvSpPr>
        <p:spPr>
          <a:xfrm>
            <a:off x="2514600" y="5894685"/>
            <a:ext cx="4187264" cy="461665"/>
          </a:xfrm>
          <a:prstGeom prst="rect">
            <a:avLst/>
          </a:prstGeom>
          <a:noFill/>
        </p:spPr>
        <p:txBody>
          <a:bodyPr wrap="none" rtlCol="0">
            <a:spAutoFit/>
          </a:bodyPr>
          <a:lstStyle/>
          <a:p>
            <a:r>
              <a:rPr lang="en-US" sz="2400" dirty="0" smtClean="0"/>
              <a:t>Focus (object distance in cm)</a:t>
            </a:r>
            <a:endParaRPr lang="en-US" sz="2400" dirty="0"/>
          </a:p>
        </p:txBody>
      </p:sp>
      <p:sp>
        <p:nvSpPr>
          <p:cNvPr id="8" name="TextBox 7"/>
          <p:cNvSpPr txBox="1"/>
          <p:nvPr/>
        </p:nvSpPr>
        <p:spPr>
          <a:xfrm rot="16200000">
            <a:off x="-635103" y="3352800"/>
            <a:ext cx="3399338" cy="461665"/>
          </a:xfrm>
          <a:prstGeom prst="rect">
            <a:avLst/>
          </a:prstGeom>
          <a:noFill/>
        </p:spPr>
        <p:txBody>
          <a:bodyPr wrap="none" rtlCol="0">
            <a:spAutoFit/>
          </a:bodyPr>
          <a:lstStyle/>
          <a:p>
            <a:r>
              <a:rPr lang="en-US" sz="2400" dirty="0" smtClean="0"/>
              <a:t>FWHM on CCD (pixels)</a:t>
            </a:r>
            <a:endParaRPr lang="en-US" sz="2400" dirty="0"/>
          </a:p>
        </p:txBody>
      </p:sp>
    </p:spTree>
    <p:extLst>
      <p:ext uri="{BB962C8B-B14F-4D97-AF65-F5344CB8AC3E}">
        <p14:creationId xmlns:p14="http://schemas.microsoft.com/office/powerpoint/2010/main" val="180022442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14" y="30164"/>
            <a:ext cx="8229600" cy="1143000"/>
          </a:xfrm>
        </p:spPr>
        <p:txBody>
          <a:bodyPr/>
          <a:lstStyle/>
          <a:p>
            <a:r>
              <a:rPr lang="en-US" sz="3200" u="sng" dirty="0" smtClean="0">
                <a:solidFill>
                  <a:srgbClr val="FF0000"/>
                </a:solidFill>
              </a:rPr>
              <a:t>Possible Effect of Turbulence</a:t>
            </a:r>
            <a:endParaRPr lang="en-US" sz="3200" u="sng" dirty="0">
              <a:solidFill>
                <a:srgbClr val="FF0000"/>
              </a:solidFill>
            </a:endParaRPr>
          </a:p>
        </p:txBody>
      </p:sp>
      <p:sp>
        <p:nvSpPr>
          <p:cNvPr id="3" name="Content Placeholder 2"/>
          <p:cNvSpPr>
            <a:spLocks noGrp="1"/>
          </p:cNvSpPr>
          <p:nvPr>
            <p:ph idx="1"/>
          </p:nvPr>
        </p:nvSpPr>
        <p:spPr>
          <a:xfrm>
            <a:off x="457200" y="1049473"/>
            <a:ext cx="8229600" cy="4525963"/>
          </a:xfrm>
        </p:spPr>
        <p:txBody>
          <a:bodyPr/>
          <a:lstStyle/>
          <a:p>
            <a:r>
              <a:rPr lang="en-US" sz="2400" dirty="0" smtClean="0">
                <a:solidFill>
                  <a:srgbClr val="000090"/>
                </a:solidFill>
              </a:rPr>
              <a:t>Did one test to simulate turbulence in the </a:t>
            </a:r>
            <a:r>
              <a:rPr lang="en-US" sz="2400" dirty="0" err="1" smtClean="0">
                <a:solidFill>
                  <a:srgbClr val="000090"/>
                </a:solidFill>
              </a:rPr>
              <a:t>Mayall</a:t>
            </a:r>
            <a:r>
              <a:rPr lang="en-US" sz="2400" dirty="0" smtClean="0">
                <a:solidFill>
                  <a:srgbClr val="000090"/>
                </a:solidFill>
              </a:rPr>
              <a:t> telescope</a:t>
            </a:r>
          </a:p>
          <a:p>
            <a:r>
              <a:rPr lang="en-US" sz="2400" dirty="0" smtClean="0">
                <a:solidFill>
                  <a:srgbClr val="000090"/>
                </a:solidFill>
              </a:rPr>
              <a:t>Opened shades on windows, let the sunshine in. This heated up the </a:t>
            </a:r>
            <a:r>
              <a:rPr lang="en-US" sz="2400" dirty="0" err="1" smtClean="0">
                <a:solidFill>
                  <a:srgbClr val="000090"/>
                </a:solidFill>
              </a:rPr>
              <a:t>sunnyside</a:t>
            </a:r>
            <a:r>
              <a:rPr lang="en-US" sz="2400" dirty="0" smtClean="0">
                <a:solidFill>
                  <a:srgbClr val="000090"/>
                </a:solidFill>
              </a:rPr>
              <a:t> of the sewer pipe by up to 5</a:t>
            </a:r>
            <a:r>
              <a:rPr lang="en-US" sz="2400" baseline="30000" dirty="0" smtClean="0">
                <a:solidFill>
                  <a:srgbClr val="000090"/>
                </a:solidFill>
              </a:rPr>
              <a:t>o</a:t>
            </a:r>
            <a:r>
              <a:rPr lang="en-US" sz="2400" dirty="0" smtClean="0">
                <a:solidFill>
                  <a:srgbClr val="000090"/>
                </a:solidFill>
              </a:rPr>
              <a:t>C</a:t>
            </a:r>
          </a:p>
          <a:p>
            <a:r>
              <a:rPr lang="en-US" sz="2400" dirty="0" smtClean="0">
                <a:solidFill>
                  <a:srgbClr val="000090"/>
                </a:solidFill>
              </a:rPr>
              <a:t>Took 20 exposures at each f stop at </a:t>
            </a:r>
            <a:r>
              <a:rPr lang="en-US" sz="2400" dirty="0">
                <a:solidFill>
                  <a:srgbClr val="000090"/>
                </a:solidFill>
              </a:rPr>
              <a:t>ΔT = </a:t>
            </a:r>
            <a:r>
              <a:rPr lang="en-US" sz="2400" dirty="0" smtClean="0">
                <a:solidFill>
                  <a:srgbClr val="000090"/>
                </a:solidFill>
              </a:rPr>
              <a:t>1</a:t>
            </a:r>
            <a:r>
              <a:rPr lang="en-US" sz="2400" baseline="30000" dirty="0" smtClean="0">
                <a:solidFill>
                  <a:srgbClr val="000090"/>
                </a:solidFill>
              </a:rPr>
              <a:t>o</a:t>
            </a:r>
            <a:r>
              <a:rPr lang="en-US" sz="2400" dirty="0" smtClean="0">
                <a:solidFill>
                  <a:srgbClr val="000090"/>
                </a:solidFill>
              </a:rPr>
              <a:t>C and at </a:t>
            </a:r>
            <a:r>
              <a:rPr lang="en-US" sz="2400" dirty="0">
                <a:solidFill>
                  <a:srgbClr val="000090"/>
                </a:solidFill>
              </a:rPr>
              <a:t>ΔT = 5</a:t>
            </a:r>
            <a:r>
              <a:rPr lang="en-US" sz="2400" baseline="30000" dirty="0">
                <a:solidFill>
                  <a:srgbClr val="000090"/>
                </a:solidFill>
              </a:rPr>
              <a:t>o</a:t>
            </a:r>
            <a:r>
              <a:rPr lang="en-US" sz="2400" dirty="0">
                <a:solidFill>
                  <a:srgbClr val="000090"/>
                </a:solidFill>
              </a:rPr>
              <a:t>C</a:t>
            </a:r>
          </a:p>
          <a:p>
            <a:r>
              <a:rPr lang="en-US" sz="2400" dirty="0" smtClean="0">
                <a:solidFill>
                  <a:srgbClr val="000090"/>
                </a:solidFill>
              </a:rPr>
              <a:t>No noticeable increase in the image FWHM at f/16 </a:t>
            </a:r>
            <a:endParaRPr lang="en-US" sz="2400" dirty="0">
              <a:solidFill>
                <a:srgbClr val="000090"/>
              </a:solidFill>
            </a:endParaRPr>
          </a:p>
          <a:p>
            <a:endParaRPr lang="en-US" sz="2400" dirty="0">
              <a:solidFill>
                <a:srgbClr val="000090"/>
              </a:solidFill>
            </a:endParaRPr>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88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05306031"/>
              </p:ext>
            </p:extLst>
          </p:nvPr>
        </p:nvGraphicFramePr>
        <p:xfrm>
          <a:off x="312088" y="3352800"/>
          <a:ext cx="8229600" cy="17526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  f stop</a:t>
                      </a:r>
                      <a:endParaRPr lang="en-US" dirty="0"/>
                    </a:p>
                  </a:txBody>
                  <a:tcPr/>
                </a:tc>
                <a:tc>
                  <a:txBody>
                    <a:bodyPr/>
                    <a:lstStyle/>
                    <a:p>
                      <a:r>
                        <a:rPr lang="en-US" dirty="0" smtClean="0"/>
                        <a:t>Previous resolution</a:t>
                      </a:r>
                      <a:endParaRPr lang="en-US" dirty="0"/>
                    </a:p>
                  </a:txBody>
                  <a:tcPr/>
                </a:tc>
                <a:tc>
                  <a:txBody>
                    <a:bodyPr/>
                    <a:lstStyle/>
                    <a:p>
                      <a:r>
                        <a:rPr lang="en-US" dirty="0" smtClean="0"/>
                        <a:t>ΔT = 1</a:t>
                      </a:r>
                      <a:r>
                        <a:rPr lang="en-US" baseline="30000" dirty="0" smtClean="0"/>
                        <a:t>o</a:t>
                      </a:r>
                      <a:r>
                        <a:rPr lang="en-US" dirty="0" smtClean="0"/>
                        <a: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ΔT = 5</a:t>
                      </a:r>
                      <a:r>
                        <a:rPr lang="en-US" baseline="30000" dirty="0" smtClean="0"/>
                        <a:t>o</a:t>
                      </a:r>
                      <a:r>
                        <a:rPr lang="en-US" dirty="0" smtClean="0"/>
                        <a:t>C</a:t>
                      </a:r>
                    </a:p>
                    <a:p>
                      <a:endParaRPr lang="en-US" dirty="0"/>
                    </a:p>
                  </a:txBody>
                  <a:tcPr/>
                </a:tc>
              </a:tr>
              <a:tr h="370840">
                <a:tc>
                  <a:txBody>
                    <a:bodyPr/>
                    <a:lstStyle/>
                    <a:p>
                      <a:r>
                        <a:rPr lang="en-US" dirty="0" smtClean="0"/>
                        <a:t>  f/16</a:t>
                      </a:r>
                      <a:endParaRPr lang="en-US" dirty="0"/>
                    </a:p>
                  </a:txBody>
                  <a:tcPr/>
                </a:tc>
                <a:tc>
                  <a:txBody>
                    <a:bodyPr/>
                    <a:lstStyle/>
                    <a:p>
                      <a:r>
                        <a:rPr lang="en-US" dirty="0" smtClean="0"/>
                        <a:t>   2.22 μ</a:t>
                      </a:r>
                      <a:endParaRPr lang="en-US" dirty="0"/>
                    </a:p>
                  </a:txBody>
                  <a:tcPr/>
                </a:tc>
                <a:tc>
                  <a:txBody>
                    <a:bodyPr/>
                    <a:lstStyle/>
                    <a:p>
                      <a:r>
                        <a:rPr lang="en-US" dirty="0" smtClean="0"/>
                        <a:t>  2.06 μ</a:t>
                      </a:r>
                      <a:endParaRPr lang="en-US" dirty="0"/>
                    </a:p>
                  </a:txBody>
                  <a:tcPr/>
                </a:tc>
                <a:tc>
                  <a:txBody>
                    <a:bodyPr/>
                    <a:lstStyle/>
                    <a:p>
                      <a:r>
                        <a:rPr lang="en-US" dirty="0" smtClean="0"/>
                        <a:t>  2.49 μ</a:t>
                      </a:r>
                      <a:endParaRPr lang="en-US" dirty="0"/>
                    </a:p>
                  </a:txBody>
                  <a:tcPr/>
                </a:tc>
              </a:tr>
              <a:tr h="370840">
                <a:tc>
                  <a:txBody>
                    <a:bodyPr/>
                    <a:lstStyle/>
                    <a:p>
                      <a:r>
                        <a:rPr lang="en-US" dirty="0" smtClean="0"/>
                        <a:t>  f/10.4</a:t>
                      </a:r>
                      <a:endParaRPr lang="en-US" dirty="0"/>
                    </a:p>
                  </a:txBody>
                  <a:tcPr/>
                </a:tc>
                <a:tc>
                  <a:txBody>
                    <a:bodyPr/>
                    <a:lstStyle/>
                    <a:p>
                      <a:r>
                        <a:rPr lang="en-US" dirty="0" smtClean="0"/>
                        <a:t>   4.88 μ</a:t>
                      </a:r>
                      <a:endParaRPr lang="en-US" dirty="0"/>
                    </a:p>
                  </a:txBody>
                  <a:tcPr/>
                </a:tc>
                <a:tc>
                  <a:txBody>
                    <a:bodyPr/>
                    <a:lstStyle/>
                    <a:p>
                      <a:r>
                        <a:rPr lang="en-US" dirty="0" smtClean="0"/>
                        <a:t>  5.45 μ</a:t>
                      </a:r>
                      <a:endParaRPr lang="en-US" dirty="0"/>
                    </a:p>
                  </a:txBody>
                  <a:tcPr/>
                </a:tc>
                <a:tc>
                  <a:txBody>
                    <a:bodyPr/>
                    <a:lstStyle/>
                    <a:p>
                      <a:r>
                        <a:rPr lang="en-US" dirty="0" smtClean="0"/>
                        <a:t>   4.94 μ</a:t>
                      </a:r>
                      <a:endParaRPr lang="en-US" dirty="0"/>
                    </a:p>
                  </a:txBody>
                  <a:tcPr/>
                </a:tc>
              </a:tr>
              <a:tr h="370840">
                <a:tc>
                  <a:txBody>
                    <a:bodyPr/>
                    <a:lstStyle/>
                    <a:p>
                      <a:r>
                        <a:rPr lang="en-US" dirty="0" smtClean="0"/>
                        <a:t>  f/5.6</a:t>
                      </a:r>
                      <a:endParaRPr lang="en-US" dirty="0"/>
                    </a:p>
                  </a:txBody>
                  <a:tcPr/>
                </a:tc>
                <a:tc>
                  <a:txBody>
                    <a:bodyPr/>
                    <a:lstStyle/>
                    <a:p>
                      <a:r>
                        <a:rPr lang="en-US" dirty="0" smtClean="0"/>
                        <a:t>   4.95 μ</a:t>
                      </a:r>
                      <a:endParaRPr lang="en-US" dirty="0"/>
                    </a:p>
                  </a:txBody>
                  <a:tcPr/>
                </a:tc>
                <a:tc>
                  <a:txBody>
                    <a:bodyPr/>
                    <a:lstStyle/>
                    <a:p>
                      <a:r>
                        <a:rPr lang="en-US" dirty="0" smtClean="0"/>
                        <a:t>  5.85 μ</a:t>
                      </a:r>
                      <a:endParaRPr lang="en-US" dirty="0"/>
                    </a:p>
                  </a:txBody>
                  <a:tcPr/>
                </a:tc>
                <a:tc>
                  <a:txBody>
                    <a:bodyPr/>
                    <a:lstStyle/>
                    <a:p>
                      <a:r>
                        <a:rPr lang="en-US" dirty="0" smtClean="0"/>
                        <a:t>   4.65 μ</a:t>
                      </a:r>
                      <a:endParaRPr lang="en-US" dirty="0"/>
                    </a:p>
                  </a:txBody>
                  <a:tcPr/>
                </a:tc>
              </a:tr>
            </a:tbl>
          </a:graphicData>
        </a:graphic>
      </p:graphicFrame>
    </p:spTree>
    <p:extLst>
      <p:ext uri="{BB962C8B-B14F-4D97-AF65-F5344CB8AC3E}">
        <p14:creationId xmlns:p14="http://schemas.microsoft.com/office/powerpoint/2010/main" val="177020260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Sewer Pipe Light Baffle</a:t>
            </a:r>
          </a:p>
        </p:txBody>
      </p:sp>
      <p:pic>
        <p:nvPicPr>
          <p:cNvPr id="54274" name="Content Placeholder 5" descr="P1010099.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542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08AAF-9E92-C14E-854E-ED1B7A61E094}" type="slidenum">
              <a:rPr lang="en-US" sz="1200">
                <a:solidFill>
                  <a:srgbClr val="898989"/>
                </a:solidFill>
                <a:latin typeface="Calibri" charset="0"/>
              </a:rPr>
              <a:pPr eaLnBrk="1" hangingPunct="1"/>
              <a:t>89</a:t>
            </a:fld>
            <a:endParaRPr lang="en-US" sz="1200">
              <a:solidFill>
                <a:srgbClr val="898989"/>
              </a:solidFill>
              <a:latin typeface="Calibri" charset="0"/>
            </a:endParaRPr>
          </a:p>
        </p:txBody>
      </p:sp>
    </p:spTree>
    <p:extLst>
      <p:ext uri="{BB962C8B-B14F-4D97-AF65-F5344CB8AC3E}">
        <p14:creationId xmlns:p14="http://schemas.microsoft.com/office/powerpoint/2010/main" val="14758332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3" descr="Newoptics.PNG"/>
          <p:cNvPicPr>
            <a:picLocks noGrp="1" noChangeAspect="1"/>
          </p:cNvPicPr>
          <p:nvPr>
            <p:ph idx="1"/>
          </p:nvPr>
        </p:nvPicPr>
        <p:blipFill>
          <a:blip r:embed="rId2">
            <a:extLst>
              <a:ext uri="{28A0092B-C50C-407E-A947-70E740481C1C}">
                <a14:useLocalDpi xmlns:a14="http://schemas.microsoft.com/office/drawing/2010/main" val="0"/>
              </a:ext>
            </a:extLst>
          </a:blip>
          <a:srcRect l="2017" t="6174" r="2220" b="4781"/>
          <a:stretch>
            <a:fillRect/>
          </a:stretch>
        </p:blipFill>
        <p:spPr>
          <a:xfrm>
            <a:off x="1676400" y="473075"/>
            <a:ext cx="7010400" cy="4310063"/>
          </a:xfrm>
        </p:spPr>
      </p:pic>
      <p:sp>
        <p:nvSpPr>
          <p:cNvPr id="23554" name="Title 4"/>
          <p:cNvSpPr>
            <a:spLocks noGrp="1"/>
          </p:cNvSpPr>
          <p:nvPr>
            <p:ph type="title"/>
          </p:nvPr>
        </p:nvSpPr>
        <p:spPr>
          <a:xfrm>
            <a:off x="457200" y="228600"/>
            <a:ext cx="8229600" cy="715963"/>
          </a:xfrm>
        </p:spPr>
        <p:txBody>
          <a:bodyPr/>
          <a:lstStyle/>
          <a:p>
            <a:r>
              <a:rPr lang="en-US" sz="3200" u="sng">
                <a:solidFill>
                  <a:srgbClr val="FF0000"/>
                </a:solidFill>
                <a:latin typeface="Calibri" charset="0"/>
                <a:ea typeface="ＭＳ Ｐゴシック" charset="0"/>
                <a:cs typeface="ＭＳ Ｐゴシック" charset="0"/>
              </a:rPr>
              <a:t>Illuminating the fibers</a:t>
            </a:r>
            <a:br>
              <a:rPr lang="en-US" sz="3200" u="sng">
                <a:solidFill>
                  <a:srgbClr val="FF0000"/>
                </a:solidFill>
                <a:latin typeface="Calibri" charset="0"/>
                <a:ea typeface="ＭＳ Ｐゴシック" charset="0"/>
                <a:cs typeface="ＭＳ Ｐゴシック" charset="0"/>
              </a:rPr>
            </a:br>
            <a:endParaRPr lang="en-US" sz="3200">
              <a:latin typeface="Calibri" charset="0"/>
              <a:ea typeface="ＭＳ Ｐゴシック" charset="0"/>
              <a:cs typeface="ＭＳ Ｐゴシック" charset="0"/>
            </a:endParaRPr>
          </a:p>
        </p:txBody>
      </p:sp>
      <p:sp>
        <p:nvSpPr>
          <p:cNvPr id="6" name="Rectangle 5"/>
          <p:cNvSpPr/>
          <p:nvPr/>
        </p:nvSpPr>
        <p:spPr>
          <a:xfrm>
            <a:off x="6807200" y="2425700"/>
            <a:ext cx="457200" cy="2286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C0504D"/>
              </a:solidFill>
              <a:latin typeface="Calibri" charset="0"/>
              <a:ea typeface="ＭＳ Ｐゴシック" charset="0"/>
              <a:cs typeface="ＭＳ Ｐゴシック" charset="0"/>
            </a:endParaRPr>
          </a:p>
        </p:txBody>
      </p:sp>
      <p:sp>
        <p:nvSpPr>
          <p:cNvPr id="23556" name="TextBox 4"/>
          <p:cNvSpPr txBox="1">
            <a:spLocks noChangeArrowheads="1"/>
          </p:cNvSpPr>
          <p:nvPr/>
        </p:nvSpPr>
        <p:spPr bwMode="auto">
          <a:xfrm>
            <a:off x="2768600" y="76200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Fiber Plane</a:t>
            </a:r>
          </a:p>
          <a:p>
            <a:pPr eaLnBrk="1" hangingPunct="1"/>
            <a:endParaRPr lang="en-US" sz="1800"/>
          </a:p>
        </p:txBody>
      </p:sp>
      <p:sp>
        <p:nvSpPr>
          <p:cNvPr id="23557" name="TextBox 11"/>
          <p:cNvSpPr txBox="1">
            <a:spLocks noChangeArrowheads="1"/>
          </p:cNvSpPr>
          <p:nvPr/>
        </p:nvSpPr>
        <p:spPr bwMode="auto">
          <a:xfrm>
            <a:off x="2160588" y="5645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      </a:t>
            </a:r>
          </a:p>
        </p:txBody>
      </p:sp>
      <p:cxnSp>
        <p:nvCxnSpPr>
          <p:cNvPr id="13" name="Straight Arrow Connector 12"/>
          <p:cNvCxnSpPr/>
          <p:nvPr/>
        </p:nvCxnSpPr>
        <p:spPr>
          <a:xfrm flipH="1">
            <a:off x="1828800" y="1123950"/>
            <a:ext cx="896938" cy="10096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559" name="Slide Number Placeholder 3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F5A7DE-D4E6-8541-8D11-2D7A1BAE09CA}" type="slidenum">
              <a:rPr lang="en-US" sz="1600" b="1">
                <a:solidFill>
                  <a:srgbClr val="FF0000"/>
                </a:solidFill>
                <a:latin typeface="Calibri" charset="0"/>
              </a:rPr>
              <a:pPr eaLnBrk="1" hangingPunct="1"/>
              <a:t>9</a:t>
            </a:fld>
            <a:endParaRPr lang="en-US" sz="1600" b="1">
              <a:solidFill>
                <a:srgbClr val="FF0000"/>
              </a:solidFill>
              <a:latin typeface="Calibri" charset="0"/>
            </a:endParaRPr>
          </a:p>
        </p:txBody>
      </p:sp>
      <p:cxnSp>
        <p:nvCxnSpPr>
          <p:cNvPr id="9" name="Straight Connector 8"/>
          <p:cNvCxnSpPr/>
          <p:nvPr/>
        </p:nvCxnSpPr>
        <p:spPr>
          <a:xfrm>
            <a:off x="1481138" y="21336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73200" y="2252663"/>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473200" y="2405063"/>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473200" y="27432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481138" y="2624138"/>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524000" y="29718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481138" y="2522538"/>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47800" y="29718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81138" y="2862263"/>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023938" y="2125663"/>
            <a:ext cx="457200"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1066800" y="2243138"/>
            <a:ext cx="465138" cy="32226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1023938" y="2395538"/>
            <a:ext cx="492125"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1066800" y="2532063"/>
            <a:ext cx="431800" cy="92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066800" y="2633663"/>
            <a:ext cx="4143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023938" y="2633663"/>
            <a:ext cx="457200" cy="1174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023938" y="2633663"/>
            <a:ext cx="492125" cy="219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023938" y="2633663"/>
            <a:ext cx="457200" cy="358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57200" y="2565400"/>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57200" y="2565400"/>
            <a:ext cx="0" cy="238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160588" y="4419600"/>
            <a:ext cx="0" cy="12255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60588" y="4419600"/>
            <a:ext cx="439261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553200" y="4419600"/>
            <a:ext cx="0" cy="12255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160588" y="5645150"/>
            <a:ext cx="43926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408" name="Straight Connector 17407"/>
          <p:cNvCxnSpPr/>
          <p:nvPr/>
        </p:nvCxnSpPr>
        <p:spPr>
          <a:xfrm>
            <a:off x="457200" y="4953000"/>
            <a:ext cx="2133600" cy="0"/>
          </a:xfrm>
          <a:prstGeom prst="line">
            <a:avLst/>
          </a:prstGeom>
        </p:spPr>
        <p:style>
          <a:lnRef idx="2">
            <a:schemeClr val="accent1"/>
          </a:lnRef>
          <a:fillRef idx="0">
            <a:schemeClr val="accent1"/>
          </a:fillRef>
          <a:effectRef idx="1">
            <a:schemeClr val="accent1"/>
          </a:effectRef>
          <a:fontRef idx="minor">
            <a:schemeClr val="tx1"/>
          </a:fontRef>
        </p:style>
      </p:cxnSp>
      <p:sp>
        <p:nvSpPr>
          <p:cNvPr id="23584" name="TextBox 17410"/>
          <p:cNvSpPr txBox="1">
            <a:spLocks noChangeArrowheads="1"/>
          </p:cNvSpPr>
          <p:nvPr/>
        </p:nvSpPr>
        <p:spPr bwMode="auto">
          <a:xfrm>
            <a:off x="5759450" y="5829300"/>
            <a:ext cx="2660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Spectrometer Enclosure</a:t>
            </a:r>
          </a:p>
        </p:txBody>
      </p:sp>
      <p:cxnSp>
        <p:nvCxnSpPr>
          <p:cNvPr id="17419" name="Straight Arrow Connector 17418"/>
          <p:cNvCxnSpPr>
            <a:stCxn id="23584" idx="1"/>
          </p:cNvCxnSpPr>
          <p:nvPr/>
        </p:nvCxnSpPr>
        <p:spPr>
          <a:xfrm flipH="1" flipV="1">
            <a:off x="5029200" y="5645150"/>
            <a:ext cx="730250" cy="3698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3403600" y="4838700"/>
            <a:ext cx="457200" cy="2286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C0504D"/>
              </a:solidFill>
              <a:latin typeface="Calibri" charset="0"/>
              <a:ea typeface="ＭＳ Ｐゴシック" charset="0"/>
              <a:cs typeface="ＭＳ Ｐゴシック" charset="0"/>
            </a:endParaRPr>
          </a:p>
        </p:txBody>
      </p:sp>
      <p:cxnSp>
        <p:nvCxnSpPr>
          <p:cNvPr id="17421" name="Straight Arrow Connector 17420"/>
          <p:cNvCxnSpPr/>
          <p:nvPr/>
        </p:nvCxnSpPr>
        <p:spPr>
          <a:xfrm flipH="1">
            <a:off x="2700338" y="4953000"/>
            <a:ext cx="67786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588" name="TextBox 17424"/>
          <p:cNvSpPr txBox="1">
            <a:spLocks noChangeArrowheads="1"/>
          </p:cNvSpPr>
          <p:nvPr/>
        </p:nvSpPr>
        <p:spPr bwMode="auto">
          <a:xfrm>
            <a:off x="3360738" y="5067300"/>
            <a:ext cx="633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LED</a:t>
            </a:r>
          </a:p>
        </p:txBody>
      </p:sp>
      <p:sp>
        <p:nvSpPr>
          <p:cNvPr id="23589" name="TextBox 17426"/>
          <p:cNvSpPr txBox="1">
            <a:spLocks noChangeArrowheads="1"/>
          </p:cNvSpPr>
          <p:nvPr/>
        </p:nvSpPr>
        <p:spPr bwMode="auto">
          <a:xfrm>
            <a:off x="609600" y="12192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Fibers</a:t>
            </a:r>
          </a:p>
        </p:txBody>
      </p:sp>
      <p:cxnSp>
        <p:nvCxnSpPr>
          <p:cNvPr id="17431" name="Straight Arrow Connector 17430"/>
          <p:cNvCxnSpPr>
            <a:stCxn id="23589" idx="2"/>
          </p:cNvCxnSpPr>
          <p:nvPr/>
        </p:nvCxnSpPr>
        <p:spPr>
          <a:xfrm>
            <a:off x="1022350" y="1589088"/>
            <a:ext cx="273050" cy="6540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591" name="TextBox 17431"/>
          <p:cNvSpPr txBox="1">
            <a:spLocks noChangeArrowheads="1"/>
          </p:cNvSpPr>
          <p:nvPr/>
        </p:nvSpPr>
        <p:spPr bwMode="auto">
          <a:xfrm>
            <a:off x="5475288" y="754063"/>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Fiber View Camera</a:t>
            </a:r>
          </a:p>
        </p:txBody>
      </p:sp>
      <p:cxnSp>
        <p:nvCxnSpPr>
          <p:cNvPr id="17434" name="Straight Arrow Connector 17433"/>
          <p:cNvCxnSpPr>
            <a:stCxn id="23591" idx="2"/>
            <a:endCxn id="6" idx="0"/>
          </p:cNvCxnSpPr>
          <p:nvPr/>
        </p:nvCxnSpPr>
        <p:spPr>
          <a:xfrm>
            <a:off x="6553200" y="1123950"/>
            <a:ext cx="482600" cy="13017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48"/>
            <a:ext cx="8229600" cy="1143000"/>
          </a:xfrm>
        </p:spPr>
        <p:txBody>
          <a:bodyPr/>
          <a:lstStyle/>
          <a:p>
            <a:r>
              <a:rPr lang="en-US" sz="3200" u="sng" dirty="0" smtClean="0">
                <a:solidFill>
                  <a:srgbClr val="FF0000"/>
                </a:solidFill>
              </a:rPr>
              <a:t>Resolution VS FWHM at f/5.6</a:t>
            </a:r>
            <a:endParaRPr lang="en-US" sz="3200" u="sng" dirty="0">
              <a:solidFill>
                <a:srgbClr val="FF0000"/>
              </a:solidFill>
            </a:endParaRPr>
          </a:p>
        </p:txBody>
      </p:sp>
      <p:pic>
        <p:nvPicPr>
          <p:cNvPr id="6" name="Content Placeholder 5" descr="resid_fwhm-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4914" t="7070" b="1769"/>
          <a:stretch/>
        </p:blipFill>
        <p:spPr>
          <a:xfrm rot="5400000">
            <a:off x="1733337" y="406909"/>
            <a:ext cx="5327352" cy="6812829"/>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90</a:t>
            </a:fld>
            <a:endParaRPr lang="en-US"/>
          </a:p>
        </p:txBody>
      </p:sp>
    </p:spTree>
    <p:extLst>
      <p:ext uri="{BB962C8B-B14F-4D97-AF65-F5344CB8AC3E}">
        <p14:creationId xmlns:p14="http://schemas.microsoft.com/office/powerpoint/2010/main" val="223834371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Resolution </a:t>
            </a:r>
            <a:r>
              <a:rPr lang="en-US" sz="3200" u="sng" dirty="0" err="1" smtClean="0">
                <a:solidFill>
                  <a:srgbClr val="FF0000"/>
                </a:solidFill>
              </a:rPr>
              <a:t>vs</a:t>
            </a:r>
            <a:r>
              <a:rPr lang="en-US" sz="3200" u="sng" dirty="0" smtClean="0">
                <a:solidFill>
                  <a:srgbClr val="FF0000"/>
                </a:solidFill>
              </a:rPr>
              <a:t> FWHM at f/10.4</a:t>
            </a:r>
            <a:endParaRPr lang="en-US" sz="3200" u="sng" dirty="0">
              <a:solidFill>
                <a:srgbClr val="FF0000"/>
              </a:solidFill>
            </a:endParaRPr>
          </a:p>
        </p:txBody>
      </p:sp>
      <p:pic>
        <p:nvPicPr>
          <p:cNvPr id="6" name="Content Placeholder 5" descr="resid_fwhm-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4304" t="6196" b="2612"/>
          <a:stretch/>
        </p:blipFill>
        <p:spPr>
          <a:xfrm rot="5400000">
            <a:off x="1721528" y="551485"/>
            <a:ext cx="5615780" cy="6925236"/>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91</a:t>
            </a:fld>
            <a:endParaRPr lang="en-US"/>
          </a:p>
        </p:txBody>
      </p:sp>
    </p:spTree>
    <p:extLst>
      <p:ext uri="{BB962C8B-B14F-4D97-AF65-F5344CB8AC3E}">
        <p14:creationId xmlns:p14="http://schemas.microsoft.com/office/powerpoint/2010/main" val="171439098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77" y="0"/>
            <a:ext cx="8229600" cy="1143000"/>
          </a:xfrm>
        </p:spPr>
        <p:txBody>
          <a:bodyPr/>
          <a:lstStyle/>
          <a:p>
            <a:r>
              <a:rPr lang="en-US" sz="3200" u="sng" dirty="0" smtClean="0">
                <a:solidFill>
                  <a:srgbClr val="FF0000"/>
                </a:solidFill>
              </a:rPr>
              <a:t>Resolution </a:t>
            </a:r>
            <a:r>
              <a:rPr lang="en-US" sz="3200" u="sng" dirty="0" err="1" smtClean="0">
                <a:solidFill>
                  <a:srgbClr val="FF0000"/>
                </a:solidFill>
              </a:rPr>
              <a:t>vs</a:t>
            </a:r>
            <a:r>
              <a:rPr lang="en-US" sz="3200" u="sng" dirty="0" smtClean="0">
                <a:solidFill>
                  <a:srgbClr val="FF0000"/>
                </a:solidFill>
              </a:rPr>
              <a:t> FWHM at f/16</a:t>
            </a:r>
            <a:endParaRPr lang="en-US" sz="3200" u="sng" dirty="0">
              <a:solidFill>
                <a:srgbClr val="FF0000"/>
              </a:solidFill>
            </a:endParaRPr>
          </a:p>
        </p:txBody>
      </p:sp>
      <p:pic>
        <p:nvPicPr>
          <p:cNvPr id="6" name="Content Placeholder 5" descr="resid_fwhm-3.pdf"/>
          <p:cNvPicPr>
            <a:picLocks noGrp="1" noChangeAspect="1"/>
          </p:cNvPicPr>
          <p:nvPr>
            <p:ph idx="1"/>
          </p:nvPr>
        </p:nvPicPr>
        <p:blipFill rotWithShape="1">
          <a:blip r:embed="rId2">
            <a:extLst>
              <a:ext uri="{28A0092B-C50C-407E-A947-70E740481C1C}">
                <a14:useLocalDpi xmlns:a14="http://schemas.microsoft.com/office/drawing/2010/main" val="0"/>
              </a:ext>
            </a:extLst>
          </a:blip>
          <a:srcRect l="4304" t="7070" b="2009"/>
          <a:stretch/>
        </p:blipFill>
        <p:spPr>
          <a:xfrm rot="5400000">
            <a:off x="1617548" y="309672"/>
            <a:ext cx="5463380" cy="6717277"/>
          </a:xfrm>
        </p:spPr>
      </p:pic>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92</a:t>
            </a:fld>
            <a:endParaRPr lang="en-US"/>
          </a:p>
        </p:txBody>
      </p:sp>
    </p:spTree>
    <p:extLst>
      <p:ext uri="{BB962C8B-B14F-4D97-AF65-F5344CB8AC3E}">
        <p14:creationId xmlns:p14="http://schemas.microsoft.com/office/powerpoint/2010/main" val="105933555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u="sng" dirty="0" smtClean="0">
                <a:solidFill>
                  <a:srgbClr val="FF0000"/>
                </a:solidFill>
              </a:rPr>
              <a:t>Fiber Illumination Input Angle</a:t>
            </a:r>
            <a:endParaRPr lang="en-US" sz="3200" u="sng" dirty="0">
              <a:solidFill>
                <a:srgbClr val="FF0000"/>
              </a:solidFill>
            </a:endParaRPr>
          </a:p>
        </p:txBody>
      </p:sp>
      <p:sp>
        <p:nvSpPr>
          <p:cNvPr id="7" name="Content Placeholder 6"/>
          <p:cNvSpPr>
            <a:spLocks noGrp="1"/>
          </p:cNvSpPr>
          <p:nvPr>
            <p:ph sz="half" idx="1"/>
          </p:nvPr>
        </p:nvSpPr>
        <p:spPr/>
        <p:txBody>
          <a:bodyPr/>
          <a:lstStyle/>
          <a:p>
            <a:r>
              <a:rPr lang="en-US" dirty="0" smtClean="0"/>
              <a:t>Normal incidence</a:t>
            </a:r>
            <a:endParaRPr lang="en-US" dirty="0"/>
          </a:p>
        </p:txBody>
      </p:sp>
      <p:sp>
        <p:nvSpPr>
          <p:cNvPr id="8" name="Content Placeholder 7"/>
          <p:cNvSpPr>
            <a:spLocks noGrp="1"/>
          </p:cNvSpPr>
          <p:nvPr>
            <p:ph sz="half" idx="2"/>
          </p:nvPr>
        </p:nvSpPr>
        <p:spPr/>
        <p:txBody>
          <a:bodyPr/>
          <a:lstStyle/>
          <a:p>
            <a:r>
              <a:rPr lang="en-US" dirty="0" smtClean="0"/>
              <a:t>Sideways</a:t>
            </a:r>
            <a:endParaRPr lang="en-US" dirty="0"/>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93</a:t>
            </a:fld>
            <a:endParaRPr lang="en-US"/>
          </a:p>
        </p:txBody>
      </p:sp>
      <p:sp>
        <p:nvSpPr>
          <p:cNvPr id="9" name="Oval 8"/>
          <p:cNvSpPr/>
          <p:nvPr/>
        </p:nvSpPr>
        <p:spPr>
          <a:xfrm>
            <a:off x="990600" y="2247900"/>
            <a:ext cx="2362200" cy="2514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38700" y="2247900"/>
            <a:ext cx="2362200" cy="2514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1932289" y="4901440"/>
            <a:ext cx="457200" cy="152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810250" y="4596640"/>
            <a:ext cx="419100" cy="152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Curved Connector 15"/>
          <p:cNvCxnSpPr>
            <a:stCxn id="12" idx="3"/>
          </p:cNvCxnSpPr>
          <p:nvPr/>
        </p:nvCxnSpPr>
        <p:spPr>
          <a:xfrm>
            <a:off x="6229350" y="4672840"/>
            <a:ext cx="323850" cy="737360"/>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1" idx="1"/>
          </p:cNvCxnSpPr>
          <p:nvPr/>
        </p:nvCxnSpPr>
        <p:spPr>
          <a:xfrm rot="16200000" flipH="1">
            <a:off x="1915883" y="5451245"/>
            <a:ext cx="919923" cy="429911"/>
          </a:xfrm>
          <a:prstGeom prst="curvedConnector3">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95925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Hardware improvements since last </a:t>
            </a:r>
            <a:br>
              <a:rPr lang="en-US" sz="3200" u="sng" dirty="0" smtClean="0">
                <a:solidFill>
                  <a:srgbClr val="FF0000"/>
                </a:solidFill>
              </a:rPr>
            </a:br>
            <a:r>
              <a:rPr lang="en-US" sz="3200" u="sng" dirty="0" smtClean="0">
                <a:solidFill>
                  <a:srgbClr val="FF0000"/>
                </a:solidFill>
              </a:rPr>
              <a:t>progress report</a:t>
            </a:r>
            <a:endParaRPr lang="en-US" sz="3200" u="sng" dirty="0">
              <a:solidFill>
                <a:srgbClr val="FF0000"/>
              </a:solidFill>
            </a:endParaRPr>
          </a:p>
        </p:txBody>
      </p:sp>
      <p:sp>
        <p:nvSpPr>
          <p:cNvPr id="3" name="Content Placeholder 2"/>
          <p:cNvSpPr>
            <a:spLocks noGrp="1"/>
          </p:cNvSpPr>
          <p:nvPr>
            <p:ph idx="1"/>
          </p:nvPr>
        </p:nvSpPr>
        <p:spPr>
          <a:xfrm>
            <a:off x="457200" y="1600200"/>
            <a:ext cx="8229600" cy="5257800"/>
          </a:xfrm>
        </p:spPr>
        <p:txBody>
          <a:bodyPr/>
          <a:lstStyle/>
          <a:p>
            <a:r>
              <a:rPr lang="en-US" dirty="0" smtClean="0">
                <a:solidFill>
                  <a:srgbClr val="000090"/>
                </a:solidFill>
              </a:rPr>
              <a:t>Implemented new light source using a 16” integrating sphere with 6 monochromatic LED’s,  521±25 nm, 100mW each</a:t>
            </a:r>
          </a:p>
          <a:p>
            <a:r>
              <a:rPr lang="en-US" dirty="0">
                <a:solidFill>
                  <a:srgbClr val="000090"/>
                </a:solidFill>
              </a:rPr>
              <a:t>2</a:t>
            </a:r>
            <a:r>
              <a:rPr lang="en-US" dirty="0" smtClean="0">
                <a:solidFill>
                  <a:srgbClr val="000090"/>
                </a:solidFill>
              </a:rPr>
              <a:t> second exposures at f/16 give about 30,000 electrons per fiber image on CCD</a:t>
            </a:r>
            <a:endParaRPr lang="en-US" dirty="0">
              <a:solidFill>
                <a:srgbClr val="000090"/>
              </a:solidFill>
            </a:endParaRPr>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94</a:t>
            </a:fld>
            <a:endParaRPr lang="en-US"/>
          </a:p>
        </p:txBody>
      </p:sp>
      <p:sp>
        <p:nvSpPr>
          <p:cNvPr id="6" name="Oval 5"/>
          <p:cNvSpPr/>
          <p:nvPr/>
        </p:nvSpPr>
        <p:spPr>
          <a:xfrm>
            <a:off x="1591733" y="4428067"/>
            <a:ext cx="1447800" cy="14478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18267" y="5807075"/>
            <a:ext cx="228600" cy="9144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39533" y="4995337"/>
            <a:ext cx="237067"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54138" y="4495799"/>
            <a:ext cx="228600" cy="17102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5029200" y="45720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012270" y="47244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012273" y="48768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5012276" y="50292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5029212" y="51816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5029215" y="53340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012285" y="54864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012288" y="56388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012291" y="57912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012294" y="59436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012297" y="6096000"/>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268138" y="5079999"/>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268141" y="5164667"/>
            <a:ext cx="76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030138" y="4572000"/>
            <a:ext cx="982132" cy="507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030138" y="5181600"/>
            <a:ext cx="999077"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553200" y="4876800"/>
            <a:ext cx="1339504" cy="369332"/>
          </a:xfrm>
          <a:prstGeom prst="rect">
            <a:avLst/>
          </a:prstGeom>
          <a:noFill/>
        </p:spPr>
        <p:txBody>
          <a:bodyPr wrap="none" rtlCol="0">
            <a:spAutoFit/>
          </a:bodyPr>
          <a:lstStyle/>
          <a:p>
            <a:r>
              <a:rPr lang="en-US" dirty="0" smtClean="0"/>
              <a:t>Fiber plane</a:t>
            </a:r>
            <a:endParaRPr lang="en-US" dirty="0"/>
          </a:p>
        </p:txBody>
      </p:sp>
      <p:sp>
        <p:nvSpPr>
          <p:cNvPr id="32" name="TextBox 31"/>
          <p:cNvSpPr txBox="1"/>
          <p:nvPr/>
        </p:nvSpPr>
        <p:spPr>
          <a:xfrm>
            <a:off x="2726081" y="6112933"/>
            <a:ext cx="796237" cy="369332"/>
          </a:xfrm>
          <a:prstGeom prst="rect">
            <a:avLst/>
          </a:prstGeom>
          <a:noFill/>
        </p:spPr>
        <p:txBody>
          <a:bodyPr wrap="none" rtlCol="0">
            <a:spAutoFit/>
          </a:bodyPr>
          <a:lstStyle/>
          <a:p>
            <a:r>
              <a:rPr lang="en-US" dirty="0" smtClean="0">
                <a:solidFill>
                  <a:srgbClr val="008000"/>
                </a:solidFill>
              </a:rPr>
              <a:t>LED’s</a:t>
            </a:r>
            <a:endParaRPr lang="en-US" dirty="0">
              <a:solidFill>
                <a:srgbClr val="008000"/>
              </a:solidFill>
            </a:endParaRPr>
          </a:p>
        </p:txBody>
      </p:sp>
      <p:cxnSp>
        <p:nvCxnSpPr>
          <p:cNvPr id="34" name="Straight Arrow Connector 33"/>
          <p:cNvCxnSpPr>
            <a:stCxn id="32" idx="1"/>
            <a:endCxn id="7" idx="3"/>
          </p:cNvCxnSpPr>
          <p:nvPr/>
        </p:nvCxnSpPr>
        <p:spPr>
          <a:xfrm flipH="1" flipV="1">
            <a:off x="2446867" y="6264275"/>
            <a:ext cx="279214" cy="33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1" idx="1"/>
            <a:endCxn id="9" idx="3"/>
          </p:cNvCxnSpPr>
          <p:nvPr/>
        </p:nvCxnSpPr>
        <p:spPr>
          <a:xfrm flipH="1">
            <a:off x="5782738" y="5061466"/>
            <a:ext cx="770462" cy="289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590060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u="sng" dirty="0" smtClean="0">
                <a:solidFill>
                  <a:srgbClr val="FF0000"/>
                </a:solidFill>
              </a:rPr>
              <a:t>Fiber Illumination Input Angle</a:t>
            </a:r>
            <a:endParaRPr lang="en-US" sz="3200" u="sng" dirty="0">
              <a:solidFill>
                <a:srgbClr val="FF0000"/>
              </a:solidFill>
            </a:endParaRPr>
          </a:p>
        </p:txBody>
      </p:sp>
      <p:sp>
        <p:nvSpPr>
          <p:cNvPr id="3" name="Content Placeholder 2"/>
          <p:cNvSpPr>
            <a:spLocks noGrp="1"/>
          </p:cNvSpPr>
          <p:nvPr>
            <p:ph idx="1"/>
          </p:nvPr>
        </p:nvSpPr>
        <p:spPr>
          <a:xfrm>
            <a:off x="457200" y="1267250"/>
            <a:ext cx="8229600" cy="4876800"/>
          </a:xfrm>
        </p:spPr>
        <p:txBody>
          <a:bodyPr/>
          <a:lstStyle/>
          <a:p>
            <a:r>
              <a:rPr lang="en-US" sz="2400" dirty="0" smtClean="0">
                <a:solidFill>
                  <a:srgbClr val="000090"/>
                </a:solidFill>
              </a:rPr>
              <a:t>No effect on resolution on fiber plane </a:t>
            </a:r>
          </a:p>
          <a:p>
            <a:endParaRPr lang="en-US" dirty="0">
              <a:solidFill>
                <a:srgbClr val="000090"/>
              </a:solidFill>
            </a:endParaRPr>
          </a:p>
          <a:p>
            <a:endParaRPr lang="en-US" dirty="0" smtClean="0">
              <a:solidFill>
                <a:srgbClr val="000090"/>
              </a:solidFill>
            </a:endParaRPr>
          </a:p>
          <a:p>
            <a:endParaRPr lang="en-US" dirty="0">
              <a:solidFill>
                <a:srgbClr val="000090"/>
              </a:solidFill>
            </a:endParaRPr>
          </a:p>
          <a:p>
            <a:endParaRPr lang="en-US" dirty="0" smtClean="0">
              <a:solidFill>
                <a:srgbClr val="000090"/>
              </a:solidFill>
            </a:endParaRPr>
          </a:p>
          <a:p>
            <a:r>
              <a:rPr lang="en-US" sz="2400" dirty="0" smtClean="0">
                <a:solidFill>
                  <a:srgbClr val="000090"/>
                </a:solidFill>
              </a:rPr>
              <a:t>Do all fibers move sideways coherently?                                   Can not tell from present setup—integrating sphere and fiber plane on the same table (not particularly sturdy). The fiber plane as a whole seems to move around randomly between exposures by as much as 50 to 100 microns</a:t>
            </a:r>
            <a:endParaRPr lang="en-US" sz="2400" dirty="0">
              <a:solidFill>
                <a:srgbClr val="000090"/>
              </a:solidFill>
            </a:endParaRPr>
          </a:p>
        </p:txBody>
      </p:sp>
      <p:sp>
        <p:nvSpPr>
          <p:cNvPr id="4" name="Footer Placeholder 3"/>
          <p:cNvSpPr>
            <a:spLocks noGrp="1"/>
          </p:cNvSpPr>
          <p:nvPr>
            <p:ph type="ftr" sz="quarter" idx="11"/>
          </p:nvPr>
        </p:nvSpPr>
        <p:spPr/>
        <p:txBody>
          <a:bodyPr/>
          <a:lstStyle/>
          <a:p>
            <a:pPr>
              <a:defRPr/>
            </a:pPr>
            <a:r>
              <a:rPr lang="tr-TR" smtClean="0"/>
              <a:t>C. Baltay, Talk B2.4,Dec 6 2011</a:t>
            </a:r>
            <a:endParaRPr lang="en-US"/>
          </a:p>
        </p:txBody>
      </p:sp>
      <p:sp>
        <p:nvSpPr>
          <p:cNvPr id="5" name="Slide Number Placeholder 4"/>
          <p:cNvSpPr>
            <a:spLocks noGrp="1"/>
          </p:cNvSpPr>
          <p:nvPr>
            <p:ph type="sldNum" sz="quarter" idx="12"/>
          </p:nvPr>
        </p:nvSpPr>
        <p:spPr/>
        <p:txBody>
          <a:bodyPr/>
          <a:lstStyle/>
          <a:p>
            <a:pPr>
              <a:defRPr/>
            </a:pPr>
            <a:fld id="{B06D917C-9D27-8C4D-85FA-ED43B76E774D}" type="slidenum">
              <a:rPr lang="en-US" smtClean="0"/>
              <a:pPr>
                <a:defRPr/>
              </a:pPr>
              <a:t>95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129607201"/>
              </p:ext>
            </p:extLst>
          </p:nvPr>
        </p:nvGraphicFramePr>
        <p:xfrm>
          <a:off x="990600" y="1828800"/>
          <a:ext cx="6096000" cy="2016760"/>
        </p:xfrm>
        <a:graphic>
          <a:graphicData uri="http://schemas.openxmlformats.org/drawingml/2006/table">
            <a:tbl>
              <a:tblPr firstRow="1" bandRow="1">
                <a:tableStyleId>{5C22544A-7EE6-4342-B048-85BDC9FD1C3A}</a:tableStyleId>
              </a:tblPr>
              <a:tblGrid>
                <a:gridCol w="2971800"/>
                <a:gridCol w="1600200"/>
                <a:gridCol w="1524000"/>
              </a:tblGrid>
              <a:tr h="904240">
                <a:tc>
                  <a:txBody>
                    <a:bodyPr/>
                    <a:lstStyle/>
                    <a:p>
                      <a:r>
                        <a:rPr lang="en-US" dirty="0" smtClean="0"/>
                        <a:t>Illumination Angle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σ</a:t>
                      </a:r>
                      <a:r>
                        <a:rPr lang="en-US" dirty="0" smtClean="0"/>
                        <a:t> (x)  microns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σ</a:t>
                      </a:r>
                      <a:r>
                        <a:rPr lang="en-US" dirty="0" smtClean="0"/>
                        <a:t> (y)  microns</a:t>
                      </a:r>
                    </a:p>
                  </a:txBody>
                  <a:tcPr/>
                </a:tc>
              </a:tr>
              <a:tr h="370840">
                <a:tc>
                  <a:txBody>
                    <a:bodyPr/>
                    <a:lstStyle/>
                    <a:p>
                      <a:r>
                        <a:rPr lang="en-US" dirty="0" smtClean="0"/>
                        <a:t>Sideways (4 exposures)</a:t>
                      </a:r>
                      <a:endParaRPr lang="en-US" dirty="0"/>
                    </a:p>
                  </a:txBody>
                  <a:tcPr/>
                </a:tc>
                <a:tc>
                  <a:txBody>
                    <a:bodyPr/>
                    <a:lstStyle/>
                    <a:p>
                      <a:r>
                        <a:rPr lang="en-US" dirty="0" smtClean="0"/>
                        <a:t>   2.09</a:t>
                      </a:r>
                      <a:endParaRPr lang="en-US" dirty="0"/>
                    </a:p>
                  </a:txBody>
                  <a:tcPr/>
                </a:tc>
                <a:tc>
                  <a:txBody>
                    <a:bodyPr/>
                    <a:lstStyle/>
                    <a:p>
                      <a:r>
                        <a:rPr lang="en-US" dirty="0" smtClean="0"/>
                        <a:t>   2.35</a:t>
                      </a:r>
                      <a:endParaRPr lang="en-US" dirty="0"/>
                    </a:p>
                  </a:txBody>
                  <a:tcPr/>
                </a:tc>
              </a:tr>
              <a:tr h="370840">
                <a:tc>
                  <a:txBody>
                    <a:bodyPr/>
                    <a:lstStyle/>
                    <a:p>
                      <a:r>
                        <a:rPr lang="en-US" dirty="0" smtClean="0"/>
                        <a:t>Normal    (6 exposures)</a:t>
                      </a:r>
                      <a:endParaRPr lang="en-US" dirty="0"/>
                    </a:p>
                  </a:txBody>
                  <a:tcPr/>
                </a:tc>
                <a:tc>
                  <a:txBody>
                    <a:bodyPr/>
                    <a:lstStyle/>
                    <a:p>
                      <a:r>
                        <a:rPr lang="en-US" dirty="0" smtClean="0"/>
                        <a:t>   2.11</a:t>
                      </a:r>
                      <a:endParaRPr lang="en-US" dirty="0"/>
                    </a:p>
                  </a:txBody>
                  <a:tcPr/>
                </a:tc>
                <a:tc>
                  <a:txBody>
                    <a:bodyPr/>
                    <a:lstStyle/>
                    <a:p>
                      <a:r>
                        <a:rPr lang="en-US" dirty="0" smtClean="0"/>
                        <a:t>   2.47</a:t>
                      </a:r>
                      <a:endParaRPr lang="en-US" dirty="0"/>
                    </a:p>
                  </a:txBody>
                  <a:tcPr/>
                </a:tc>
              </a:tr>
              <a:tr h="370840">
                <a:tc>
                  <a:txBody>
                    <a:bodyPr/>
                    <a:lstStyle/>
                    <a:p>
                      <a:r>
                        <a:rPr lang="en-US" dirty="0" smtClean="0"/>
                        <a:t>Sideways (4 exposures)</a:t>
                      </a:r>
                      <a:endParaRPr lang="en-US" dirty="0"/>
                    </a:p>
                  </a:txBody>
                  <a:tcPr/>
                </a:tc>
                <a:tc>
                  <a:txBody>
                    <a:bodyPr/>
                    <a:lstStyle/>
                    <a:p>
                      <a:r>
                        <a:rPr lang="en-US" dirty="0" smtClean="0"/>
                        <a:t>   2.15</a:t>
                      </a:r>
                      <a:endParaRPr lang="en-US" dirty="0"/>
                    </a:p>
                  </a:txBody>
                  <a:tcPr/>
                </a:tc>
                <a:tc>
                  <a:txBody>
                    <a:bodyPr/>
                    <a:lstStyle/>
                    <a:p>
                      <a:r>
                        <a:rPr lang="en-US" dirty="0" smtClean="0"/>
                        <a:t>   2.08</a:t>
                      </a:r>
                      <a:endParaRPr lang="en-US" dirty="0"/>
                    </a:p>
                  </a:txBody>
                  <a:tcPr/>
                </a:tc>
              </a:tr>
            </a:tbl>
          </a:graphicData>
        </a:graphic>
      </p:graphicFrame>
    </p:spTree>
    <p:extLst>
      <p:ext uri="{BB962C8B-B14F-4D97-AF65-F5344CB8AC3E}">
        <p14:creationId xmlns:p14="http://schemas.microsoft.com/office/powerpoint/2010/main" val="160918613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z="4000" u="sng">
                <a:solidFill>
                  <a:srgbClr val="FF0000"/>
                </a:solidFill>
                <a:latin typeface="Calibri" charset="0"/>
                <a:ea typeface="ＭＳ Ｐゴシック" charset="0"/>
                <a:cs typeface="ＭＳ Ｐゴシック" charset="0"/>
              </a:rPr>
              <a:t>Fiber Plane Prototype</a:t>
            </a:r>
            <a:br>
              <a:rPr lang="en-US" sz="4000" u="sng">
                <a:solidFill>
                  <a:srgbClr val="FF0000"/>
                </a:solidFill>
                <a:latin typeface="Calibri" charset="0"/>
                <a:ea typeface="ＭＳ Ｐゴシック" charset="0"/>
                <a:cs typeface="ＭＳ Ｐゴシック" charset="0"/>
              </a:rPr>
            </a:br>
            <a:r>
              <a:rPr lang="en-US" sz="2400" u="sng">
                <a:solidFill>
                  <a:srgbClr val="000090"/>
                </a:solidFill>
                <a:latin typeface="Calibri" charset="0"/>
                <a:ea typeface="ＭＳ Ｐゴシック" charset="0"/>
                <a:cs typeface="ＭＳ Ｐゴシック" charset="0"/>
              </a:rPr>
              <a:t>64 fibers total</a:t>
            </a:r>
            <a:endParaRPr lang="en-US" sz="2400">
              <a:solidFill>
                <a:srgbClr val="000090"/>
              </a:solidFill>
              <a:latin typeface="Calibri" charset="0"/>
              <a:ea typeface="ＭＳ Ｐゴシック" charset="0"/>
              <a:cs typeface="ＭＳ Ｐゴシック" charset="0"/>
            </a:endParaRPr>
          </a:p>
        </p:txBody>
      </p:sp>
      <p:pic>
        <p:nvPicPr>
          <p:cNvPr id="39938" name="Content Placeholder 3" descr="P101008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22605089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3"/>
          <p:cNvSpPr>
            <a:spLocks noGrp="1"/>
          </p:cNvSpPr>
          <p:nvPr>
            <p:ph type="title"/>
          </p:nvPr>
        </p:nvSpPr>
        <p:spPr>
          <a:xfrm>
            <a:off x="444106" y="-228600"/>
            <a:ext cx="8229600" cy="1143000"/>
          </a:xfrm>
        </p:spPr>
        <p:txBody>
          <a:bodyPr/>
          <a:lstStyle/>
          <a:p>
            <a:r>
              <a:rPr lang="en-US" sz="3200" u="sng" dirty="0">
                <a:solidFill>
                  <a:srgbClr val="FF0000"/>
                </a:solidFill>
                <a:latin typeface="Calibri" charset="0"/>
                <a:ea typeface="ＭＳ Ｐゴシック" charset="0"/>
                <a:cs typeface="ＭＳ Ｐゴシック" charset="0"/>
              </a:rPr>
              <a:t>The Next Few Steps…</a:t>
            </a:r>
          </a:p>
        </p:txBody>
      </p:sp>
      <p:sp>
        <p:nvSpPr>
          <p:cNvPr id="80898" name="Content Placeholder 4"/>
          <p:cNvSpPr>
            <a:spLocks noGrp="1"/>
          </p:cNvSpPr>
          <p:nvPr>
            <p:ph idx="1"/>
          </p:nvPr>
        </p:nvSpPr>
        <p:spPr>
          <a:xfrm>
            <a:off x="414072" y="838200"/>
            <a:ext cx="8229600" cy="5638800"/>
          </a:xfrm>
        </p:spPr>
        <p:txBody>
          <a:bodyPr/>
          <a:lstStyle/>
          <a:p>
            <a:r>
              <a:rPr lang="en-US" sz="2400" dirty="0" smtClean="0">
                <a:solidFill>
                  <a:srgbClr val="000090"/>
                </a:solidFill>
                <a:latin typeface="Calibri" charset="0"/>
                <a:ea typeface="ＭＳ Ｐゴシック" charset="0"/>
                <a:cs typeface="ＭＳ Ｐゴシック" charset="0"/>
              </a:rPr>
              <a:t>Double check, triple check results obtained so far by taking more images under a variety of conditions</a:t>
            </a:r>
            <a:r>
              <a:rPr lang="en-US" sz="2400" dirty="0" smtClean="0">
                <a:solidFill>
                  <a:srgbClr val="FF0000"/>
                </a:solidFill>
                <a:latin typeface="Calibri" charset="0"/>
                <a:ea typeface="ＭＳ Ｐゴシック" charset="0"/>
                <a:cs typeface="ＭＳ Ｐゴシック" charset="0"/>
              </a:rPr>
              <a:t>.   Done</a:t>
            </a:r>
            <a:endParaRPr lang="en-US" sz="2400" dirty="0">
              <a:solidFill>
                <a:srgbClr val="FF0000"/>
              </a:solidFill>
              <a:latin typeface="Calibri" charset="0"/>
              <a:ea typeface="ＭＳ Ｐゴシック" charset="0"/>
              <a:cs typeface="ＭＳ Ｐゴシック" charset="0"/>
            </a:endParaRPr>
          </a:p>
          <a:p>
            <a:r>
              <a:rPr lang="en-US" sz="2400" dirty="0" smtClean="0">
                <a:solidFill>
                  <a:srgbClr val="000090"/>
                </a:solidFill>
                <a:latin typeface="Calibri" charset="0"/>
                <a:ea typeface="ＭＳ Ｐゴシック" charset="0"/>
                <a:cs typeface="ＭＳ Ｐゴシック" charset="0"/>
              </a:rPr>
              <a:t>Is there a better way to create the distortion map?   </a:t>
            </a:r>
            <a:r>
              <a:rPr lang="en-US" sz="2400" dirty="0" smtClean="0">
                <a:solidFill>
                  <a:srgbClr val="FF0000"/>
                </a:solidFill>
                <a:latin typeface="Calibri" charset="0"/>
                <a:ea typeface="ＭＳ Ｐゴシック" charset="0"/>
                <a:cs typeface="ＭＳ Ｐゴシック" charset="0"/>
              </a:rPr>
              <a:t>Done</a:t>
            </a:r>
            <a:endParaRPr lang="en-US" sz="2400" dirty="0">
              <a:solidFill>
                <a:srgbClr val="FF0000"/>
              </a:solidFill>
              <a:latin typeface="Calibri" charset="0"/>
              <a:ea typeface="ＭＳ Ｐゴシック" charset="0"/>
              <a:cs typeface="ＭＳ Ｐゴシック" charset="0"/>
            </a:endParaRPr>
          </a:p>
          <a:p>
            <a:r>
              <a:rPr lang="en-US" sz="2400" dirty="0" smtClean="0">
                <a:solidFill>
                  <a:srgbClr val="000090"/>
                </a:solidFill>
                <a:latin typeface="Calibri" charset="0"/>
                <a:ea typeface="ＭＳ Ｐゴシック" charset="0"/>
                <a:cs typeface="ＭＳ Ｐゴシック" charset="0"/>
              </a:rPr>
              <a:t>Hardware improvements</a:t>
            </a:r>
          </a:p>
          <a:p>
            <a:pPr lvl="1"/>
            <a:r>
              <a:rPr lang="en-US" sz="2000" dirty="0">
                <a:solidFill>
                  <a:srgbClr val="008000"/>
                </a:solidFill>
                <a:latin typeface="Calibri" charset="0"/>
                <a:ea typeface="ＭＳ Ｐゴシック" charset="0"/>
                <a:cs typeface="ＭＳ Ｐゴシック" charset="0"/>
              </a:rPr>
              <a:t>Install  </a:t>
            </a:r>
            <a:r>
              <a:rPr lang="en-US" sz="2000" dirty="0" err="1">
                <a:solidFill>
                  <a:srgbClr val="008000"/>
                </a:solidFill>
                <a:latin typeface="Calibri" charset="0"/>
                <a:ea typeface="ＭＳ Ｐゴシック" charset="0"/>
                <a:cs typeface="ＭＳ Ｐゴシック" charset="0"/>
              </a:rPr>
              <a:t>λ</a:t>
            </a:r>
            <a:r>
              <a:rPr lang="en-US" sz="2000" dirty="0">
                <a:solidFill>
                  <a:srgbClr val="008000"/>
                </a:solidFill>
                <a:latin typeface="Calibri" charset="0"/>
                <a:ea typeface="ＭＳ Ｐゴシック" charset="0"/>
                <a:cs typeface="ＭＳ Ｐゴシック" charset="0"/>
              </a:rPr>
              <a:t> </a:t>
            </a:r>
            <a:r>
              <a:rPr lang="en-US" sz="2000" dirty="0" smtClean="0">
                <a:solidFill>
                  <a:srgbClr val="008000"/>
                </a:solidFill>
                <a:latin typeface="Calibri" charset="0"/>
                <a:ea typeface="ＭＳ Ｐゴシック" charset="0"/>
                <a:cs typeface="ＭＳ Ｐゴシック" charset="0"/>
              </a:rPr>
              <a:t>/15  </a:t>
            </a:r>
            <a:r>
              <a:rPr lang="en-US" sz="2000" dirty="0">
                <a:solidFill>
                  <a:srgbClr val="008000"/>
                </a:solidFill>
                <a:latin typeface="Calibri" charset="0"/>
                <a:ea typeface="ＭＳ Ｐゴシック" charset="0"/>
                <a:cs typeface="ＭＳ Ｐゴシック" charset="0"/>
              </a:rPr>
              <a:t>optical flat </a:t>
            </a:r>
            <a:r>
              <a:rPr lang="en-US" sz="2000" dirty="0" smtClean="0">
                <a:solidFill>
                  <a:srgbClr val="008000"/>
                </a:solidFill>
                <a:latin typeface="Calibri" charset="0"/>
                <a:ea typeface="ＭＳ Ｐゴシック" charset="0"/>
                <a:cs typeface="ＭＳ Ｐゴシック" charset="0"/>
              </a:rPr>
              <a:t>window</a:t>
            </a:r>
            <a:endParaRPr lang="en-US" sz="2000" dirty="0" smtClean="0">
              <a:solidFill>
                <a:srgbClr val="000090"/>
              </a:solidFill>
              <a:latin typeface="Calibri" charset="0"/>
              <a:ea typeface="ＭＳ Ｐゴシック" charset="0"/>
              <a:cs typeface="ＭＳ Ｐゴシック" charset="0"/>
            </a:endParaRPr>
          </a:p>
          <a:p>
            <a:pPr lvl="1"/>
            <a:r>
              <a:rPr lang="en-US" sz="2000" dirty="0" smtClean="0">
                <a:solidFill>
                  <a:srgbClr val="000090"/>
                </a:solidFill>
                <a:latin typeface="Calibri" charset="0"/>
                <a:ea typeface="ＭＳ Ｐゴシック" charset="0"/>
                <a:cs typeface="ＭＳ Ｐゴシック" charset="0"/>
              </a:rPr>
              <a:t>Present readout time is about 5 seconds, limited by USB cable between camera and computer. </a:t>
            </a:r>
          </a:p>
          <a:p>
            <a:pPr lvl="1"/>
            <a:r>
              <a:rPr lang="en-US" sz="2000" dirty="0" smtClean="0">
                <a:solidFill>
                  <a:srgbClr val="000090"/>
                </a:solidFill>
                <a:latin typeface="Calibri" charset="0"/>
                <a:ea typeface="ＭＳ Ｐゴシック" charset="0"/>
                <a:cs typeface="ＭＳ Ｐゴシック" charset="0"/>
              </a:rPr>
              <a:t>CCD capable of 1 sec readout with </a:t>
            </a:r>
            <a:r>
              <a:rPr lang="en-US" sz="2000" dirty="0" err="1" smtClean="0">
                <a:solidFill>
                  <a:srgbClr val="000090"/>
                </a:solidFill>
                <a:latin typeface="Calibri" charset="0"/>
                <a:ea typeface="ＭＳ Ｐゴシック" charset="0"/>
                <a:cs typeface="ＭＳ Ｐゴシック" charset="0"/>
              </a:rPr>
              <a:t>ethernet</a:t>
            </a:r>
            <a:r>
              <a:rPr lang="en-US" sz="2000" dirty="0" smtClean="0">
                <a:solidFill>
                  <a:srgbClr val="000090"/>
                </a:solidFill>
                <a:latin typeface="Calibri" charset="0"/>
                <a:ea typeface="ＭＳ Ｐゴシック" charset="0"/>
                <a:cs typeface="ＭＳ Ｐゴシック" charset="0"/>
              </a:rPr>
              <a:t> cable</a:t>
            </a:r>
          </a:p>
          <a:p>
            <a:r>
              <a:rPr lang="en-US" sz="2400" dirty="0" smtClean="0">
                <a:solidFill>
                  <a:srgbClr val="000090"/>
                </a:solidFill>
                <a:latin typeface="Calibri" charset="0"/>
                <a:ea typeface="ＭＳ Ｐゴシック" charset="0"/>
                <a:cs typeface="ＭＳ Ｐゴシック" charset="0"/>
              </a:rPr>
              <a:t>Continue software development</a:t>
            </a:r>
          </a:p>
          <a:p>
            <a:pPr lvl="1"/>
            <a:r>
              <a:rPr lang="en-US" sz="2000" dirty="0" smtClean="0">
                <a:solidFill>
                  <a:srgbClr val="000090"/>
                </a:solidFill>
                <a:latin typeface="Calibri" charset="0"/>
                <a:ea typeface="ＭＳ Ｐゴシック" charset="0"/>
                <a:cs typeface="ＭＳ Ｐゴシック" charset="0"/>
              </a:rPr>
              <a:t>Optimize </a:t>
            </a:r>
            <a:r>
              <a:rPr lang="en-US" sz="2000" dirty="0">
                <a:solidFill>
                  <a:srgbClr val="000090"/>
                </a:solidFill>
                <a:latin typeface="Calibri" charset="0"/>
                <a:ea typeface="ＭＳ Ｐゴシック" charset="0"/>
                <a:cs typeface="ＭＳ Ｐゴシック" charset="0"/>
              </a:rPr>
              <a:t>transformation </a:t>
            </a:r>
            <a:r>
              <a:rPr lang="en-US" sz="2000" dirty="0" smtClean="0">
                <a:solidFill>
                  <a:srgbClr val="000090"/>
                </a:solidFill>
                <a:latin typeface="Calibri" charset="0"/>
                <a:ea typeface="ＭＳ Ｐゴシック" charset="0"/>
                <a:cs typeface="ＭＳ Ｐゴシック" charset="0"/>
              </a:rPr>
              <a:t>equations   </a:t>
            </a:r>
            <a:r>
              <a:rPr lang="en-US" sz="2000" dirty="0" smtClean="0">
                <a:solidFill>
                  <a:srgbClr val="FF0000"/>
                </a:solidFill>
                <a:latin typeface="Calibri" charset="0"/>
                <a:ea typeface="ＭＳ Ｐゴシック" charset="0"/>
                <a:cs typeface="ＭＳ Ｐゴシック" charset="0"/>
              </a:rPr>
              <a:t>Done</a:t>
            </a:r>
            <a:endParaRPr lang="en-US" sz="2000" dirty="0">
              <a:solidFill>
                <a:srgbClr val="FF0000"/>
              </a:solidFill>
              <a:latin typeface="Calibri" charset="0"/>
              <a:ea typeface="ＭＳ Ｐゴシック" charset="0"/>
              <a:cs typeface="ＭＳ Ｐゴシック" charset="0"/>
            </a:endParaRPr>
          </a:p>
          <a:p>
            <a:pPr lvl="1"/>
            <a:r>
              <a:rPr lang="en-US" sz="2000" dirty="0" smtClean="0">
                <a:solidFill>
                  <a:srgbClr val="000090"/>
                </a:solidFill>
                <a:latin typeface="Calibri" charset="0"/>
                <a:ea typeface="ＭＳ Ｐゴシック" charset="0"/>
                <a:cs typeface="ＭＳ Ｐゴシック" charset="0"/>
              </a:rPr>
              <a:t>Build in lens and CCD distortion maps    </a:t>
            </a:r>
            <a:r>
              <a:rPr lang="en-US" sz="2000" dirty="0" smtClean="0">
                <a:solidFill>
                  <a:srgbClr val="FF0000"/>
                </a:solidFill>
                <a:latin typeface="Calibri" charset="0"/>
                <a:ea typeface="ＭＳ Ｐゴシック" charset="0"/>
                <a:cs typeface="ＭＳ Ｐゴシック" charset="0"/>
              </a:rPr>
              <a:t>Done</a:t>
            </a:r>
          </a:p>
          <a:p>
            <a:pPr lvl="1"/>
            <a:r>
              <a:rPr lang="en-US" sz="2000" dirty="0" smtClean="0">
                <a:solidFill>
                  <a:srgbClr val="008000"/>
                </a:solidFill>
                <a:latin typeface="Calibri" charset="0"/>
                <a:ea typeface="ＭＳ Ｐゴシック" charset="0"/>
                <a:cs typeface="ＭＳ Ｐゴシック" charset="0"/>
              </a:rPr>
              <a:t>Investigate </a:t>
            </a:r>
            <a:r>
              <a:rPr lang="en-US" sz="2000" dirty="0" err="1" smtClean="0">
                <a:solidFill>
                  <a:srgbClr val="008000"/>
                </a:solidFill>
                <a:latin typeface="Calibri" charset="0"/>
                <a:ea typeface="ＭＳ Ｐゴシック" charset="0"/>
                <a:cs typeface="ＭＳ Ｐゴシック" charset="0"/>
              </a:rPr>
              <a:t>behaviour</a:t>
            </a:r>
            <a:r>
              <a:rPr lang="en-US" sz="2000" dirty="0" smtClean="0">
                <a:solidFill>
                  <a:srgbClr val="008000"/>
                </a:solidFill>
                <a:latin typeface="Calibri" charset="0"/>
                <a:ea typeface="ＭＳ Ｐゴシック" charset="0"/>
                <a:cs typeface="ＭＳ Ｐゴシック" charset="0"/>
              </a:rPr>
              <a:t> at f/10.4 and f/5.6 </a:t>
            </a:r>
            <a:endParaRPr lang="en-US" sz="2000" dirty="0">
              <a:solidFill>
                <a:srgbClr val="008000"/>
              </a:solidFill>
              <a:latin typeface="Calibri" charset="0"/>
              <a:ea typeface="ＭＳ Ｐゴシック" charset="0"/>
              <a:cs typeface="ＭＳ Ｐゴシック" charset="0"/>
            </a:endParaRPr>
          </a:p>
          <a:p>
            <a:pPr lvl="1"/>
            <a:r>
              <a:rPr lang="en-US" sz="2000" dirty="0">
                <a:solidFill>
                  <a:srgbClr val="000090"/>
                </a:solidFill>
                <a:latin typeface="Calibri" charset="0"/>
                <a:ea typeface="ＭＳ Ｐゴシック" charset="0"/>
                <a:cs typeface="ＭＳ Ｐゴシック" charset="0"/>
              </a:rPr>
              <a:t>How many </a:t>
            </a:r>
            <a:r>
              <a:rPr lang="en-US" sz="2000" dirty="0" err="1">
                <a:solidFill>
                  <a:srgbClr val="000090"/>
                </a:solidFill>
                <a:latin typeface="Calibri" charset="0"/>
                <a:ea typeface="ＭＳ Ｐゴシック" charset="0"/>
                <a:cs typeface="ＭＳ Ｐゴシック" charset="0"/>
              </a:rPr>
              <a:t>fiducials</a:t>
            </a:r>
            <a:r>
              <a:rPr lang="en-US" sz="2000" dirty="0">
                <a:solidFill>
                  <a:srgbClr val="000090"/>
                </a:solidFill>
                <a:latin typeface="Calibri" charset="0"/>
                <a:ea typeface="ＭＳ Ｐゴシック" charset="0"/>
                <a:cs typeface="ＭＳ Ｐゴシック" charset="0"/>
              </a:rPr>
              <a:t> do we need</a:t>
            </a:r>
          </a:p>
          <a:p>
            <a:pPr lvl="1"/>
            <a:r>
              <a:rPr lang="en-US" sz="2000" dirty="0">
                <a:solidFill>
                  <a:srgbClr val="000090"/>
                </a:solidFill>
                <a:latin typeface="Calibri" charset="0"/>
                <a:ea typeface="ＭＳ Ｐゴシック" charset="0"/>
                <a:cs typeface="ＭＳ Ｐゴシック" charset="0"/>
              </a:rPr>
              <a:t>Software running time to process an image (would like 1 </a:t>
            </a:r>
            <a:r>
              <a:rPr lang="en-US" sz="2000" dirty="0" smtClean="0">
                <a:solidFill>
                  <a:srgbClr val="000090"/>
                </a:solidFill>
                <a:latin typeface="Calibri" charset="0"/>
                <a:ea typeface="ＭＳ Ｐゴシック" charset="0"/>
                <a:cs typeface="ＭＳ Ｐゴシック" charset="0"/>
              </a:rPr>
              <a:t>second)</a:t>
            </a:r>
            <a:endParaRPr lang="en-US" sz="2000" dirty="0">
              <a:solidFill>
                <a:srgbClr val="000090"/>
              </a:solidFill>
              <a:latin typeface="Calibri" charset="0"/>
              <a:ea typeface="ＭＳ Ｐゴシック" charset="0"/>
              <a:cs typeface="ＭＳ Ｐゴシック" charset="0"/>
            </a:endParaRPr>
          </a:p>
          <a:p>
            <a:pPr lvl="1"/>
            <a:endParaRPr lang="en-US" sz="2000" dirty="0">
              <a:solidFill>
                <a:srgbClr val="000090"/>
              </a:solidFill>
              <a:latin typeface="Calibri" charset="0"/>
              <a:ea typeface="ＭＳ Ｐゴシック" charset="0"/>
              <a:cs typeface="ＭＳ Ｐゴシック" charset="0"/>
            </a:endParaRPr>
          </a:p>
        </p:txBody>
      </p:sp>
      <p:sp>
        <p:nvSpPr>
          <p:cNvPr id="8089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FD85D1-1969-D347-9DAB-F80EB330A18A}" type="slidenum">
              <a:rPr lang="en-US" sz="1200">
                <a:solidFill>
                  <a:srgbClr val="898989"/>
                </a:solidFill>
                <a:latin typeface="Calibri" charset="0"/>
              </a:rPr>
              <a:pPr eaLnBrk="1" hangingPunct="1"/>
              <a:t>97</a:t>
            </a:fld>
            <a:endParaRPr lang="en-US" sz="1200">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F65465-63CE-C240-A0F3-AD6B030F8267}" type="slidenum">
              <a:rPr lang="en-US" sz="1200">
                <a:solidFill>
                  <a:srgbClr val="898989"/>
                </a:solidFill>
                <a:latin typeface="Calibri" charset="0"/>
              </a:rPr>
              <a:pPr eaLnBrk="1" hangingPunct="1"/>
              <a:t>98</a:t>
            </a:fld>
            <a:endParaRPr lang="en-US" sz="1200">
              <a:solidFill>
                <a:srgbClr val="898989"/>
              </a:solidFill>
              <a:latin typeface="Calibri" charset="0"/>
            </a:endParaRPr>
          </a:p>
        </p:txBody>
      </p:sp>
      <p:sp>
        <p:nvSpPr>
          <p:cNvPr id="81922" name="Rectangle 6"/>
          <p:cNvSpPr>
            <a:spLocks noChangeArrowheads="1"/>
          </p:cNvSpPr>
          <p:nvPr/>
        </p:nvSpPr>
        <p:spPr bwMode="auto">
          <a:xfrm>
            <a:off x="1185863" y="323850"/>
            <a:ext cx="7653337" cy="6247863"/>
          </a:xfrm>
          <a:prstGeom prst="rect">
            <a:avLst/>
          </a:prstGeom>
          <a:solidFill>
            <a:schemeClr val="bg1"/>
          </a:solidFill>
          <a:ln>
            <a:noFill/>
          </a:ln>
          <a:extLst/>
        </p:spPr>
        <p:txBody>
          <a:bodyPr>
            <a:spAutoFit/>
          </a:bodyPr>
          <a:lstStyle/>
          <a:p>
            <a:r>
              <a:rPr lang="en-US" sz="1600" b="1" dirty="0">
                <a:solidFill>
                  <a:srgbClr val="FF0000"/>
                </a:solidFill>
              </a:rPr>
              <a:t>R&amp;D WBS 2.3 Fiber View Camera R&amp;D Milestones</a:t>
            </a:r>
            <a:endParaRPr lang="en-US" sz="1600" dirty="0">
              <a:solidFill>
                <a:srgbClr val="FF0000"/>
              </a:solidFill>
            </a:endParaRPr>
          </a:p>
          <a:p>
            <a:r>
              <a:rPr lang="en-US" sz="1200" b="1" dirty="0"/>
              <a:t>  </a:t>
            </a:r>
            <a:endParaRPr lang="en-US" sz="1200" dirty="0"/>
          </a:p>
          <a:p>
            <a:r>
              <a:rPr lang="en-US" sz="1200" b="1" dirty="0">
                <a:solidFill>
                  <a:srgbClr val="000090"/>
                </a:solidFill>
              </a:rPr>
              <a:t>Feb  28, 2012         </a:t>
            </a:r>
            <a:r>
              <a:rPr lang="en-US" sz="1200" dirty="0">
                <a:solidFill>
                  <a:srgbClr val="000090"/>
                </a:solidFill>
              </a:rPr>
              <a:t> Fiber View Camera Pre-Conceptual </a:t>
            </a:r>
            <a:r>
              <a:rPr lang="en-US" sz="1200" dirty="0" err="1">
                <a:solidFill>
                  <a:srgbClr val="000090"/>
                </a:solidFill>
              </a:rPr>
              <a:t>Req</a:t>
            </a:r>
            <a:r>
              <a:rPr lang="en-US" sz="1200" dirty="0">
                <a:solidFill>
                  <a:srgbClr val="000090"/>
                </a:solidFill>
              </a:rPr>
              <a:t> Tech Note 1                   </a:t>
            </a:r>
            <a:r>
              <a:rPr lang="en-US" sz="1200" dirty="0">
                <a:solidFill>
                  <a:srgbClr val="008000"/>
                </a:solidFill>
              </a:rPr>
              <a:t>Done Feb 28, 2012 </a:t>
            </a:r>
          </a:p>
          <a:p>
            <a:r>
              <a:rPr lang="en-US" sz="1200" dirty="0">
                <a:solidFill>
                  <a:srgbClr val="000090"/>
                </a:solidFill>
              </a:rPr>
              <a:t>		         </a:t>
            </a:r>
            <a:r>
              <a:rPr lang="en-US" sz="1200" dirty="0">
                <a:solidFill>
                  <a:srgbClr val="FF0000"/>
                </a:solidFill>
              </a:rPr>
              <a:t>  Working Decision on </a:t>
            </a:r>
            <a:r>
              <a:rPr lang="en-US" sz="1200" dirty="0" err="1">
                <a:solidFill>
                  <a:srgbClr val="FF0000"/>
                </a:solidFill>
              </a:rPr>
              <a:t>FVCamera</a:t>
            </a:r>
            <a:r>
              <a:rPr lang="en-US" sz="1200" dirty="0">
                <a:solidFill>
                  <a:srgbClr val="FF0000"/>
                </a:solidFill>
              </a:rPr>
              <a:t> location, Tech Note 2                  </a:t>
            </a:r>
            <a:r>
              <a:rPr lang="en-US" sz="1200" dirty="0">
                <a:solidFill>
                  <a:srgbClr val="008000"/>
                </a:solidFill>
              </a:rPr>
              <a:t>Done Feb 28, 2012 </a:t>
            </a:r>
          </a:p>
          <a:p>
            <a:r>
              <a:rPr lang="en-US" sz="1200" dirty="0">
                <a:solidFill>
                  <a:srgbClr val="000090"/>
                </a:solidFill>
              </a:rPr>
              <a:t>                      </a:t>
            </a:r>
          </a:p>
          <a:p>
            <a:r>
              <a:rPr lang="en-US" sz="1200" b="1" dirty="0">
                <a:solidFill>
                  <a:srgbClr val="000090"/>
                </a:solidFill>
              </a:rPr>
              <a:t>March 31, 2012</a:t>
            </a:r>
            <a:r>
              <a:rPr lang="en-US" sz="1200" dirty="0">
                <a:solidFill>
                  <a:srgbClr val="000090"/>
                </a:solidFill>
              </a:rPr>
              <a:t>	 CCD Review Tech Note 4						       </a:t>
            </a:r>
            <a:r>
              <a:rPr lang="en-US" sz="1200" dirty="0">
                <a:solidFill>
                  <a:srgbClr val="008000"/>
                </a:solidFill>
              </a:rPr>
              <a:t>Done March 27, 2012</a:t>
            </a:r>
          </a:p>
          <a:p>
            <a:r>
              <a:rPr lang="en-US" sz="1200" dirty="0">
                <a:solidFill>
                  <a:srgbClr val="000090"/>
                </a:solidFill>
              </a:rPr>
              <a:t>			 Lens Review Tech Note 4						       </a:t>
            </a:r>
            <a:r>
              <a:rPr lang="en-US" sz="1200" dirty="0">
                <a:solidFill>
                  <a:srgbClr val="008000"/>
                </a:solidFill>
              </a:rPr>
              <a:t>Done March 27, 2012</a:t>
            </a:r>
          </a:p>
          <a:p>
            <a:r>
              <a:rPr lang="en-US" sz="1200" dirty="0">
                <a:solidFill>
                  <a:srgbClr val="000090"/>
                </a:solidFill>
              </a:rPr>
              <a:t>			 Pre-conceptual </a:t>
            </a:r>
            <a:r>
              <a:rPr lang="en-US" sz="1200" dirty="0" err="1">
                <a:solidFill>
                  <a:srgbClr val="000090"/>
                </a:solidFill>
              </a:rPr>
              <a:t>FVCamera</a:t>
            </a:r>
            <a:r>
              <a:rPr lang="en-US" sz="1200" dirty="0">
                <a:solidFill>
                  <a:srgbClr val="000090"/>
                </a:solidFill>
              </a:rPr>
              <a:t> Design Tech Note 3                            </a:t>
            </a:r>
            <a:r>
              <a:rPr lang="en-US" sz="1200" dirty="0">
                <a:solidFill>
                  <a:srgbClr val="008000"/>
                </a:solidFill>
              </a:rPr>
              <a:t>Done March 19, 2012</a:t>
            </a:r>
          </a:p>
          <a:p>
            <a:endParaRPr lang="en-US" sz="1200" dirty="0">
              <a:solidFill>
                <a:srgbClr val="000090"/>
              </a:solidFill>
            </a:endParaRPr>
          </a:p>
          <a:p>
            <a:r>
              <a:rPr lang="en-US" sz="1200" b="1" dirty="0">
                <a:solidFill>
                  <a:srgbClr val="000090"/>
                </a:solidFill>
              </a:rPr>
              <a:t>April 30, 2012</a:t>
            </a:r>
            <a:r>
              <a:rPr lang="en-US" sz="1200" dirty="0">
                <a:solidFill>
                  <a:srgbClr val="000090"/>
                </a:solidFill>
              </a:rPr>
              <a:t>          </a:t>
            </a:r>
            <a:r>
              <a:rPr lang="en-US" sz="1200" dirty="0">
                <a:solidFill>
                  <a:srgbClr val="FF0000"/>
                </a:solidFill>
              </a:rPr>
              <a:t>Choice of CCD, lens, and electronics for Prototype Camera</a:t>
            </a:r>
          </a:p>
          <a:p>
            <a:r>
              <a:rPr lang="en-US" sz="1200" dirty="0">
                <a:solidFill>
                  <a:srgbClr val="FF0000"/>
                </a:solidFill>
              </a:rPr>
              <a:t>			</a:t>
            </a:r>
            <a:r>
              <a:rPr lang="en-US" sz="1200" dirty="0">
                <a:solidFill>
                  <a:srgbClr val="000090"/>
                </a:solidFill>
              </a:rPr>
              <a:t> Tech Note 5	</a:t>
            </a:r>
            <a:r>
              <a:rPr lang="en-US" sz="1200" dirty="0">
                <a:solidFill>
                  <a:srgbClr val="FF0000"/>
                </a:solidFill>
              </a:rPr>
              <a:t>							       </a:t>
            </a:r>
            <a:r>
              <a:rPr lang="en-US" sz="1200" dirty="0">
                <a:solidFill>
                  <a:srgbClr val="008000"/>
                </a:solidFill>
              </a:rPr>
              <a:t>Done March 20, 2012</a:t>
            </a:r>
          </a:p>
          <a:p>
            <a:r>
              <a:rPr lang="en-US" sz="1200" dirty="0">
                <a:solidFill>
                  <a:srgbClr val="000090"/>
                </a:solidFill>
              </a:rPr>
              <a:t> </a:t>
            </a:r>
          </a:p>
          <a:p>
            <a:r>
              <a:rPr lang="en-US" sz="1200" b="1" dirty="0">
                <a:solidFill>
                  <a:srgbClr val="000090"/>
                </a:solidFill>
              </a:rPr>
              <a:t>May 31, 2012</a:t>
            </a:r>
            <a:r>
              <a:rPr lang="en-US" sz="1200" dirty="0">
                <a:solidFill>
                  <a:srgbClr val="000090"/>
                </a:solidFill>
              </a:rPr>
              <a:t>	 </a:t>
            </a:r>
            <a:r>
              <a:rPr lang="en-US" sz="1200" dirty="0">
                <a:solidFill>
                  <a:srgbClr val="FF0000"/>
                </a:solidFill>
              </a:rPr>
              <a:t>Place Orders for CCD, Lens, Electronics for Prototype	       </a:t>
            </a:r>
            <a:r>
              <a:rPr lang="en-US" sz="1200" dirty="0">
                <a:solidFill>
                  <a:srgbClr val="008000"/>
                </a:solidFill>
              </a:rPr>
              <a:t>Done March 31, 2012</a:t>
            </a:r>
          </a:p>
          <a:p>
            <a:r>
              <a:rPr lang="en-US" sz="1200" dirty="0">
                <a:solidFill>
                  <a:srgbClr val="000090"/>
                </a:solidFill>
              </a:rPr>
              <a:t> </a:t>
            </a:r>
          </a:p>
          <a:p>
            <a:r>
              <a:rPr lang="en-US" sz="1200" b="1" dirty="0">
                <a:solidFill>
                  <a:srgbClr val="000090"/>
                </a:solidFill>
              </a:rPr>
              <a:t>Aug 30,2012 </a:t>
            </a:r>
            <a:r>
              <a:rPr lang="en-US" sz="1200" dirty="0">
                <a:solidFill>
                  <a:srgbClr val="000090"/>
                </a:solidFill>
              </a:rPr>
              <a:t>	 </a:t>
            </a:r>
            <a:r>
              <a:rPr lang="en-US" sz="1200" dirty="0">
                <a:solidFill>
                  <a:srgbClr val="FF0000"/>
                </a:solidFill>
              </a:rPr>
              <a:t>Complete assembly of Prototype Camera			      </a:t>
            </a:r>
            <a:r>
              <a:rPr lang="en-US" sz="1200" dirty="0">
                <a:solidFill>
                  <a:srgbClr val="008000"/>
                </a:solidFill>
              </a:rPr>
              <a:t> Done May 1, 2012</a:t>
            </a:r>
          </a:p>
          <a:p>
            <a:r>
              <a:rPr lang="en-US" sz="1200" dirty="0">
                <a:solidFill>
                  <a:srgbClr val="000090"/>
                </a:solidFill>
              </a:rPr>
              <a:t> </a:t>
            </a:r>
          </a:p>
          <a:p>
            <a:r>
              <a:rPr lang="en-US" sz="1200" b="1" dirty="0">
                <a:solidFill>
                  <a:srgbClr val="000090"/>
                </a:solidFill>
              </a:rPr>
              <a:t>Sept 30,2012	</a:t>
            </a:r>
            <a:r>
              <a:rPr lang="en-US" sz="1200" dirty="0">
                <a:solidFill>
                  <a:srgbClr val="000090"/>
                </a:solidFill>
              </a:rPr>
              <a:t> </a:t>
            </a:r>
            <a:r>
              <a:rPr lang="en-US" sz="1200" dirty="0">
                <a:solidFill>
                  <a:srgbClr val="FF0000"/>
                </a:solidFill>
              </a:rPr>
              <a:t>Centroid Test Setup Design					       </a:t>
            </a:r>
            <a:r>
              <a:rPr lang="en-US" sz="1200" dirty="0">
                <a:solidFill>
                  <a:srgbClr val="008000"/>
                </a:solidFill>
              </a:rPr>
              <a:t>Done April 15, 2012</a:t>
            </a:r>
          </a:p>
          <a:p>
            <a:endParaRPr lang="en-US" sz="1200" dirty="0">
              <a:solidFill>
                <a:srgbClr val="000090"/>
              </a:solidFill>
            </a:endParaRPr>
          </a:p>
          <a:p>
            <a:r>
              <a:rPr lang="en-US" sz="1200" b="1" dirty="0">
                <a:solidFill>
                  <a:srgbClr val="000090"/>
                </a:solidFill>
              </a:rPr>
              <a:t>Dec 31, 2012           </a:t>
            </a:r>
            <a:r>
              <a:rPr lang="en-US" sz="1200" dirty="0">
                <a:solidFill>
                  <a:srgbClr val="000090"/>
                </a:solidFill>
              </a:rPr>
              <a:t>Report on Prototype Camera Testing Tech Note 6                          </a:t>
            </a:r>
            <a:r>
              <a:rPr lang="en-US" sz="1200" dirty="0">
                <a:solidFill>
                  <a:srgbClr val="008000"/>
                </a:solidFill>
              </a:rPr>
              <a:t>Done June 12, 2012</a:t>
            </a:r>
          </a:p>
          <a:p>
            <a:r>
              <a:rPr lang="en-US" sz="1200" dirty="0">
                <a:solidFill>
                  <a:srgbClr val="000090"/>
                </a:solidFill>
              </a:rPr>
              <a:t> </a:t>
            </a:r>
          </a:p>
          <a:p>
            <a:r>
              <a:rPr lang="en-US" sz="1200" b="1" dirty="0">
                <a:solidFill>
                  <a:srgbClr val="000090"/>
                </a:solidFill>
              </a:rPr>
              <a:t>Jan 31, 2013          </a:t>
            </a:r>
            <a:r>
              <a:rPr lang="en-US" sz="1200" dirty="0">
                <a:solidFill>
                  <a:srgbClr val="000090"/>
                </a:solidFill>
              </a:rPr>
              <a:t> </a:t>
            </a:r>
            <a:r>
              <a:rPr lang="en-US" sz="1200" dirty="0">
                <a:solidFill>
                  <a:srgbClr val="FF0000"/>
                </a:solidFill>
              </a:rPr>
              <a:t>Complete test setup, start centroid tests				       </a:t>
            </a:r>
            <a:r>
              <a:rPr lang="en-US" sz="1200" dirty="0">
                <a:solidFill>
                  <a:srgbClr val="008000"/>
                </a:solidFill>
              </a:rPr>
              <a:t>Done June7, 2012</a:t>
            </a:r>
          </a:p>
          <a:p>
            <a:r>
              <a:rPr lang="en-US" sz="1200" b="1" dirty="0">
                <a:solidFill>
                  <a:srgbClr val="000090"/>
                </a:solidFill>
              </a:rPr>
              <a:t>	</a:t>
            </a:r>
            <a:endParaRPr lang="en-US" sz="1200" dirty="0">
              <a:solidFill>
                <a:srgbClr val="000090"/>
              </a:solidFill>
            </a:endParaRPr>
          </a:p>
          <a:p>
            <a:r>
              <a:rPr lang="en-US" sz="1200" b="1" dirty="0">
                <a:solidFill>
                  <a:srgbClr val="000090"/>
                </a:solidFill>
              </a:rPr>
              <a:t>Feb  28, 2013</a:t>
            </a:r>
            <a:r>
              <a:rPr lang="en-US" sz="1200" dirty="0">
                <a:solidFill>
                  <a:srgbClr val="000090"/>
                </a:solidFill>
              </a:rPr>
              <a:t>          </a:t>
            </a:r>
            <a:r>
              <a:rPr lang="en-US" sz="1200" dirty="0" smtClean="0">
                <a:solidFill>
                  <a:srgbClr val="000090"/>
                </a:solidFill>
              </a:rPr>
              <a:t>FVC </a:t>
            </a:r>
            <a:r>
              <a:rPr lang="en-US" sz="1200" dirty="0">
                <a:solidFill>
                  <a:srgbClr val="000090"/>
                </a:solidFill>
              </a:rPr>
              <a:t>Conceptual Requirements </a:t>
            </a:r>
            <a:r>
              <a:rPr lang="en-US" sz="1200" dirty="0" smtClean="0">
                <a:solidFill>
                  <a:srgbClr val="000090"/>
                </a:solidFill>
              </a:rPr>
              <a:t>Document , Tech Note 7               </a:t>
            </a:r>
            <a:r>
              <a:rPr lang="en-US" sz="1200" dirty="0" smtClean="0">
                <a:solidFill>
                  <a:srgbClr val="008000"/>
                </a:solidFill>
              </a:rPr>
              <a:t>Done Feb 24, 2013</a:t>
            </a:r>
            <a:endParaRPr lang="en-US" sz="1200" dirty="0">
              <a:solidFill>
                <a:srgbClr val="008000"/>
              </a:solidFill>
            </a:endParaRPr>
          </a:p>
          <a:p>
            <a:r>
              <a:rPr lang="en-US" sz="1200" b="1" dirty="0">
                <a:solidFill>
                  <a:srgbClr val="000090"/>
                </a:solidFill>
              </a:rPr>
              <a:t> </a:t>
            </a:r>
            <a:endParaRPr lang="en-US" sz="1200" dirty="0">
              <a:solidFill>
                <a:srgbClr val="000090"/>
              </a:solidFill>
            </a:endParaRPr>
          </a:p>
          <a:p>
            <a:r>
              <a:rPr lang="en-US" sz="1200" b="1" dirty="0">
                <a:solidFill>
                  <a:srgbClr val="000090"/>
                </a:solidFill>
              </a:rPr>
              <a:t>March 31, 2013</a:t>
            </a:r>
            <a:r>
              <a:rPr lang="en-US" sz="1200" dirty="0">
                <a:solidFill>
                  <a:srgbClr val="000090"/>
                </a:solidFill>
              </a:rPr>
              <a:t>	</a:t>
            </a:r>
            <a:r>
              <a:rPr lang="en-US" sz="1200" dirty="0">
                <a:solidFill>
                  <a:srgbClr val="FF0000"/>
                </a:solidFill>
              </a:rPr>
              <a:t>Detector and Optics Selection for Conceptual Design </a:t>
            </a:r>
            <a:r>
              <a:rPr lang="en-US" sz="1200" dirty="0" smtClean="0">
                <a:solidFill>
                  <a:srgbClr val="FF0000"/>
                </a:solidFill>
              </a:rPr>
              <a:t>Camera      </a:t>
            </a:r>
            <a:r>
              <a:rPr lang="en-US" sz="1200" dirty="0" smtClean="0">
                <a:solidFill>
                  <a:srgbClr val="008000"/>
                </a:solidFill>
              </a:rPr>
              <a:t>Done March 26, 2013</a:t>
            </a:r>
          </a:p>
          <a:p>
            <a:r>
              <a:rPr lang="en-US" sz="1200" dirty="0">
                <a:solidFill>
                  <a:srgbClr val="FF0000"/>
                </a:solidFill>
              </a:rPr>
              <a:t> </a:t>
            </a:r>
            <a:r>
              <a:rPr lang="en-US" sz="1200" dirty="0" smtClean="0">
                <a:solidFill>
                  <a:srgbClr val="FF0000"/>
                </a:solidFill>
              </a:rPr>
              <a:t>                              </a:t>
            </a:r>
            <a:r>
              <a:rPr lang="en-US" sz="1200" dirty="0" smtClean="0">
                <a:solidFill>
                  <a:srgbClr val="000090"/>
                </a:solidFill>
              </a:rPr>
              <a:t>  Tech Note 8</a:t>
            </a:r>
            <a:endParaRPr lang="en-US" sz="1200" dirty="0">
              <a:solidFill>
                <a:srgbClr val="000090"/>
              </a:solidFill>
            </a:endParaRPr>
          </a:p>
          <a:p>
            <a:endParaRPr lang="en-US" sz="1200" dirty="0">
              <a:solidFill>
                <a:srgbClr val="000090"/>
              </a:solidFill>
            </a:endParaRPr>
          </a:p>
          <a:p>
            <a:r>
              <a:rPr lang="en-US" sz="1200" b="1" dirty="0">
                <a:solidFill>
                  <a:srgbClr val="000090"/>
                </a:solidFill>
              </a:rPr>
              <a:t>April 30, 2013</a:t>
            </a:r>
            <a:r>
              <a:rPr lang="en-US" sz="1200" dirty="0">
                <a:solidFill>
                  <a:srgbClr val="000090"/>
                </a:solidFill>
              </a:rPr>
              <a:t>	Conceptual Fiber View Camera Design </a:t>
            </a:r>
            <a:r>
              <a:rPr lang="en-US" sz="1200" dirty="0" smtClean="0">
                <a:solidFill>
                  <a:srgbClr val="000090"/>
                </a:solidFill>
              </a:rPr>
              <a:t>Document		      </a:t>
            </a:r>
            <a:r>
              <a:rPr lang="en-US" sz="1200" dirty="0" smtClean="0">
                <a:solidFill>
                  <a:srgbClr val="008000"/>
                </a:solidFill>
              </a:rPr>
              <a:t> Done April 25, 2013</a:t>
            </a:r>
            <a:endParaRPr lang="en-US" sz="1200" dirty="0">
              <a:solidFill>
                <a:srgbClr val="008000"/>
              </a:solidFill>
            </a:endParaRPr>
          </a:p>
          <a:p>
            <a:endParaRPr lang="en-US" sz="1200" dirty="0">
              <a:solidFill>
                <a:srgbClr val="000090"/>
              </a:solidFill>
            </a:endParaRPr>
          </a:p>
          <a:p>
            <a:r>
              <a:rPr lang="en-US" sz="1200" b="1" dirty="0">
                <a:solidFill>
                  <a:srgbClr val="000090"/>
                </a:solidFill>
              </a:rPr>
              <a:t>May 31, 2013	</a:t>
            </a:r>
            <a:r>
              <a:rPr lang="en-US" sz="1200" dirty="0">
                <a:solidFill>
                  <a:srgbClr val="FF0000"/>
                </a:solidFill>
              </a:rPr>
              <a:t>Complete centroid </a:t>
            </a:r>
            <a:r>
              <a:rPr lang="en-US" sz="1200" dirty="0" smtClean="0">
                <a:solidFill>
                  <a:srgbClr val="FF0000"/>
                </a:solidFill>
              </a:rPr>
              <a:t>tests						      </a:t>
            </a:r>
            <a:r>
              <a:rPr lang="en-US" sz="1200" dirty="0" smtClean="0">
                <a:solidFill>
                  <a:srgbClr val="008000"/>
                </a:solidFill>
              </a:rPr>
              <a:t> Done May 30, 2013</a:t>
            </a:r>
            <a:endParaRPr lang="en-US" sz="1200" dirty="0">
              <a:solidFill>
                <a:srgbClr val="008000"/>
              </a:solidFill>
            </a:endParaRPr>
          </a:p>
          <a:p>
            <a:endParaRPr lang="en-US" sz="1200" dirty="0">
              <a:solidFill>
                <a:srgbClr val="000090"/>
              </a:solidFill>
            </a:endParaRPr>
          </a:p>
          <a:p>
            <a:r>
              <a:rPr lang="en-US" sz="1200" b="1" dirty="0">
                <a:solidFill>
                  <a:srgbClr val="000090"/>
                </a:solidFill>
              </a:rPr>
              <a:t>Aug 30, 2013	</a:t>
            </a:r>
            <a:r>
              <a:rPr lang="en-US" sz="1200" dirty="0">
                <a:solidFill>
                  <a:srgbClr val="FF0000"/>
                </a:solidFill>
              </a:rPr>
              <a:t> Centroid Test Result</a:t>
            </a:r>
          </a:p>
          <a:p>
            <a:endParaRPr lang="en-US" sz="1200" dirty="0">
              <a:solidFill>
                <a:srgbClr val="000090"/>
              </a:solidFill>
            </a:endParaRPr>
          </a:p>
        </p:txBody>
      </p:sp>
      <p:sp>
        <p:nvSpPr>
          <p:cNvPr id="81923" name="TextBox 7"/>
          <p:cNvSpPr txBox="1">
            <a:spLocks noChangeArrowheads="1"/>
          </p:cNvSpPr>
          <p:nvPr/>
        </p:nvSpPr>
        <p:spPr bwMode="auto">
          <a:xfrm>
            <a:off x="-1592263" y="33813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1924" name="TextBox 1"/>
          <p:cNvSpPr txBox="1">
            <a:spLocks noChangeArrowheads="1"/>
          </p:cNvSpPr>
          <p:nvPr/>
        </p:nvSpPr>
        <p:spPr bwMode="auto">
          <a:xfrm>
            <a:off x="-711200" y="795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6501</TotalTime>
  <Words>4015</Words>
  <Application>Microsoft Macintosh PowerPoint</Application>
  <PresentationFormat>On-screen Show (4:3)</PresentationFormat>
  <Paragraphs>695</Paragraphs>
  <Slides>98</Slides>
  <Notes>1</Notes>
  <HiddenSlides>0</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PowerPoint Presentation</vt:lpstr>
      <vt:lpstr>The BigBOSS Fiber View Camera</vt:lpstr>
      <vt:lpstr>The Function of the Fiber View Camera</vt:lpstr>
      <vt:lpstr>Fiber View Camera Draft Requirements</vt:lpstr>
      <vt:lpstr>Some Design considerations</vt:lpstr>
      <vt:lpstr>Fiber View Camera R&amp;D Plan</vt:lpstr>
      <vt:lpstr>The Mayall 4 m Telescope Modified Optics for BigBOSS</vt:lpstr>
      <vt:lpstr>Mounting of the Fiber View Camera</vt:lpstr>
      <vt:lpstr>Illuminating the fibers </vt:lpstr>
      <vt:lpstr>Lab Calibration/Test Setup</vt:lpstr>
      <vt:lpstr>Choice of Prototype Camera Components</vt:lpstr>
      <vt:lpstr>PowerPoint Presentation</vt:lpstr>
      <vt:lpstr>PowerPoint Presentation</vt:lpstr>
      <vt:lpstr>PowerPoint Presentation</vt:lpstr>
      <vt:lpstr>CCD, electronics, and lens assembled Completed May 1, 2012</vt:lpstr>
      <vt:lpstr>Canon Lens Adapter Focus and Aperture Computer controlled</vt:lpstr>
      <vt:lpstr>Image of Air Force Test Pattern</vt:lpstr>
      <vt:lpstr>Fiber Plane Simulation </vt:lpstr>
      <vt:lpstr>Fiber Plane Prototype</vt:lpstr>
      <vt:lpstr>Fiducial Fibers</vt:lpstr>
      <vt:lpstr>Fiber Plane Prototype 120 micron dia fibers from Berkeley</vt:lpstr>
      <vt:lpstr>Fiber Plane Prototype Using two fiber bundles, 32 fibers each</vt:lpstr>
      <vt:lpstr>Fiber Plane Prototype</vt:lpstr>
      <vt:lpstr>Fiber Plane Prototype 64 fibers total</vt:lpstr>
      <vt:lpstr>Fiber Plane Prototype 120 micron fibers in an invar plate</vt:lpstr>
      <vt:lpstr>Fiber Plane Prototype 18 fiducial fibers, 46 randomly placed fibers</vt:lpstr>
      <vt:lpstr>OGP High Precision Measuring Machine</vt:lpstr>
      <vt:lpstr>Prototype of the Prototype Fiber Plane</vt:lpstr>
      <vt:lpstr>Precision Measuring Machine</vt:lpstr>
      <vt:lpstr>Measuring Machine Operation</vt:lpstr>
      <vt:lpstr>Test measurements</vt:lpstr>
      <vt:lpstr>Test measurements</vt:lpstr>
      <vt:lpstr>A.  Measuring Machine Repeatability</vt:lpstr>
      <vt:lpstr>B.  Measuring Machine Precision</vt:lpstr>
      <vt:lpstr>Camera 8.9 meters from Fiber Plane</vt:lpstr>
      <vt:lpstr>Fiber Plane 8.9 meters from Camera</vt:lpstr>
      <vt:lpstr>Sewer Pipe Light Baffle</vt:lpstr>
      <vt:lpstr>Sewer Pipe Light Baffle</vt:lpstr>
      <vt:lpstr>Fiber View Camera Test Exposures</vt:lpstr>
      <vt:lpstr>Image of the Fiber Plane</vt:lpstr>
      <vt:lpstr>Blowup of an image</vt:lpstr>
      <vt:lpstr>Blowup of an image</vt:lpstr>
      <vt:lpstr>Blowup of an image</vt:lpstr>
      <vt:lpstr>Showing intensities</vt:lpstr>
      <vt:lpstr>FVC Gain Measurement</vt:lpstr>
      <vt:lpstr>Right side, 0.5 sec exp, ADU/pixel</vt:lpstr>
      <vt:lpstr>FVC Gain Measurement</vt:lpstr>
      <vt:lpstr>Centroid Precision on CCD</vt:lpstr>
      <vt:lpstr>Status last progress report Problem we are working on</vt:lpstr>
      <vt:lpstr>Status last progress report FVC Camera to OGP Meas Mach Comparison</vt:lpstr>
      <vt:lpstr>Detailed Distortion Correction</vt:lpstr>
      <vt:lpstr>Radial lens distortion</vt:lpstr>
      <vt:lpstr>Detailed Distortion Correction</vt:lpstr>
      <vt:lpstr> Distortion Map Quality Check</vt:lpstr>
      <vt:lpstr>FVC Image to Image Comparison</vt:lpstr>
      <vt:lpstr>Effect of correction mask</vt:lpstr>
      <vt:lpstr>Uncorrected two dimensional deviation FVC – Meas Machine</vt:lpstr>
      <vt:lpstr>Corrected two dimensional deviation  (FVC – Meas Machine)</vt:lpstr>
      <vt:lpstr>Fiber position error on fiber plane</vt:lpstr>
      <vt:lpstr>A few hardware improvements</vt:lpstr>
      <vt:lpstr>Hardware improvements since last  progress report</vt:lpstr>
      <vt:lpstr>Alternate way of making a Distortion Map</vt:lpstr>
      <vt:lpstr>The PDS Measuring Machine</vt:lpstr>
      <vt:lpstr>Distortion maps</vt:lpstr>
      <vt:lpstr>Comparison of distortion map results</vt:lpstr>
      <vt:lpstr>Comments on the Observed Distortions</vt:lpstr>
      <vt:lpstr>A minor accident with an interesting result</vt:lpstr>
      <vt:lpstr>Distortion maps with new window</vt:lpstr>
      <vt:lpstr>Distortion Map Comparison</vt:lpstr>
      <vt:lpstr>PowerPoint Presentation</vt:lpstr>
      <vt:lpstr>Results with the new window</vt:lpstr>
      <vt:lpstr>Resolution on CCD</vt:lpstr>
      <vt:lpstr>Resolution on Fiber Plane</vt:lpstr>
      <vt:lpstr>2 dimensional resolution on fiber plane</vt:lpstr>
      <vt:lpstr>Getting Consistent Results</vt:lpstr>
      <vt:lpstr>Exploring the Parameter Space</vt:lpstr>
      <vt:lpstr>Dependence on FWHM of image on CCD</vt:lpstr>
      <vt:lpstr>Dependence on the Flux</vt:lpstr>
      <vt:lpstr>Dependence on the Flux</vt:lpstr>
      <vt:lpstr>FVC Gain Measurement</vt:lpstr>
      <vt:lpstr>Dependence on the Flux</vt:lpstr>
      <vt:lpstr>Depth of Field at Various f stops</vt:lpstr>
      <vt:lpstr>Diffraction Limit vs. fstop</vt:lpstr>
      <vt:lpstr>Dependence on Lens f Stop</vt:lpstr>
      <vt:lpstr>Peak Flux vs FWHM </vt:lpstr>
      <vt:lpstr>Spread of FWHM on one Frame at f/10.4</vt:lpstr>
      <vt:lpstr>Depth of Field at Various f stops</vt:lpstr>
      <vt:lpstr>Possible Effect of Turbulence</vt:lpstr>
      <vt:lpstr>Sewer Pipe Light Baffle</vt:lpstr>
      <vt:lpstr>Resolution VS FWHM at f/5.6</vt:lpstr>
      <vt:lpstr>Resolution vs FWHM at f/10.4</vt:lpstr>
      <vt:lpstr>Resolution vs FWHM at f/16</vt:lpstr>
      <vt:lpstr>Fiber Illumination Input Angle</vt:lpstr>
      <vt:lpstr>Hardware improvements since last  progress report</vt:lpstr>
      <vt:lpstr>Fiber Illumination Input Angle</vt:lpstr>
      <vt:lpstr>Fiber Plane Prototype 64 fibers total</vt:lpstr>
      <vt:lpstr>The Next Few Steps…</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BigBoss Fiber View Camera</dc:title>
  <dc:creator>Charles Baltay</dc:creator>
  <cp:lastModifiedBy>Charles Baltay</cp:lastModifiedBy>
  <cp:revision>436</cp:revision>
  <cp:lastPrinted>2013-06-26T15:06:38Z</cp:lastPrinted>
  <dcterms:created xsi:type="dcterms:W3CDTF">2012-10-02T03:19:40Z</dcterms:created>
  <dcterms:modified xsi:type="dcterms:W3CDTF">2013-07-09T03:20:03Z</dcterms:modified>
</cp:coreProperties>
</file>