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png" ContentType="image/png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comments/comment1.xml" ContentType="application/vnd.openxmlformats-officedocument.presentationml.comments+xml"/>
  <Override PartName="/ppt/handoutMasters/handoutMaster1.xml" ContentType="application/vnd.openxmlformats-officedocument.presentationml.handoutMaster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32" r:id="rId3"/>
    <p:sldId id="422" r:id="rId4"/>
    <p:sldId id="420" r:id="rId5"/>
    <p:sldId id="42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ul Tipton" initials="PT" lastIdx="29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9142" autoAdjust="0"/>
    <p:restoredTop sz="95000" autoAdjust="0"/>
  </p:normalViewPr>
  <p:slideViewPr>
    <p:cSldViewPr snapToGrid="0" snapToObjects="1">
      <p:cViewPr>
        <p:scale>
          <a:sx n="150" d="100"/>
          <a:sy n="150" d="100"/>
        </p:scale>
        <p:origin x="-88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10" Type="http://schemas.openxmlformats.org/officeDocument/2006/relationships/commentAuthors" Target="commentAuthors.xml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2-09-13T09:58:52.098" idx="27">
    <p:pos x="1456" y="315"/>
    <p:text/>
  </p:cm>
  <p:cm authorId="0" dt="2012-09-13T10:00:51.754" idx="28">
    <p:pos x="3552" y="1067"/>
    <p:text> Epicurus, 300BCE  describing the universe as "the totality of things was always as it is now and always will be"</p:text>
  </p:cm>
  <p:cm authorId="0" dt="2012-09-25T16:31:10.101" idx="29">
    <p:pos x="3099" y="763"/>
    <p:text>essential in the Aristatilian sense - essential instead of accidental - see The Cambridge Campanion to Newtwon , chapter 2, by Bernard Cohen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2-09-13T09:58:52.098" idx="6">
    <p:pos x="1456" y="315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CE4A-EC32-654C-AFAE-0FB6C1BB255D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E8D4C-3113-6541-9906-C64E0171E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C71F-E587-5341-9F74-E3FD29EE31FE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17613-956B-3D46-B6E7-1FCC83113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17613-956B-3D46-B6E7-1FCC831134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P.Tipton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4EED-14AC-2149-949A-51A3C9751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9" Type="http://schemas.openxmlformats.org/officeDocument/2006/relationships/comments" Target="../comments/comment1.xml"/><Relationship Id="rId3" Type="http://schemas.openxmlformats.org/officeDocument/2006/relationships/image" Target="../media/image3.jpeg"/><Relationship Id="rId6" Type="http://schemas.openxmlformats.org/officeDocument/2006/relationships/image" Target="../media/image6.pd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778"/>
            <a:ext cx="8063089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/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dirty="0" smtClean="0">
                <a:latin typeface="Helvetica"/>
                <a:cs typeface="Helvetica"/>
              </a:rPr>
              <a:t> A Brief History of Mass and</a:t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dirty="0" smtClean="0">
                <a:latin typeface="Helvetica"/>
                <a:cs typeface="Helvetica"/>
              </a:rPr>
              <a:t>The (likely) Discovery of the Higgs</a:t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dirty="0" smtClean="0">
                <a:latin typeface="Helvetica"/>
                <a:cs typeface="Helvetica"/>
              </a:rPr>
              <a:t> </a:t>
            </a:r>
            <a:br>
              <a:rPr lang="en-US" dirty="0" smtClean="0">
                <a:latin typeface="Helvetica"/>
                <a:cs typeface="Helvetica"/>
              </a:rPr>
            </a:b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92529"/>
            <a:ext cx="6400800" cy="965831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Helvetica"/>
              </a:rPr>
              <a:t>Paul Tipton, </a:t>
            </a:r>
            <a:r>
              <a:rPr lang="en-US" sz="2000" i="1" dirty="0" smtClean="0">
                <a:latin typeface="Helvetica"/>
              </a:rPr>
              <a:t>Yale University</a:t>
            </a:r>
          </a:p>
          <a:p>
            <a:r>
              <a:rPr lang="en-US" sz="2000" dirty="0" smtClean="0">
                <a:latin typeface="Helvetica"/>
              </a:rPr>
              <a:t>St Thomas More Chapel, Sept. 30, 2012</a:t>
            </a:r>
            <a:endParaRPr lang="en-US" sz="2000" dirty="0">
              <a:latin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786" y="0"/>
            <a:ext cx="1879214" cy="1658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48141" cy="1865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electric_fiel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329" y="4226717"/>
            <a:ext cx="2486025" cy="2474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Mass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P.Tipton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468" y="1166017"/>
            <a:ext cx="6790267" cy="6072983"/>
          </a:xfrm>
        </p:spPr>
        <p:txBody>
          <a:bodyPr>
            <a:noAutofit/>
          </a:bodyPr>
          <a:lstStyle/>
          <a:p>
            <a:r>
              <a:rPr lang="en-US" sz="2000" dirty="0" smtClean="0"/>
              <a:t>Newton (1687) and his mechanics, </a:t>
            </a:r>
            <a:r>
              <a:rPr lang="en-US" sz="2000" dirty="0" err="1" smtClean="0"/>
              <a:t>Lavoiser</a:t>
            </a:r>
            <a:r>
              <a:rPr lang="en-US" sz="2000" dirty="0" smtClean="0"/>
              <a:t> (1760) 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Mass </a:t>
            </a:r>
            <a:r>
              <a:rPr lang="en-US" sz="2000" dirty="0" smtClean="0"/>
              <a:t>is an inherent essential property of an object</a:t>
            </a:r>
          </a:p>
          <a:p>
            <a:pPr lvl="1"/>
            <a:r>
              <a:rPr lang="en-US" sz="2000" dirty="0" smtClean="0"/>
              <a:t>It is conserved, neither created or destroyed</a:t>
            </a:r>
          </a:p>
          <a:p>
            <a:r>
              <a:rPr lang="en-US" sz="2000" dirty="0" smtClean="0"/>
              <a:t>After Einstein and Quantum Mechanics</a:t>
            </a:r>
          </a:p>
          <a:p>
            <a:pPr lvl="1"/>
            <a:r>
              <a:rPr lang="en-US" sz="2000" dirty="0" smtClean="0"/>
              <a:t>Both light  and building-blocks of matter (quarks and leptons) are quantized oscillating </a:t>
            </a:r>
            <a:r>
              <a:rPr lang="en-US" sz="2000" dirty="0" err="1" smtClean="0"/>
              <a:t>massless</a:t>
            </a:r>
            <a:r>
              <a:rPr lang="en-US" sz="2000" dirty="0" smtClean="0"/>
              <a:t> fields.</a:t>
            </a:r>
          </a:p>
          <a:p>
            <a:pPr lvl="1"/>
            <a:r>
              <a:rPr lang="en-US" sz="2000" dirty="0" smtClean="0"/>
              <a:t>Particles interact by exchanging other force-mediating particles</a:t>
            </a:r>
          </a:p>
          <a:p>
            <a:r>
              <a:rPr lang="en-US" sz="2000" dirty="0" smtClean="0"/>
              <a:t>Flaw in theory:  Why aren’t fundamental </a:t>
            </a:r>
          </a:p>
          <a:p>
            <a:pPr>
              <a:buNone/>
            </a:pPr>
            <a:r>
              <a:rPr lang="en-US" sz="2000" dirty="0" smtClean="0"/>
              <a:t>	Particles </a:t>
            </a:r>
            <a:r>
              <a:rPr lang="en-US" sz="2000" dirty="0" err="1" smtClean="0"/>
              <a:t>massless</a:t>
            </a:r>
            <a:r>
              <a:rPr lang="en-US" sz="2000" dirty="0" smtClean="0"/>
              <a:t> like light?</a:t>
            </a:r>
          </a:p>
          <a:p>
            <a:r>
              <a:rPr lang="en-US" sz="2000" dirty="0" smtClean="0"/>
              <a:t>The Fix: Add a ubiquitous Higgs field</a:t>
            </a:r>
          </a:p>
          <a:p>
            <a:pPr lvl="1"/>
            <a:r>
              <a:rPr lang="en-US" sz="2000" dirty="0" smtClean="0"/>
              <a:t>Mass arises via a </a:t>
            </a:r>
            <a:r>
              <a:rPr lang="en-US" sz="2000" i="1" dirty="0" smtClean="0"/>
              <a:t>dynamical</a:t>
            </a:r>
            <a:r>
              <a:rPr lang="en-US" sz="2000" dirty="0" smtClean="0"/>
              <a:t> interaction with the  Higgs field</a:t>
            </a:r>
          </a:p>
          <a:p>
            <a:pPr lvl="1"/>
            <a:r>
              <a:rPr lang="en-US" sz="2000" dirty="0" smtClean="0"/>
              <a:t>The Higgs field self-interacts give the Higgs Boson</a:t>
            </a:r>
          </a:p>
          <a:p>
            <a:r>
              <a:rPr lang="en-US" sz="2000" dirty="0" smtClean="0"/>
              <a:t>Most mass arises </a:t>
            </a:r>
            <a:r>
              <a:rPr lang="en-US" sz="2000" i="1" dirty="0" smtClean="0"/>
              <a:t>dynamically</a:t>
            </a:r>
            <a:r>
              <a:rPr lang="en-US" sz="2000" dirty="0" smtClean="0"/>
              <a:t> within the proton</a:t>
            </a:r>
          </a:p>
          <a:p>
            <a:pPr lvl="1"/>
            <a:r>
              <a:rPr lang="en-US" sz="2000" dirty="0" smtClean="0"/>
              <a:t> swarms of gluons around quarks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15" name="Picture 14" descr="Newt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4667" y="1166017"/>
            <a:ext cx="2654300" cy="3060700"/>
          </a:xfrm>
          <a:prstGeom prst="rect">
            <a:avLst/>
          </a:prstGeom>
        </p:spPr>
      </p:pic>
      <p:pic>
        <p:nvPicPr>
          <p:cNvPr id="16" name="Picture 15" descr="Principia_cov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9192" y="3239673"/>
            <a:ext cx="1384808" cy="1974088"/>
          </a:xfrm>
          <a:prstGeom prst="rect">
            <a:avLst/>
          </a:prstGeom>
        </p:spPr>
      </p:pic>
      <p:pic>
        <p:nvPicPr>
          <p:cNvPr id="24" name="Picture 23" descr="gluons_in_proton.jpg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rcRect l="21176" t="27273" r="23529" b="33636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7"/>
              <a:srcRect l="21176" t="27273" r="23529" b="33636"/>
              <a:stretch>
                <a:fillRect/>
              </a:stretch>
            </p:blipFill>
          </mc:Fallback>
        </mc:AlternateContent>
        <p:spPr>
          <a:xfrm>
            <a:off x="6292850" y="4226717"/>
            <a:ext cx="2793537" cy="2555754"/>
          </a:xfrm>
          <a:prstGeom prst="rect">
            <a:avLst/>
          </a:prstGeom>
        </p:spPr>
      </p:pic>
      <p:pic>
        <p:nvPicPr>
          <p:cNvPr id="26" name="Picture 25" descr="einstein_bike.jpg"/>
          <p:cNvPicPr>
            <a:picLocks noChangeAspect="1"/>
          </p:cNvPicPr>
          <p:nvPr/>
        </p:nvPicPr>
        <p:blipFill>
          <a:blip r:embed="rId8"/>
          <a:srcRect l="16000" r="19200"/>
          <a:stretch>
            <a:fillRect/>
          </a:stretch>
        </p:blipFill>
        <p:spPr>
          <a:xfrm>
            <a:off x="6747105" y="2356255"/>
            <a:ext cx="2133115" cy="3291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Higgs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P.Tipton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" name="Picture 15" descr="LHC.JPG"/>
          <p:cNvPicPr>
            <a:picLocks noChangeAspect="1"/>
          </p:cNvPicPr>
          <p:nvPr/>
        </p:nvPicPr>
        <p:blipFill>
          <a:blip r:embed="rId2">
            <a:alphaModFix amt="46000"/>
            <a:lum bright="-38000" contrast="1000"/>
          </a:blip>
          <a:stretch>
            <a:fillRect/>
          </a:stretch>
        </p:blipFill>
        <p:spPr>
          <a:xfrm>
            <a:off x="430684" y="-626533"/>
            <a:ext cx="825611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67" y="618067"/>
            <a:ext cx="8017933" cy="3412066"/>
          </a:xfrm>
        </p:spPr>
        <p:txBody>
          <a:bodyPr>
            <a:normAutofit fontScale="92500" lnSpcReduction="20000"/>
          </a:bodyPr>
          <a:lstStyle/>
          <a:p>
            <a:endParaRPr lang="en-US" sz="1882" dirty="0" smtClean="0"/>
          </a:p>
          <a:p>
            <a:pPr>
              <a:buNone/>
            </a:pPr>
            <a:endParaRPr lang="en-US" sz="1882" dirty="0" smtClean="0"/>
          </a:p>
          <a:p>
            <a:r>
              <a:rPr lang="en-US" sz="2353" dirty="0" smtClean="0"/>
              <a:t>The Higgs Boson is very unstable</a:t>
            </a:r>
          </a:p>
          <a:p>
            <a:pPr lvl="1"/>
            <a:r>
              <a:rPr lang="en-US" sz="1953" dirty="0" smtClean="0"/>
              <a:t>Can’t find one, need to create it with an accelerator</a:t>
            </a:r>
          </a:p>
          <a:p>
            <a:pPr lvl="1"/>
            <a:r>
              <a:rPr lang="en-US" sz="1953" dirty="0" smtClean="0"/>
              <a:t>(run E=mc</a:t>
            </a:r>
            <a:r>
              <a:rPr lang="en-US" sz="1953" baseline="30000" dirty="0" smtClean="0"/>
              <a:t>2</a:t>
            </a:r>
            <a:r>
              <a:rPr lang="en-US" sz="1953" dirty="0" smtClean="0"/>
              <a:t> ‘backwards’, turn energy into matter)</a:t>
            </a:r>
          </a:p>
          <a:p>
            <a:r>
              <a:rPr lang="en-US" sz="2353" dirty="0" smtClean="0"/>
              <a:t>The accelerator is the LHC </a:t>
            </a:r>
          </a:p>
          <a:p>
            <a:r>
              <a:rPr lang="en-US" sz="2400" dirty="0" smtClean="0"/>
              <a:t>We detect the Higgs by observing its decay products</a:t>
            </a:r>
            <a:endParaRPr lang="en-US" sz="2162" dirty="0" smtClean="0"/>
          </a:p>
          <a:p>
            <a:r>
              <a:rPr lang="en-US" sz="2162" dirty="0" smtClean="0"/>
              <a:t>This summer we discovered a ‘Higgs-like object’</a:t>
            </a:r>
          </a:p>
          <a:p>
            <a:pPr lvl="1"/>
            <a:r>
              <a:rPr lang="en-US" sz="1946" dirty="0" smtClean="0"/>
              <a:t>Is produced like the Higgs should be produced</a:t>
            </a:r>
          </a:p>
          <a:p>
            <a:pPr lvl="1"/>
            <a:r>
              <a:rPr lang="en-US" sz="1946" dirty="0" smtClean="0"/>
              <a:t>Decays like the Higgs should decay (roughly)</a:t>
            </a:r>
          </a:p>
          <a:p>
            <a:pPr lvl="1"/>
            <a:r>
              <a:rPr lang="en-US" sz="1946" dirty="0" smtClean="0"/>
              <a:t>Mass in the allowed range (constrained by other experiments)</a:t>
            </a:r>
          </a:p>
          <a:p>
            <a:pPr lvl="1"/>
            <a:endParaRPr lang="en-US" sz="1482" dirty="0" smtClean="0"/>
          </a:p>
          <a:p>
            <a:pPr lvl="1"/>
            <a:endParaRPr lang="en-US" sz="1882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7" name="Picture 16" descr="ATL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3797300"/>
            <a:ext cx="34925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all means (my opinion)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32" y="1617133"/>
            <a:ext cx="8758768" cy="473921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have a (relatively) `complete’ the picture of mass:</a:t>
            </a:r>
          </a:p>
          <a:p>
            <a:r>
              <a:rPr lang="en-US" sz="2400" dirty="0" smtClean="0"/>
              <a:t>Mass is beautifully complicated and elegantly revealed in Quantum Mechanics:</a:t>
            </a:r>
          </a:p>
          <a:p>
            <a:pPr lvl="1"/>
            <a:r>
              <a:rPr lang="en-US" sz="2000" dirty="0" smtClean="0"/>
              <a:t>In ~1810,  matter was real,  fields were math</a:t>
            </a:r>
          </a:p>
          <a:p>
            <a:pPr lvl="1"/>
            <a:r>
              <a:rPr lang="en-US" sz="2000" dirty="0" smtClean="0"/>
              <a:t>Now everything is comprised of quantized fields</a:t>
            </a:r>
          </a:p>
          <a:p>
            <a:pPr lvl="1"/>
            <a:r>
              <a:rPr lang="en-US" sz="2000" dirty="0" smtClean="0"/>
              <a:t>Mass is dynamic in origin, not innate.  It arises from fundamental interactions and is calculable (at some level)</a:t>
            </a:r>
          </a:p>
          <a:p>
            <a:r>
              <a:rPr lang="en-US" sz="2400" dirty="0" smtClean="0"/>
              <a:t>Last puzzle piece, Higgs Boson; intellectual &amp; experimental tour-de-force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P.Tipton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1667" y="1093913"/>
            <a:ext cx="3218199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Helvetica"/>
              </a:rPr>
              <a:t>Science Lessons: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Harvard_scoreboard.jpg"/>
          <p:cNvPicPr>
            <a:picLocks noChangeAspect="1"/>
          </p:cNvPicPr>
          <p:nvPr/>
        </p:nvPicPr>
        <p:blipFill>
          <a:blip r:embed="rId2">
            <a:lum contrast="-42000"/>
            <a:alphaModFix amt="75000"/>
          </a:blip>
          <a:stretch>
            <a:fillRect/>
          </a:stretch>
        </p:blipFill>
        <p:spPr>
          <a:xfrm>
            <a:off x="0" y="-101600"/>
            <a:ext cx="9586087" cy="5878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it all means (my opinion)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P.Tipton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EED-14AC-2149-949A-51A3C9751E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1233" y="998621"/>
            <a:ext cx="3382957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Helvetica"/>
              </a:rPr>
              <a:t> Beyond the Science: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31232" y="1460286"/>
            <a:ext cx="8555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dirty="0" smtClean="0"/>
              <a:t>The higgs discovery was global, publically supported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International Cooperation</a:t>
            </a:r>
            <a:r>
              <a:rPr lang="en-US" sz="2000" b="1" dirty="0" smtClean="0">
                <a:solidFill>
                  <a:srgbClr val="FF0000"/>
                </a:solidFill>
              </a:rPr>
              <a:t>   1</a:t>
            </a:r>
            <a:r>
              <a:rPr lang="en-US" sz="2000" b="1" dirty="0" smtClean="0">
                <a:solidFill>
                  <a:srgbClr val="000000"/>
                </a:solidFill>
              </a:rPr>
              <a:t>      Nationalistic Rancor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0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/>
              <a:t>Glory &amp; Virtue of Taxation   </a:t>
            </a:r>
            <a:r>
              <a:rPr lang="en-US" sz="2000" b="1" dirty="0" smtClean="0">
                <a:solidFill>
                  <a:srgbClr val="FF0000"/>
                </a:solidFill>
              </a:rPr>
              <a:t>1      </a:t>
            </a:r>
            <a:r>
              <a:rPr lang="en-US" sz="2000" b="1" dirty="0" smtClean="0">
                <a:solidFill>
                  <a:srgbClr val="000000"/>
                </a:solidFill>
              </a:rPr>
              <a:t>Hyper Individualism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0    </a:t>
            </a:r>
            <a:endParaRPr lang="en-US" sz="2000" dirty="0" smtClean="0"/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/>
              <a:t>Practically all taxpayers on the planet had skin in the game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000" dirty="0" smtClean="0"/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000" dirty="0" smtClean="0"/>
          </a:p>
          <a:p>
            <a:pPr marL="742950" lvl="2" indent="-285750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/>
              <a:t>Higgs Boson 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1     </a:t>
            </a:r>
            <a:r>
              <a:rPr lang="en-US" sz="2000" b="1" dirty="0" smtClean="0">
                <a:solidFill>
                  <a:srgbClr val="000000"/>
                </a:solidFill>
              </a:rPr>
              <a:t>      icrosoft                  Boson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0    </a:t>
            </a:r>
          </a:p>
          <a:p>
            <a:pPr marL="742950" lvl="2" indent="-285750">
              <a:spcBef>
                <a:spcPct val="20000"/>
              </a:spcBef>
            </a:pPr>
            <a:endParaRPr lang="en-US" sz="2000" dirty="0" smtClean="0"/>
          </a:p>
          <a:p>
            <a:pPr marL="285750" lvl="1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/>
              <a:t>Human Curiosity trumped all else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/>
              <a:t>Human Curiosity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/>
              <a:t>  </a:t>
            </a:r>
            <a:r>
              <a:rPr lang="en-US" sz="2000" b="1" dirty="0" smtClean="0"/>
              <a:t>Motives lower on Maslow's hierarchy </a:t>
            </a:r>
            <a:r>
              <a:rPr lang="en-US" sz="2000" b="1" dirty="0" smtClean="0">
                <a:solidFill>
                  <a:srgbClr val="FF0000"/>
                </a:solidFill>
              </a:rPr>
              <a:t>0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Opportunity Cost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</a:rPr>
              <a:t>End to Preventable Disease  </a:t>
            </a:r>
            <a:r>
              <a:rPr lang="en-US" sz="2000" b="1" dirty="0" smtClean="0">
                <a:solidFill>
                  <a:srgbClr val="FF0000"/>
                </a:solidFill>
              </a:rPr>
              <a:t>0 </a:t>
            </a:r>
            <a:r>
              <a:rPr lang="en-US" sz="2000" dirty="0" smtClean="0">
                <a:solidFill>
                  <a:srgbClr val="000000"/>
                </a:solidFill>
              </a:rPr>
              <a:t>      </a:t>
            </a:r>
            <a:r>
              <a:rPr lang="en-US" sz="2000" b="1" dirty="0" smtClean="0">
                <a:solidFill>
                  <a:srgbClr val="000000"/>
                </a:solidFill>
              </a:rPr>
              <a:t>Big Science             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 1   </a:t>
            </a:r>
            <a:r>
              <a:rPr lang="en-US" sz="2000" dirty="0" smtClean="0">
                <a:solidFill>
                  <a:srgbClr val="000000"/>
                </a:solidFill>
              </a:rPr>
              <a:t>		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ct val="20000"/>
              </a:spcBef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18" descr="microsoft.jpg"/>
          <p:cNvPicPr>
            <a:picLocks noChangeAspect="1"/>
          </p:cNvPicPr>
          <p:nvPr/>
        </p:nvPicPr>
        <p:blipFill>
          <a:blip r:embed="rId3"/>
          <a:srcRect l="21600" t="17143" r="21600" b="21429"/>
          <a:stretch>
            <a:fillRect/>
          </a:stretch>
        </p:blipFill>
        <p:spPr>
          <a:xfrm>
            <a:off x="4359077" y="3187839"/>
            <a:ext cx="1796190" cy="1087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0">
          <a:solidFill>
            <a:schemeClr val="tx1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none" rtlCol="0">
        <a:spAutoFit/>
      </a:bodyPr>
      <a:lstStyle>
        <a:defPPr>
          <a:defRPr dirty="0" smtClean="0">
            <a:noFill/>
            <a:latin typeface="Helvetica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89659</TotalTime>
  <Words>451</Words>
  <Application>Microsoft Macintosh PowerPoint</Application>
  <PresentationFormat>On-screen Show (4:3)</PresentationFormat>
  <Paragraphs>76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A Brief History of Mass and The (likely) Discovery of the Higgs   </vt:lpstr>
      <vt:lpstr>A Brief History of Mass</vt:lpstr>
      <vt:lpstr>Finding the Higgs</vt:lpstr>
      <vt:lpstr>What it all means (my opinion)</vt:lpstr>
      <vt:lpstr>What it all means (my opinion)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ttbar cross section measuremnt on l+jets chanel</dc:title>
  <dc:creator>Tobias Golling</dc:creator>
  <cp:lastModifiedBy>Paul Tipton</cp:lastModifiedBy>
  <cp:revision>443</cp:revision>
  <cp:lastPrinted>2012-09-25T19:10:49Z</cp:lastPrinted>
  <dcterms:created xsi:type="dcterms:W3CDTF">2012-10-16T13:01:34Z</dcterms:created>
  <dcterms:modified xsi:type="dcterms:W3CDTF">2012-10-16T13:02:16Z</dcterms:modified>
</cp:coreProperties>
</file>