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83" r:id="rId3"/>
    <p:sldId id="311" r:id="rId4"/>
    <p:sldId id="282" r:id="rId5"/>
    <p:sldId id="273" r:id="rId6"/>
    <p:sldId id="285" r:id="rId7"/>
    <p:sldId id="312" r:id="rId8"/>
    <p:sldId id="286" r:id="rId9"/>
    <p:sldId id="313" r:id="rId10"/>
    <p:sldId id="314" r:id="rId11"/>
    <p:sldId id="315" r:id="rId12"/>
    <p:sldId id="316" r:id="rId13"/>
    <p:sldId id="326" r:id="rId14"/>
    <p:sldId id="321" r:id="rId15"/>
    <p:sldId id="322" r:id="rId16"/>
    <p:sldId id="323" r:id="rId17"/>
    <p:sldId id="325" r:id="rId18"/>
    <p:sldId id="287" r:id="rId19"/>
    <p:sldId id="288" r:id="rId20"/>
    <p:sldId id="344" r:id="rId21"/>
    <p:sldId id="289" r:id="rId22"/>
    <p:sldId id="290" r:id="rId23"/>
    <p:sldId id="291" r:id="rId24"/>
    <p:sldId id="292" r:id="rId25"/>
    <p:sldId id="296" r:id="rId26"/>
    <p:sldId id="293" r:id="rId27"/>
    <p:sldId id="297" r:id="rId28"/>
    <p:sldId id="298" r:id="rId29"/>
    <p:sldId id="306" r:id="rId30"/>
    <p:sldId id="307" r:id="rId31"/>
    <p:sldId id="320" r:id="rId32"/>
    <p:sldId id="277" r:id="rId33"/>
    <p:sldId id="329" r:id="rId34"/>
    <p:sldId id="330" r:id="rId35"/>
    <p:sldId id="331" r:id="rId36"/>
    <p:sldId id="333" r:id="rId37"/>
    <p:sldId id="347" r:id="rId38"/>
    <p:sldId id="345" r:id="rId39"/>
    <p:sldId id="336" r:id="rId40"/>
    <p:sldId id="346" r:id="rId41"/>
    <p:sldId id="337" r:id="rId42"/>
    <p:sldId id="327" r:id="rId43"/>
    <p:sldId id="340" r:id="rId44"/>
    <p:sldId id="341" r:id="rId45"/>
    <p:sldId id="342" r:id="rId46"/>
    <p:sldId id="281" r:id="rId47"/>
    <p:sldId id="300" r:id="rId48"/>
    <p:sldId id="301" r:id="rId49"/>
    <p:sldId id="302" r:id="rId50"/>
    <p:sldId id="303" r:id="rId51"/>
    <p:sldId id="304" r:id="rId52"/>
    <p:sldId id="305" r:id="rId53"/>
    <p:sldId id="309" r:id="rId54"/>
    <p:sldId id="310" r:id="rId55"/>
    <p:sldId id="317" r:id="rId56"/>
    <p:sldId id="318" r:id="rId57"/>
    <p:sldId id="319" r:id="rId58"/>
    <p:sldId id="271" r:id="rId59"/>
    <p:sldId id="272" r:id="rId60"/>
    <p:sldId id="259" r:id="rId61"/>
    <p:sldId id="268" r:id="rId62"/>
    <p:sldId id="266" r:id="rId63"/>
    <p:sldId id="269" r:id="rId64"/>
    <p:sldId id="270" r:id="rId65"/>
    <p:sldId id="276"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074" autoAdjust="0"/>
  </p:normalViewPr>
  <p:slideViewPr>
    <p:cSldViewPr snapToGrid="0" snapToObjects="1">
      <p:cViewPr varScale="1">
        <p:scale>
          <a:sx n="75" d="100"/>
          <a:sy n="75" d="100"/>
        </p:scale>
        <p:origin x="-1576" y="-104"/>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13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616880-67AA-AA4D-AACA-C8EB18018D92}"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1236917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616880-67AA-AA4D-AACA-C8EB18018D92}"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271372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616880-67AA-AA4D-AACA-C8EB18018D92}"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418251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616880-67AA-AA4D-AACA-C8EB18018D92}"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364224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616880-67AA-AA4D-AACA-C8EB18018D92}" type="datetimeFigureOut">
              <a:rPr lang="en-US" smtClean="0"/>
              <a:t>3/3/15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379901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616880-67AA-AA4D-AACA-C8EB18018D92}" type="datetimeFigureOut">
              <a:rPr lang="en-US" smtClean="0"/>
              <a:t>3/3/15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1236874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616880-67AA-AA4D-AACA-C8EB18018D92}" type="datetimeFigureOut">
              <a:rPr lang="en-US" smtClean="0"/>
              <a:t>3/3/15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118831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616880-67AA-AA4D-AACA-C8EB18018D92}" type="datetimeFigureOut">
              <a:rPr lang="en-US" smtClean="0"/>
              <a:t>3/3/15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1983453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616880-67AA-AA4D-AACA-C8EB18018D92}" type="datetimeFigureOut">
              <a:rPr lang="en-US" smtClean="0"/>
              <a:t>3/3/15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212311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616880-67AA-AA4D-AACA-C8EB18018D92}" type="datetimeFigureOut">
              <a:rPr lang="en-US" smtClean="0"/>
              <a:t>3/3/15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264930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616880-67AA-AA4D-AACA-C8EB18018D92}" type="datetimeFigureOut">
              <a:rPr lang="en-US" smtClean="0"/>
              <a:t>3/3/15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C82BF-1591-EA43-98F4-64B1BF2AAAB0}" type="slidenum">
              <a:rPr lang="en-US" smtClean="0"/>
              <a:t>‹#›</a:t>
            </a:fld>
            <a:endParaRPr lang="en-US"/>
          </a:p>
        </p:txBody>
      </p:sp>
    </p:spTree>
    <p:extLst>
      <p:ext uri="{BB962C8B-B14F-4D97-AF65-F5344CB8AC3E}">
        <p14:creationId xmlns:p14="http://schemas.microsoft.com/office/powerpoint/2010/main" val="36992123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16880-67AA-AA4D-AACA-C8EB18018D92}" type="datetimeFigureOut">
              <a:rPr lang="en-US" smtClean="0"/>
              <a:t>3/3/15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C82BF-1591-EA43-98F4-64B1BF2AAAB0}" type="slidenum">
              <a:rPr lang="en-US" smtClean="0"/>
              <a:t>‹#›</a:t>
            </a:fld>
            <a:endParaRPr lang="en-US"/>
          </a:p>
        </p:txBody>
      </p:sp>
    </p:spTree>
    <p:extLst>
      <p:ext uri="{BB962C8B-B14F-4D97-AF65-F5344CB8AC3E}">
        <p14:creationId xmlns:p14="http://schemas.microsoft.com/office/powerpoint/2010/main" val="2021230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image" Target="../media/image47.jpg"/></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image" Target="../media/image5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pic>
        <p:nvPicPr>
          <p:cNvPr id="15362" name="Content Placeholder 3" descr="rays1.PDF"/>
          <p:cNvPicPr>
            <a:picLocks noGrp="1" noChangeAspect="1"/>
          </p:cNvPicPr>
          <p:nvPr>
            <p:ph idx="1"/>
          </p:nvPr>
        </p:nvPicPr>
        <p:blipFill>
          <a:blip r:embed="rId2">
            <a:extLst>
              <a:ext uri="{28A0092B-C50C-407E-A947-70E740481C1C}">
                <a14:useLocalDpi xmlns:a14="http://schemas.microsoft.com/office/drawing/2010/main" val="0"/>
              </a:ext>
            </a:extLst>
          </a:blip>
          <a:srcRect l="-67654" r="-67654"/>
          <a:stretch>
            <a:fillRect/>
          </a:stretch>
        </p:blipFill>
        <p:spPr>
          <a:xfrm>
            <a:off x="-6621463" y="-1199007"/>
            <a:ext cx="22593301" cy="9936163"/>
          </a:xfrm>
        </p:spPr>
      </p:pic>
      <p:sp>
        <p:nvSpPr>
          <p:cNvPr id="15363" name="TextBox 4"/>
          <p:cNvSpPr txBox="1">
            <a:spLocks noChangeArrowheads="1"/>
          </p:cNvSpPr>
          <p:nvPr/>
        </p:nvSpPr>
        <p:spPr bwMode="auto">
          <a:xfrm>
            <a:off x="1087845" y="318522"/>
            <a:ext cx="700704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dirty="0">
                <a:solidFill>
                  <a:srgbClr val="FFFF00"/>
                </a:solidFill>
                <a:latin typeface="Times New Roman" charset="0"/>
              </a:rPr>
              <a:t>The </a:t>
            </a:r>
            <a:r>
              <a:rPr lang="en-US" sz="4400" dirty="0" smtClean="0">
                <a:solidFill>
                  <a:srgbClr val="FFFF00"/>
                </a:solidFill>
                <a:latin typeface="Times New Roman" charset="0"/>
              </a:rPr>
              <a:t>DESI </a:t>
            </a:r>
            <a:r>
              <a:rPr lang="en-US" sz="4400" dirty="0">
                <a:solidFill>
                  <a:srgbClr val="FFFF00"/>
                </a:solidFill>
                <a:latin typeface="Times New Roman" charset="0"/>
              </a:rPr>
              <a:t>Fiber View </a:t>
            </a:r>
            <a:r>
              <a:rPr lang="en-US" sz="4400" dirty="0" smtClean="0">
                <a:solidFill>
                  <a:srgbClr val="FFFF00"/>
                </a:solidFill>
                <a:latin typeface="Times New Roman" charset="0"/>
              </a:rPr>
              <a:t>Camera</a:t>
            </a:r>
          </a:p>
          <a:p>
            <a:pPr algn="ctr" eaLnBrk="1" hangingPunct="1"/>
            <a:r>
              <a:rPr lang="en-US" sz="4400" dirty="0">
                <a:solidFill>
                  <a:srgbClr val="FFFF00"/>
                </a:solidFill>
                <a:latin typeface="Times New Roman" charset="0"/>
              </a:rPr>
              <a:t>a</a:t>
            </a:r>
            <a:r>
              <a:rPr lang="en-US" sz="4400" dirty="0" smtClean="0">
                <a:solidFill>
                  <a:srgbClr val="FFFF00"/>
                </a:solidFill>
                <a:latin typeface="Times New Roman" charset="0"/>
              </a:rPr>
              <a:t>nd Fiber Plane </a:t>
            </a:r>
            <a:r>
              <a:rPr lang="en-US" sz="4400" dirty="0" err="1" smtClean="0">
                <a:solidFill>
                  <a:srgbClr val="FFFF00"/>
                </a:solidFill>
                <a:latin typeface="Times New Roman" charset="0"/>
              </a:rPr>
              <a:t>Fiducials</a:t>
            </a:r>
            <a:endParaRPr lang="en-US" sz="4400" dirty="0" smtClean="0">
              <a:solidFill>
                <a:srgbClr val="FFFF00"/>
              </a:solidFill>
              <a:latin typeface="Times New Roman" charset="0"/>
            </a:endParaRPr>
          </a:p>
          <a:p>
            <a:pPr algn="ctr" eaLnBrk="1" hangingPunct="1"/>
            <a:r>
              <a:rPr lang="en-US" sz="4400" dirty="0" smtClean="0">
                <a:solidFill>
                  <a:srgbClr val="FFFF00"/>
                </a:solidFill>
                <a:latin typeface="Times New Roman" charset="0"/>
              </a:rPr>
              <a:t>  </a:t>
            </a:r>
            <a:endParaRPr lang="en-US" sz="4400" dirty="0">
              <a:solidFill>
                <a:srgbClr val="FFFF00"/>
              </a:solidFill>
              <a:latin typeface="Times New Roman" charset="0"/>
            </a:endParaRPr>
          </a:p>
        </p:txBody>
      </p:sp>
      <p:sp>
        <p:nvSpPr>
          <p:cNvPr id="15365" name="TextBox 1"/>
          <p:cNvSpPr txBox="1">
            <a:spLocks noChangeArrowheads="1"/>
          </p:cNvSpPr>
          <p:nvPr/>
        </p:nvSpPr>
        <p:spPr bwMode="auto">
          <a:xfrm>
            <a:off x="2971800" y="55054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5366" name="TextBox 2"/>
          <p:cNvSpPr txBox="1">
            <a:spLocks noChangeArrowheads="1"/>
          </p:cNvSpPr>
          <p:nvPr/>
        </p:nvSpPr>
        <p:spPr bwMode="auto">
          <a:xfrm>
            <a:off x="8522494" y="6106319"/>
            <a:ext cx="3127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7CAE5B-FB0F-0C45-B4B5-DA1CE41787A3}" type="slidenum">
              <a:rPr lang="en-US" sz="1800" b="1">
                <a:solidFill>
                  <a:srgbClr val="FF0000"/>
                </a:solidFill>
              </a:rPr>
              <a:pPr eaLnBrk="1" hangingPunct="1"/>
              <a:t>1</a:t>
            </a:fld>
            <a:endParaRPr lang="en-US" sz="1800" b="1" dirty="0">
              <a:solidFill>
                <a:srgbClr val="FF0000"/>
              </a:solidFill>
            </a:endParaRPr>
          </a:p>
          <a:p>
            <a:pPr eaLnBrk="1" hangingPunct="1"/>
            <a:endParaRPr lang="en-US" sz="1800" dirty="0"/>
          </a:p>
        </p:txBody>
      </p:sp>
      <p:sp>
        <p:nvSpPr>
          <p:cNvPr id="15368" name="TextBox 2"/>
          <p:cNvSpPr txBox="1">
            <a:spLocks noChangeArrowheads="1"/>
          </p:cNvSpPr>
          <p:nvPr/>
        </p:nvSpPr>
        <p:spPr bwMode="auto">
          <a:xfrm>
            <a:off x="5330825" y="4572000"/>
            <a:ext cx="21420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00"/>
                </a:solidFill>
                <a:latin typeface="Times New Roman" charset="0"/>
                <a:cs typeface="Times New Roman" charset="0"/>
              </a:rPr>
              <a:t>C </a:t>
            </a:r>
            <a:r>
              <a:rPr lang="en-US" dirty="0" smtClean="0">
                <a:solidFill>
                  <a:srgbClr val="FFFF00"/>
                </a:solidFill>
                <a:latin typeface="Times New Roman" charset="0"/>
                <a:cs typeface="Times New Roman" charset="0"/>
              </a:rPr>
              <a:t>Baltay</a:t>
            </a:r>
          </a:p>
          <a:p>
            <a:pPr eaLnBrk="1" hangingPunct="1"/>
            <a:r>
              <a:rPr lang="en-US" dirty="0" smtClean="0">
                <a:solidFill>
                  <a:srgbClr val="FFFF00"/>
                </a:solidFill>
                <a:latin typeface="Times New Roman" charset="0"/>
                <a:cs typeface="Times New Roman" charset="0"/>
              </a:rPr>
              <a:t>March 26, 2015</a:t>
            </a:r>
            <a:endParaRPr lang="en-US" dirty="0">
              <a:solidFill>
                <a:srgbClr val="FFFF00"/>
              </a:solidFill>
              <a:latin typeface="Times New Roman" charset="0"/>
              <a:cs typeface="Times New Roman" charset="0"/>
            </a:endParaRPr>
          </a:p>
        </p:txBody>
      </p:sp>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1</a:t>
            </a:fld>
            <a:endParaRPr lang="en-US" dirty="0">
              <a:solidFill>
                <a:srgbClr val="000000"/>
              </a:solidFill>
            </a:endParaRPr>
          </a:p>
        </p:txBody>
      </p:sp>
    </p:spTree>
    <p:extLst>
      <p:ext uri="{BB962C8B-B14F-4D97-AF65-F5344CB8AC3E}">
        <p14:creationId xmlns:p14="http://schemas.microsoft.com/office/powerpoint/2010/main" val="33103121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211654" y="428625"/>
            <a:ext cx="7934530" cy="857250"/>
          </a:xfrm>
        </p:spPr>
        <p:txBody>
          <a:bodyPr/>
          <a:lstStyle/>
          <a:p>
            <a:r>
              <a:rPr lang="en-US" sz="3200" b="0" u="sng" dirty="0">
                <a:solidFill>
                  <a:srgbClr val="FF0000"/>
                </a:solidFill>
                <a:latin typeface="Calibri" charset="0"/>
                <a:ea typeface="ＭＳ Ｐゴシック" charset="0"/>
                <a:cs typeface="ＭＳ Ｐゴシック" charset="0"/>
              </a:rPr>
              <a:t>Ray Traces to the Fiber View Camera</a:t>
            </a:r>
          </a:p>
        </p:txBody>
      </p:sp>
      <p:sp>
        <p:nvSpPr>
          <p:cNvPr id="58380"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851667-8589-0047-A21F-383B37CEDF13}" type="slidenum">
              <a:rPr lang="en-US" sz="1600" b="1">
                <a:solidFill>
                  <a:srgbClr val="000000"/>
                </a:solidFill>
                <a:latin typeface="Calibri" charset="0"/>
              </a:rPr>
              <a:pPr eaLnBrk="1" hangingPunct="1"/>
              <a:t>10</a:t>
            </a:fld>
            <a:endParaRPr lang="en-US" sz="1600" b="1" dirty="0">
              <a:solidFill>
                <a:srgbClr val="000000"/>
              </a:solidFill>
              <a:latin typeface="Calibri" charset="0"/>
            </a:endParaRPr>
          </a:p>
        </p:txBody>
      </p:sp>
      <p:pic>
        <p:nvPicPr>
          <p:cNvPr id="3" name="Content Placeholder 2" descr="Raytrac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077" t="10913" r="1878" b="4951"/>
          <a:stretch/>
        </p:blipFill>
        <p:spPr>
          <a:xfrm>
            <a:off x="531827" y="2068286"/>
            <a:ext cx="8448675" cy="3501571"/>
          </a:xfrm>
        </p:spPr>
      </p:pic>
      <p:sp>
        <p:nvSpPr>
          <p:cNvPr id="4" name="TextBox 3"/>
          <p:cNvSpPr txBox="1"/>
          <p:nvPr/>
        </p:nvSpPr>
        <p:spPr>
          <a:xfrm>
            <a:off x="1560284" y="2558143"/>
            <a:ext cx="1758564" cy="461665"/>
          </a:xfrm>
          <a:prstGeom prst="rect">
            <a:avLst/>
          </a:prstGeom>
          <a:noFill/>
        </p:spPr>
        <p:txBody>
          <a:bodyPr wrap="none" rtlCol="0">
            <a:spAutoFit/>
          </a:bodyPr>
          <a:lstStyle/>
          <a:p>
            <a:r>
              <a:rPr lang="en-US" sz="2400" dirty="0" smtClean="0">
                <a:solidFill>
                  <a:srgbClr val="FFFF00"/>
                </a:solidFill>
                <a:latin typeface="Arial"/>
                <a:cs typeface="Arial"/>
              </a:rPr>
              <a:t>Fiber Plane</a:t>
            </a:r>
            <a:endParaRPr lang="en-US" sz="2400" dirty="0">
              <a:solidFill>
                <a:srgbClr val="FFFF00"/>
              </a:solidFill>
              <a:latin typeface="Arial"/>
              <a:cs typeface="Arial"/>
            </a:endParaRPr>
          </a:p>
        </p:txBody>
      </p:sp>
      <p:sp>
        <p:nvSpPr>
          <p:cNvPr id="5" name="TextBox 4"/>
          <p:cNvSpPr txBox="1"/>
          <p:nvPr/>
        </p:nvSpPr>
        <p:spPr>
          <a:xfrm>
            <a:off x="1995714" y="4945742"/>
            <a:ext cx="2425063" cy="461665"/>
          </a:xfrm>
          <a:prstGeom prst="rect">
            <a:avLst/>
          </a:prstGeom>
          <a:noFill/>
        </p:spPr>
        <p:txBody>
          <a:bodyPr wrap="none" rtlCol="0">
            <a:spAutoFit/>
          </a:bodyPr>
          <a:lstStyle/>
          <a:p>
            <a:r>
              <a:rPr lang="en-US" sz="2400" dirty="0" smtClean="0">
                <a:solidFill>
                  <a:srgbClr val="FFFF00"/>
                </a:solidFill>
                <a:latin typeface="Arial"/>
                <a:cs typeface="Arial"/>
              </a:rPr>
              <a:t>Corrector Optics</a:t>
            </a:r>
            <a:endParaRPr lang="en-US" sz="2400" dirty="0">
              <a:solidFill>
                <a:srgbClr val="FFFF00"/>
              </a:solidFill>
              <a:latin typeface="Arial"/>
              <a:cs typeface="Arial"/>
            </a:endParaRPr>
          </a:p>
        </p:txBody>
      </p:sp>
      <p:sp>
        <p:nvSpPr>
          <p:cNvPr id="6" name="TextBox 5"/>
          <p:cNvSpPr txBox="1"/>
          <p:nvPr/>
        </p:nvSpPr>
        <p:spPr>
          <a:xfrm>
            <a:off x="5012831" y="2594429"/>
            <a:ext cx="2813090" cy="461665"/>
          </a:xfrm>
          <a:prstGeom prst="rect">
            <a:avLst/>
          </a:prstGeom>
          <a:noFill/>
        </p:spPr>
        <p:txBody>
          <a:bodyPr wrap="none" rtlCol="0">
            <a:spAutoFit/>
          </a:bodyPr>
          <a:lstStyle/>
          <a:p>
            <a:r>
              <a:rPr lang="en-US" sz="2400" dirty="0" smtClean="0">
                <a:solidFill>
                  <a:srgbClr val="FFFF00"/>
                </a:solidFill>
                <a:latin typeface="Arial"/>
                <a:cs typeface="Arial"/>
              </a:rPr>
              <a:t>Fiber View Camera</a:t>
            </a:r>
            <a:endParaRPr lang="en-US" sz="2400" dirty="0">
              <a:solidFill>
                <a:srgbClr val="FFFF00"/>
              </a:solidFill>
              <a:latin typeface="Arial"/>
              <a:cs typeface="Arial"/>
            </a:endParaRPr>
          </a:p>
        </p:txBody>
      </p:sp>
      <p:cxnSp>
        <p:nvCxnSpPr>
          <p:cNvPr id="9" name="Straight Arrow Connector 8"/>
          <p:cNvCxnSpPr/>
          <p:nvPr/>
        </p:nvCxnSpPr>
        <p:spPr bwMode="auto">
          <a:xfrm flipH="1">
            <a:off x="1088571" y="2848429"/>
            <a:ext cx="489858" cy="707571"/>
          </a:xfrm>
          <a:prstGeom prst="straightConnector1">
            <a:avLst/>
          </a:prstGeom>
          <a:solidFill>
            <a:schemeClr val="accent1"/>
          </a:solidFill>
          <a:ln w="12700" cap="flat" cmpd="sng" algn="ctr">
            <a:solidFill>
              <a:srgbClr val="FFFF00"/>
            </a:solidFill>
            <a:prstDash val="solid"/>
            <a:round/>
            <a:headEnd type="none" w="med" len="med"/>
            <a:tailEnd type="arrow"/>
          </a:ln>
          <a:effectLst/>
        </p:spPr>
      </p:cxnSp>
      <p:cxnSp>
        <p:nvCxnSpPr>
          <p:cNvPr id="13" name="Straight Arrow Connector 12"/>
          <p:cNvCxnSpPr/>
          <p:nvPr/>
        </p:nvCxnSpPr>
        <p:spPr bwMode="auto">
          <a:xfrm>
            <a:off x="6553200" y="3056094"/>
            <a:ext cx="1883229" cy="499906"/>
          </a:xfrm>
          <a:prstGeom prst="straightConnector1">
            <a:avLst/>
          </a:prstGeom>
          <a:solidFill>
            <a:schemeClr val="accent1"/>
          </a:solidFill>
          <a:ln w="12700" cap="flat" cmpd="sng" algn="ctr">
            <a:solidFill>
              <a:srgbClr val="FFFF00"/>
            </a:solidFill>
            <a:prstDash val="solid"/>
            <a:round/>
            <a:headEnd type="none" w="med" len="med"/>
            <a:tailEnd type="arrow"/>
          </a:ln>
          <a:effectLst/>
        </p:spPr>
      </p:cxnSp>
      <p:cxnSp>
        <p:nvCxnSpPr>
          <p:cNvPr id="17" name="Straight Arrow Connector 16"/>
          <p:cNvCxnSpPr/>
          <p:nvPr/>
        </p:nvCxnSpPr>
        <p:spPr bwMode="auto">
          <a:xfrm flipH="1" flipV="1">
            <a:off x="2231571" y="4227286"/>
            <a:ext cx="1087277" cy="718456"/>
          </a:xfrm>
          <a:prstGeom prst="straightConnector1">
            <a:avLst/>
          </a:prstGeom>
          <a:solidFill>
            <a:schemeClr val="accent1"/>
          </a:solidFill>
          <a:ln w="127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26130675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211654" y="0"/>
            <a:ext cx="7934530" cy="857250"/>
          </a:xfrm>
        </p:spPr>
        <p:txBody>
          <a:bodyPr/>
          <a:lstStyle/>
          <a:p>
            <a:r>
              <a:rPr lang="en-US" sz="3200" b="0" dirty="0">
                <a:solidFill>
                  <a:srgbClr val="FF0000"/>
                </a:solidFill>
                <a:latin typeface="Calibri" charset="0"/>
                <a:ea typeface="ＭＳ Ｐゴシック" charset="0"/>
                <a:cs typeface="ＭＳ Ｐゴシック" charset="0"/>
              </a:rPr>
              <a:t> </a:t>
            </a:r>
            <a:r>
              <a:rPr lang="en-US" sz="3200" b="0" u="sng" dirty="0">
                <a:solidFill>
                  <a:srgbClr val="FF0000"/>
                </a:solidFill>
                <a:latin typeface="Calibri" charset="0"/>
                <a:ea typeface="ＭＳ Ｐゴシック" charset="0"/>
                <a:cs typeface="ＭＳ Ｐゴシック" charset="0"/>
              </a:rPr>
              <a:t>Corrector Optics</a:t>
            </a:r>
          </a:p>
        </p:txBody>
      </p:sp>
      <p:sp>
        <p:nvSpPr>
          <p:cNvPr id="59395" name="TextBox 4"/>
          <p:cNvSpPr txBox="1">
            <a:spLocks noChangeArrowheads="1"/>
          </p:cNvSpPr>
          <p:nvPr/>
        </p:nvSpPr>
        <p:spPr bwMode="auto">
          <a:xfrm>
            <a:off x="2971800" y="5257800"/>
            <a:ext cx="217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00"/>
                </a:solidFill>
              </a:rPr>
              <a:t>Curved Fiber Plane</a:t>
            </a:r>
          </a:p>
        </p:txBody>
      </p:sp>
      <p:cxnSp>
        <p:nvCxnSpPr>
          <p:cNvPr id="9" name="Straight Arrow Connector 8"/>
          <p:cNvCxnSpPr/>
          <p:nvPr/>
        </p:nvCxnSpPr>
        <p:spPr>
          <a:xfrm flipH="1" flipV="1">
            <a:off x="1676400" y="4876800"/>
            <a:ext cx="1295400" cy="533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59398"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25E3AB-1C65-9E43-BFFE-0F818E3D31F5}" type="slidenum">
              <a:rPr lang="en-US" sz="1600" b="1">
                <a:solidFill>
                  <a:srgbClr val="000000"/>
                </a:solidFill>
                <a:latin typeface="Calibri" charset="0"/>
              </a:rPr>
              <a:pPr eaLnBrk="1" hangingPunct="1"/>
              <a:t>11</a:t>
            </a:fld>
            <a:endParaRPr lang="en-US" sz="1600" b="1" dirty="0">
              <a:solidFill>
                <a:srgbClr val="000000"/>
              </a:solidFill>
              <a:latin typeface="Calibri" charset="0"/>
            </a:endParaRPr>
          </a:p>
        </p:txBody>
      </p:sp>
      <p:pic>
        <p:nvPicPr>
          <p:cNvPr id="3" name="Content Placeholder 2" descr="corrpix.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770" t="15023" r="4770"/>
          <a:stretch/>
        </p:blipFill>
        <p:spPr>
          <a:xfrm>
            <a:off x="404827" y="1124858"/>
            <a:ext cx="8448675" cy="4887467"/>
          </a:xfrm>
        </p:spPr>
      </p:pic>
      <p:sp>
        <p:nvSpPr>
          <p:cNvPr id="4" name="TextBox 3"/>
          <p:cNvSpPr txBox="1"/>
          <p:nvPr/>
        </p:nvSpPr>
        <p:spPr>
          <a:xfrm>
            <a:off x="2394855" y="5148942"/>
            <a:ext cx="2836233" cy="461665"/>
          </a:xfrm>
          <a:prstGeom prst="rect">
            <a:avLst/>
          </a:prstGeom>
          <a:noFill/>
        </p:spPr>
        <p:txBody>
          <a:bodyPr wrap="none" rtlCol="0">
            <a:spAutoFit/>
          </a:bodyPr>
          <a:lstStyle/>
          <a:p>
            <a:r>
              <a:rPr lang="en-US" sz="2400" dirty="0" smtClean="0">
                <a:solidFill>
                  <a:srgbClr val="FFFF00"/>
                </a:solidFill>
                <a:latin typeface="Arial"/>
                <a:cs typeface="Arial"/>
              </a:rPr>
              <a:t>Curved Fiber Plane</a:t>
            </a:r>
            <a:endParaRPr lang="en-US" sz="2400" dirty="0">
              <a:solidFill>
                <a:srgbClr val="FFFF00"/>
              </a:solidFill>
              <a:latin typeface="Arial"/>
              <a:cs typeface="Arial"/>
            </a:endParaRPr>
          </a:p>
        </p:txBody>
      </p:sp>
      <p:cxnSp>
        <p:nvCxnSpPr>
          <p:cNvPr id="6" name="Straight Arrow Connector 5"/>
          <p:cNvCxnSpPr/>
          <p:nvPr/>
        </p:nvCxnSpPr>
        <p:spPr bwMode="auto">
          <a:xfrm flipH="1" flipV="1">
            <a:off x="997857" y="4281714"/>
            <a:ext cx="1433286" cy="112848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flipH="1" flipV="1">
            <a:off x="997857" y="4281714"/>
            <a:ext cx="1433286" cy="1128486"/>
          </a:xfrm>
          <a:prstGeom prst="straightConnector1">
            <a:avLst/>
          </a:prstGeom>
          <a:solidFill>
            <a:schemeClr val="accent1"/>
          </a:solidFill>
          <a:ln w="127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7907902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341842" y="30627"/>
            <a:ext cx="8229600" cy="1143000"/>
          </a:xfrm>
        </p:spPr>
        <p:txBody>
          <a:bodyPr>
            <a:normAutofit/>
          </a:bodyPr>
          <a:lstStyle/>
          <a:p>
            <a:r>
              <a:rPr lang="en-US" sz="3200" b="0" u="sng" dirty="0">
                <a:solidFill>
                  <a:srgbClr val="FF0000"/>
                </a:solidFill>
                <a:latin typeface="Calibri" charset="0"/>
                <a:ea typeface="ＭＳ Ｐゴシック" charset="0"/>
                <a:cs typeface="ＭＳ Ｐゴシック" charset="0"/>
              </a:rPr>
              <a:t>The Fiber View Camera</a:t>
            </a:r>
            <a:endParaRPr lang="en-US" sz="3200" b="0" u="sng" dirty="0">
              <a:latin typeface="Calibri" charset="0"/>
              <a:ea typeface="ＭＳ Ｐゴシック" charset="0"/>
              <a:cs typeface="ＭＳ Ｐゴシック" charset="0"/>
            </a:endParaRPr>
          </a:p>
        </p:txBody>
      </p:sp>
      <p:pic>
        <p:nvPicPr>
          <p:cNvPr id="60418" name="Content Placeholder 3" descr="Pict1.PNG"/>
          <p:cNvPicPr>
            <a:picLocks noGrp="1" noChangeAspect="1"/>
          </p:cNvPicPr>
          <p:nvPr>
            <p:ph idx="1"/>
          </p:nvPr>
        </p:nvPicPr>
        <p:blipFill>
          <a:blip r:embed="rId2">
            <a:extLst>
              <a:ext uri="{28A0092B-C50C-407E-A947-70E740481C1C}">
                <a14:useLocalDpi xmlns:a14="http://schemas.microsoft.com/office/drawing/2010/main" val="0"/>
              </a:ext>
            </a:extLst>
          </a:blip>
          <a:srcRect l="3629" t="4514" r="-4796" b="4514"/>
          <a:stretch>
            <a:fillRect/>
          </a:stretch>
        </p:blipFill>
        <p:spPr>
          <a:xfrm>
            <a:off x="917575" y="2109788"/>
            <a:ext cx="7974013" cy="4116387"/>
          </a:xfrm>
        </p:spPr>
      </p:pic>
      <p:sp>
        <p:nvSpPr>
          <p:cNvPr id="60419" name="TextBox 4"/>
          <p:cNvSpPr txBox="1">
            <a:spLocks noChangeArrowheads="1"/>
          </p:cNvSpPr>
          <p:nvPr/>
        </p:nvSpPr>
        <p:spPr bwMode="auto">
          <a:xfrm>
            <a:off x="1371600" y="1143000"/>
            <a:ext cx="65611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Using BEAM4 Ray tracing program to design and check optics</a:t>
            </a:r>
          </a:p>
          <a:p>
            <a:pPr eaLnBrk="1" hangingPunct="1"/>
            <a:endParaRPr lang="en-US" sz="1800"/>
          </a:p>
        </p:txBody>
      </p:sp>
      <p:sp>
        <p:nvSpPr>
          <p:cNvPr id="60420" name="TextBox 5"/>
          <p:cNvSpPr txBox="1">
            <a:spLocks noChangeArrowheads="1"/>
          </p:cNvSpPr>
          <p:nvPr/>
        </p:nvSpPr>
        <p:spPr bwMode="auto">
          <a:xfrm>
            <a:off x="1676400" y="5257800"/>
            <a:ext cx="2083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FFFF00"/>
                </a:solidFill>
                <a:latin typeface="Calibri" charset="0"/>
              </a:rPr>
              <a:t>600 </a:t>
            </a:r>
            <a:r>
              <a:rPr lang="en-US" sz="1800" dirty="0">
                <a:solidFill>
                  <a:srgbClr val="FFFF00"/>
                </a:solidFill>
                <a:latin typeface="Calibri" charset="0"/>
              </a:rPr>
              <a:t>mm </a:t>
            </a:r>
            <a:r>
              <a:rPr lang="en-US" sz="1800" dirty="0" err="1">
                <a:solidFill>
                  <a:srgbClr val="FFFF00"/>
                </a:solidFill>
                <a:latin typeface="Calibri" charset="0"/>
              </a:rPr>
              <a:t>Tessar</a:t>
            </a:r>
            <a:r>
              <a:rPr lang="en-US" sz="1800" dirty="0">
                <a:solidFill>
                  <a:srgbClr val="FFFF00"/>
                </a:solidFill>
                <a:latin typeface="Calibri" charset="0"/>
              </a:rPr>
              <a:t> Lens</a:t>
            </a:r>
          </a:p>
          <a:p>
            <a:pPr eaLnBrk="1" hangingPunct="1"/>
            <a:endParaRPr lang="en-US" sz="1800" dirty="0"/>
          </a:p>
        </p:txBody>
      </p:sp>
      <p:sp>
        <p:nvSpPr>
          <p:cNvPr id="60421" name="TextBox 6"/>
          <p:cNvSpPr txBox="1">
            <a:spLocks noChangeArrowheads="1"/>
          </p:cNvSpPr>
          <p:nvPr/>
        </p:nvSpPr>
        <p:spPr bwMode="auto">
          <a:xfrm>
            <a:off x="6324600" y="52578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00"/>
                </a:solidFill>
                <a:latin typeface="Calibri" charset="0"/>
              </a:rPr>
              <a:t>Kodak 6K x 8K  CCD</a:t>
            </a:r>
          </a:p>
          <a:p>
            <a:pPr eaLnBrk="1" hangingPunct="1"/>
            <a:endParaRPr lang="en-US" sz="1800"/>
          </a:p>
        </p:txBody>
      </p:sp>
      <p:cxnSp>
        <p:nvCxnSpPr>
          <p:cNvPr id="9" name="Straight Arrow Connector 8"/>
          <p:cNvCxnSpPr/>
          <p:nvPr/>
        </p:nvCxnSpPr>
        <p:spPr>
          <a:xfrm rot="5400000" flipH="1" flipV="1">
            <a:off x="7277100" y="4457700"/>
            <a:ext cx="838200" cy="76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0424"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8481CB-A348-4C48-9EC1-EB213739DFAD}" type="slidenum">
              <a:rPr lang="en-US" sz="1600" b="1">
                <a:solidFill>
                  <a:srgbClr val="000000"/>
                </a:solidFill>
                <a:latin typeface="Calibri" charset="0"/>
              </a:rPr>
              <a:pPr eaLnBrk="1" hangingPunct="1"/>
              <a:t>12</a:t>
            </a:fld>
            <a:endParaRPr lang="en-US" sz="1600" b="1" dirty="0">
              <a:solidFill>
                <a:srgbClr val="000000"/>
              </a:solidFill>
              <a:latin typeface="Calibri" charset="0"/>
            </a:endParaRPr>
          </a:p>
        </p:txBody>
      </p:sp>
    </p:spTree>
    <p:extLst>
      <p:ext uri="{BB962C8B-B14F-4D97-AF65-F5344CB8AC3E}">
        <p14:creationId xmlns:p14="http://schemas.microsoft.com/office/powerpoint/2010/main" val="23968416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60497" y="428625"/>
            <a:ext cx="7934530" cy="857250"/>
          </a:xfrm>
        </p:spPr>
        <p:txBody>
          <a:bodyPr/>
          <a:lstStyle/>
          <a:p>
            <a:r>
              <a:rPr lang="en-US" sz="3200" b="0" u="sng" dirty="0">
                <a:solidFill>
                  <a:srgbClr val="FF0000"/>
                </a:solidFill>
                <a:latin typeface="Calibri" charset="0"/>
                <a:ea typeface="ＭＳ Ｐゴシック" charset="0"/>
                <a:cs typeface="ＭＳ Ｐゴシック" charset="0"/>
              </a:rPr>
              <a:t>Results of the Ray Traces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1401359"/>
              </p:ext>
            </p:extLst>
          </p:nvPr>
        </p:nvGraphicFramePr>
        <p:xfrm>
          <a:off x="1328057" y="1600200"/>
          <a:ext cx="6629400" cy="3565796"/>
        </p:xfrm>
        <a:graphic>
          <a:graphicData uri="http://schemas.openxmlformats.org/drawingml/2006/table">
            <a:tbl>
              <a:tblPr firstRow="1" bandRow="1">
                <a:tableStyleId>{5C22544A-7EE6-4342-B048-85BDC9FD1C3A}</a:tableStyleId>
              </a:tblPr>
              <a:tblGrid>
                <a:gridCol w="2286000"/>
                <a:gridCol w="1676400"/>
                <a:gridCol w="2667000"/>
              </a:tblGrid>
              <a:tr h="822691">
                <a:tc>
                  <a:txBody>
                    <a:bodyPr/>
                    <a:lstStyle/>
                    <a:p>
                      <a:r>
                        <a:rPr lang="en-US" sz="2400" dirty="0" smtClean="0">
                          <a:solidFill>
                            <a:schemeClr val="bg1"/>
                          </a:solidFill>
                        </a:rPr>
                        <a:t>R on Fiber Plane</a:t>
                      </a:r>
                      <a:endParaRPr lang="en-US" sz="2400" dirty="0">
                        <a:solidFill>
                          <a:schemeClr val="bg1"/>
                        </a:solidFill>
                      </a:endParaRPr>
                    </a:p>
                  </a:txBody>
                  <a:tcPr marT="45694" marB="45694"/>
                </a:tc>
                <a:tc>
                  <a:txBody>
                    <a:bodyPr/>
                    <a:lstStyle/>
                    <a:p>
                      <a:r>
                        <a:rPr lang="en-US" sz="2400" smtClean="0">
                          <a:solidFill>
                            <a:schemeClr val="bg1"/>
                          </a:solidFill>
                        </a:rPr>
                        <a:t> </a:t>
                      </a:r>
                      <a:r>
                        <a:rPr lang="en-US" sz="2400" baseline="0" smtClean="0">
                          <a:solidFill>
                            <a:schemeClr val="bg1"/>
                          </a:solidFill>
                        </a:rPr>
                        <a:t> </a:t>
                      </a:r>
                      <a:r>
                        <a:rPr lang="en-US" sz="2400" smtClean="0">
                          <a:solidFill>
                            <a:schemeClr val="bg1"/>
                          </a:solidFill>
                        </a:rPr>
                        <a:t>r </a:t>
                      </a:r>
                      <a:r>
                        <a:rPr lang="en-US" sz="2400" dirty="0" smtClean="0">
                          <a:solidFill>
                            <a:schemeClr val="bg1"/>
                          </a:solidFill>
                        </a:rPr>
                        <a:t>on CCD</a:t>
                      </a:r>
                      <a:endParaRPr lang="en-US" sz="2400" dirty="0">
                        <a:solidFill>
                          <a:schemeClr val="bg1"/>
                        </a:solidFill>
                      </a:endParaRPr>
                    </a:p>
                  </a:txBody>
                  <a:tcPr marT="45694" marB="45694"/>
                </a:tc>
                <a:tc>
                  <a:txBody>
                    <a:bodyPr/>
                    <a:lstStyle/>
                    <a:p>
                      <a:r>
                        <a:rPr lang="en-US" sz="2400" dirty="0" smtClean="0">
                          <a:solidFill>
                            <a:schemeClr val="bg1"/>
                          </a:solidFill>
                        </a:rPr>
                        <a:t>Image Full Size</a:t>
                      </a:r>
                      <a:r>
                        <a:rPr lang="en-US" sz="2400" baseline="0" dirty="0" smtClean="0">
                          <a:solidFill>
                            <a:schemeClr val="bg1"/>
                          </a:solidFill>
                        </a:rPr>
                        <a:t> </a:t>
                      </a:r>
                    </a:p>
                    <a:p>
                      <a:r>
                        <a:rPr lang="en-US" sz="2400" dirty="0" smtClean="0">
                          <a:solidFill>
                            <a:schemeClr val="bg1"/>
                          </a:solidFill>
                        </a:rPr>
                        <a:t> on CCD</a:t>
                      </a:r>
                      <a:r>
                        <a:rPr lang="en-US" sz="2400" dirty="0" smtClean="0">
                          <a:solidFill>
                            <a:srgbClr val="FF0000"/>
                          </a:solidFill>
                        </a:rPr>
                        <a:t>*</a:t>
                      </a:r>
                      <a:endParaRPr lang="en-US" sz="2400" dirty="0">
                        <a:solidFill>
                          <a:srgbClr val="FF0000"/>
                        </a:solidFill>
                      </a:endParaRPr>
                    </a:p>
                  </a:txBody>
                  <a:tcPr marT="45694" marB="45694"/>
                </a:tc>
              </a:tr>
              <a:tr h="457148">
                <a:tc>
                  <a:txBody>
                    <a:bodyPr/>
                    <a:lstStyle/>
                    <a:p>
                      <a:r>
                        <a:rPr lang="en-US" sz="2400" dirty="0" smtClean="0">
                          <a:solidFill>
                            <a:srgbClr val="000090"/>
                          </a:solidFill>
                        </a:rPr>
                        <a:t>          mm</a:t>
                      </a:r>
                      <a:endParaRPr lang="en-US" sz="2400" dirty="0">
                        <a:solidFill>
                          <a:srgbClr val="000090"/>
                        </a:solidFill>
                      </a:endParaRPr>
                    </a:p>
                  </a:txBody>
                  <a:tcPr marT="45694" marB="45694"/>
                </a:tc>
                <a:tc>
                  <a:txBody>
                    <a:bodyPr/>
                    <a:lstStyle/>
                    <a:p>
                      <a:r>
                        <a:rPr lang="en-US" sz="2400" dirty="0" smtClean="0">
                          <a:solidFill>
                            <a:srgbClr val="000090"/>
                          </a:solidFill>
                        </a:rPr>
                        <a:t>      mm</a:t>
                      </a:r>
                      <a:endParaRPr lang="en-US" sz="2400" dirty="0">
                        <a:solidFill>
                          <a:srgbClr val="000090"/>
                        </a:solidFill>
                      </a:endParaRPr>
                    </a:p>
                  </a:txBody>
                  <a:tcPr marT="45694" marB="45694"/>
                </a:tc>
                <a:tc>
                  <a:txBody>
                    <a:bodyPr/>
                    <a:lstStyle/>
                    <a:p>
                      <a:r>
                        <a:rPr lang="en-US" sz="2400" dirty="0" smtClean="0">
                          <a:solidFill>
                            <a:srgbClr val="000090"/>
                          </a:solidFill>
                        </a:rPr>
                        <a:t>   microns</a:t>
                      </a:r>
                      <a:endParaRPr lang="en-US" sz="2400" dirty="0">
                        <a:solidFill>
                          <a:srgbClr val="000090"/>
                        </a:solidFill>
                      </a:endParaRPr>
                    </a:p>
                  </a:txBody>
                  <a:tcPr marT="45694" marB="45694"/>
                </a:tc>
              </a:tr>
              <a:tr h="457148">
                <a:tc>
                  <a:txBody>
                    <a:bodyPr/>
                    <a:lstStyle/>
                    <a:p>
                      <a:r>
                        <a:rPr lang="en-US" sz="2400" dirty="0" smtClean="0">
                          <a:solidFill>
                            <a:srgbClr val="000090"/>
                          </a:solidFill>
                        </a:rPr>
                        <a:t>          </a:t>
                      </a:r>
                      <a:r>
                        <a:rPr lang="en-US" sz="2400" baseline="0" dirty="0" smtClean="0">
                          <a:solidFill>
                            <a:srgbClr val="000090"/>
                          </a:solidFill>
                        </a:rPr>
                        <a:t>     0</a:t>
                      </a:r>
                      <a:endParaRPr lang="en-US" sz="2400" dirty="0">
                        <a:solidFill>
                          <a:srgbClr val="000090"/>
                        </a:solidFill>
                      </a:endParaRPr>
                    </a:p>
                  </a:txBody>
                  <a:tcPr marT="45694" marB="45694"/>
                </a:tc>
                <a:tc>
                  <a:txBody>
                    <a:bodyPr/>
                    <a:lstStyle/>
                    <a:p>
                      <a:r>
                        <a:rPr lang="en-US" sz="2400" dirty="0" smtClean="0">
                          <a:solidFill>
                            <a:srgbClr val="000090"/>
                          </a:solidFill>
                        </a:rPr>
                        <a:t>        0.0</a:t>
                      </a:r>
                      <a:endParaRPr lang="en-US" sz="2400" dirty="0">
                        <a:solidFill>
                          <a:srgbClr val="000090"/>
                        </a:solidFill>
                      </a:endParaRPr>
                    </a:p>
                  </a:txBody>
                  <a:tcPr marT="45694" marB="45694"/>
                </a:tc>
                <a:tc>
                  <a:txBody>
                    <a:bodyPr/>
                    <a:lstStyle/>
                    <a:p>
                      <a:r>
                        <a:rPr lang="en-US" sz="2400" dirty="0" smtClean="0">
                          <a:solidFill>
                            <a:srgbClr val="000090"/>
                          </a:solidFill>
                        </a:rPr>
                        <a:t>       </a:t>
                      </a:r>
                      <a:r>
                        <a:rPr lang="en-US" sz="2400" baseline="0" dirty="0" smtClean="0">
                          <a:solidFill>
                            <a:srgbClr val="000090"/>
                          </a:solidFill>
                        </a:rPr>
                        <a:t> 3.4</a:t>
                      </a:r>
                      <a:endParaRPr lang="en-US" sz="2400" dirty="0">
                        <a:solidFill>
                          <a:srgbClr val="000090"/>
                        </a:solidFill>
                      </a:endParaRPr>
                    </a:p>
                  </a:txBody>
                  <a:tcPr marT="45694" marB="45694"/>
                </a:tc>
              </a:tr>
              <a:tr h="457148">
                <a:tc>
                  <a:txBody>
                    <a:bodyPr/>
                    <a:lstStyle/>
                    <a:p>
                      <a:r>
                        <a:rPr lang="en-US" sz="2400" dirty="0" smtClean="0">
                          <a:solidFill>
                            <a:srgbClr val="000090"/>
                          </a:solidFill>
                        </a:rPr>
                        <a:t>           100</a:t>
                      </a:r>
                      <a:endParaRPr lang="en-US" sz="2400" dirty="0">
                        <a:solidFill>
                          <a:srgbClr val="000090"/>
                        </a:solidFill>
                      </a:endParaRPr>
                    </a:p>
                  </a:txBody>
                  <a:tcPr marT="45694" marB="45694"/>
                </a:tc>
                <a:tc>
                  <a:txBody>
                    <a:bodyPr/>
                    <a:lstStyle/>
                    <a:p>
                      <a:r>
                        <a:rPr lang="en-US" sz="2400" dirty="0" smtClean="0">
                          <a:solidFill>
                            <a:srgbClr val="000090"/>
                          </a:solidFill>
                        </a:rPr>
                        <a:t>     -4.133</a:t>
                      </a:r>
                      <a:endParaRPr lang="en-US" sz="2400" dirty="0">
                        <a:solidFill>
                          <a:srgbClr val="000090"/>
                        </a:solidFill>
                      </a:endParaRPr>
                    </a:p>
                  </a:txBody>
                  <a:tcPr marT="45694" marB="45694"/>
                </a:tc>
                <a:tc>
                  <a:txBody>
                    <a:bodyPr/>
                    <a:lstStyle/>
                    <a:p>
                      <a:r>
                        <a:rPr lang="en-US" sz="2400" dirty="0" smtClean="0">
                          <a:solidFill>
                            <a:srgbClr val="000090"/>
                          </a:solidFill>
                        </a:rPr>
                        <a:t>       </a:t>
                      </a:r>
                      <a:r>
                        <a:rPr lang="en-US" sz="2400" baseline="0" dirty="0" smtClean="0">
                          <a:solidFill>
                            <a:srgbClr val="000090"/>
                          </a:solidFill>
                        </a:rPr>
                        <a:t> 4.6</a:t>
                      </a:r>
                      <a:endParaRPr lang="en-US" sz="2400" dirty="0">
                        <a:solidFill>
                          <a:srgbClr val="000090"/>
                        </a:solidFill>
                      </a:endParaRPr>
                    </a:p>
                  </a:txBody>
                  <a:tcPr marT="45694" marB="45694"/>
                </a:tc>
              </a:tr>
              <a:tr h="457148">
                <a:tc>
                  <a:txBody>
                    <a:bodyPr/>
                    <a:lstStyle/>
                    <a:p>
                      <a:r>
                        <a:rPr lang="en-US" sz="2400" dirty="0" smtClean="0">
                          <a:solidFill>
                            <a:srgbClr val="000090"/>
                          </a:solidFill>
                        </a:rPr>
                        <a:t>           200</a:t>
                      </a:r>
                      <a:endParaRPr lang="en-US" sz="2400" dirty="0">
                        <a:solidFill>
                          <a:srgbClr val="000090"/>
                        </a:solidFill>
                      </a:endParaRPr>
                    </a:p>
                  </a:txBody>
                  <a:tcPr marT="45694" marB="45694"/>
                </a:tc>
                <a:tc>
                  <a:txBody>
                    <a:bodyPr/>
                    <a:lstStyle/>
                    <a:p>
                      <a:r>
                        <a:rPr lang="en-US" sz="2400" dirty="0" smtClean="0">
                          <a:solidFill>
                            <a:srgbClr val="000090"/>
                          </a:solidFill>
                        </a:rPr>
                        <a:t>    </a:t>
                      </a:r>
                      <a:r>
                        <a:rPr lang="en-US" sz="2400" baseline="0" dirty="0" smtClean="0">
                          <a:solidFill>
                            <a:srgbClr val="000090"/>
                          </a:solidFill>
                        </a:rPr>
                        <a:t> -8.552</a:t>
                      </a:r>
                      <a:endParaRPr lang="en-US" sz="2400" dirty="0">
                        <a:solidFill>
                          <a:srgbClr val="000090"/>
                        </a:solidFill>
                      </a:endParaRPr>
                    </a:p>
                  </a:txBody>
                  <a:tcPr marT="45694" marB="45694"/>
                </a:tc>
                <a:tc>
                  <a:txBody>
                    <a:bodyPr/>
                    <a:lstStyle/>
                    <a:p>
                      <a:r>
                        <a:rPr lang="en-US" sz="2400" dirty="0" smtClean="0">
                          <a:solidFill>
                            <a:srgbClr val="000090"/>
                          </a:solidFill>
                        </a:rPr>
                        <a:t>       </a:t>
                      </a:r>
                      <a:r>
                        <a:rPr lang="en-US" sz="2400" baseline="0" dirty="0" smtClean="0">
                          <a:solidFill>
                            <a:srgbClr val="000090"/>
                          </a:solidFill>
                        </a:rPr>
                        <a:t> 4.0</a:t>
                      </a:r>
                      <a:endParaRPr lang="en-US" sz="2400" dirty="0">
                        <a:solidFill>
                          <a:srgbClr val="000090"/>
                        </a:solidFill>
                      </a:endParaRPr>
                    </a:p>
                  </a:txBody>
                  <a:tcPr marT="45694" marB="45694"/>
                </a:tc>
              </a:tr>
              <a:tr h="457148">
                <a:tc>
                  <a:txBody>
                    <a:bodyPr/>
                    <a:lstStyle/>
                    <a:p>
                      <a:r>
                        <a:rPr lang="en-US" sz="2400" dirty="0" smtClean="0">
                          <a:solidFill>
                            <a:srgbClr val="000090"/>
                          </a:solidFill>
                        </a:rPr>
                        <a:t>           300</a:t>
                      </a:r>
                      <a:endParaRPr lang="en-US" sz="2400" dirty="0">
                        <a:solidFill>
                          <a:srgbClr val="000090"/>
                        </a:solidFill>
                      </a:endParaRPr>
                    </a:p>
                  </a:txBody>
                  <a:tcPr marT="45694" marB="45694"/>
                </a:tc>
                <a:tc>
                  <a:txBody>
                    <a:bodyPr/>
                    <a:lstStyle/>
                    <a:p>
                      <a:r>
                        <a:rPr lang="en-US" sz="2400" dirty="0" smtClean="0">
                          <a:solidFill>
                            <a:srgbClr val="000090"/>
                          </a:solidFill>
                        </a:rPr>
                        <a:t>   -12.648</a:t>
                      </a:r>
                      <a:endParaRPr lang="en-US" sz="2400" dirty="0">
                        <a:solidFill>
                          <a:srgbClr val="000090"/>
                        </a:solidFill>
                      </a:endParaRPr>
                    </a:p>
                  </a:txBody>
                  <a:tcPr marT="45694" marB="45694"/>
                </a:tc>
                <a:tc>
                  <a:txBody>
                    <a:bodyPr/>
                    <a:lstStyle/>
                    <a:p>
                      <a:r>
                        <a:rPr lang="en-US" sz="2400" dirty="0" smtClean="0">
                          <a:solidFill>
                            <a:srgbClr val="000090"/>
                          </a:solidFill>
                        </a:rPr>
                        <a:t>       </a:t>
                      </a:r>
                      <a:r>
                        <a:rPr lang="en-US" sz="2400" baseline="0" dirty="0" smtClean="0">
                          <a:solidFill>
                            <a:srgbClr val="000090"/>
                          </a:solidFill>
                        </a:rPr>
                        <a:t> 5.0</a:t>
                      </a:r>
                      <a:endParaRPr lang="en-US" sz="2400" dirty="0">
                        <a:solidFill>
                          <a:srgbClr val="000090"/>
                        </a:solidFill>
                      </a:endParaRPr>
                    </a:p>
                  </a:txBody>
                  <a:tcPr marT="45694" marB="45694"/>
                </a:tc>
              </a:tr>
              <a:tr h="457148">
                <a:tc>
                  <a:txBody>
                    <a:bodyPr/>
                    <a:lstStyle/>
                    <a:p>
                      <a:r>
                        <a:rPr lang="en-US" sz="2400" dirty="0" smtClean="0">
                          <a:solidFill>
                            <a:srgbClr val="000090"/>
                          </a:solidFill>
                        </a:rPr>
                        <a:t>           415</a:t>
                      </a:r>
                      <a:endParaRPr lang="en-US" sz="2400" dirty="0">
                        <a:solidFill>
                          <a:srgbClr val="000090"/>
                        </a:solidFill>
                      </a:endParaRPr>
                    </a:p>
                  </a:txBody>
                  <a:tcPr marT="45694" marB="45694"/>
                </a:tc>
                <a:tc>
                  <a:txBody>
                    <a:bodyPr/>
                    <a:lstStyle/>
                    <a:p>
                      <a:r>
                        <a:rPr lang="en-US" sz="2400" dirty="0" smtClean="0">
                          <a:solidFill>
                            <a:srgbClr val="000090"/>
                          </a:solidFill>
                        </a:rPr>
                        <a:t>  </a:t>
                      </a:r>
                      <a:r>
                        <a:rPr lang="en-US" sz="2400" baseline="0" dirty="0" smtClean="0">
                          <a:solidFill>
                            <a:srgbClr val="000090"/>
                          </a:solidFill>
                        </a:rPr>
                        <a:t> -17.098</a:t>
                      </a:r>
                      <a:endParaRPr lang="en-US" sz="2400" dirty="0">
                        <a:solidFill>
                          <a:srgbClr val="000090"/>
                        </a:solidFill>
                      </a:endParaRPr>
                    </a:p>
                  </a:txBody>
                  <a:tcPr marT="45694" marB="45694"/>
                </a:tc>
                <a:tc>
                  <a:txBody>
                    <a:bodyPr/>
                    <a:lstStyle/>
                    <a:p>
                      <a:r>
                        <a:rPr lang="en-US" sz="2400" dirty="0" smtClean="0">
                          <a:solidFill>
                            <a:srgbClr val="000090"/>
                          </a:solidFill>
                        </a:rPr>
                        <a:t>       </a:t>
                      </a:r>
                      <a:r>
                        <a:rPr lang="en-US" sz="2400" baseline="0" dirty="0" smtClean="0">
                          <a:solidFill>
                            <a:srgbClr val="000090"/>
                          </a:solidFill>
                        </a:rPr>
                        <a:t> 5.5</a:t>
                      </a:r>
                      <a:endParaRPr lang="en-US" sz="2400" dirty="0">
                        <a:solidFill>
                          <a:srgbClr val="000090"/>
                        </a:solidFill>
                      </a:endParaRPr>
                    </a:p>
                  </a:txBody>
                  <a:tcPr marT="45694" marB="45694"/>
                </a:tc>
              </a:tr>
            </a:tbl>
          </a:graphicData>
        </a:graphic>
      </p:graphicFrame>
      <p:sp>
        <p:nvSpPr>
          <p:cNvPr id="61490"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305D0-23C0-8343-8A90-9F17951AD8BF}" type="slidenum">
              <a:rPr lang="en-US" sz="1600" b="1">
                <a:solidFill>
                  <a:srgbClr val="000000"/>
                </a:solidFill>
                <a:latin typeface="Calibri" charset="0"/>
              </a:rPr>
              <a:pPr eaLnBrk="1" hangingPunct="1"/>
              <a:t>13</a:t>
            </a:fld>
            <a:endParaRPr lang="en-US" sz="1600" b="1" dirty="0">
              <a:solidFill>
                <a:srgbClr val="000000"/>
              </a:solidFill>
              <a:latin typeface="Calibri" charset="0"/>
            </a:endParaRPr>
          </a:p>
        </p:txBody>
      </p:sp>
      <p:sp>
        <p:nvSpPr>
          <p:cNvPr id="2" name="TextBox 1"/>
          <p:cNvSpPr txBox="1"/>
          <p:nvPr/>
        </p:nvSpPr>
        <p:spPr>
          <a:xfrm>
            <a:off x="1328057" y="5642429"/>
            <a:ext cx="6271518" cy="461665"/>
          </a:xfrm>
          <a:prstGeom prst="rect">
            <a:avLst/>
          </a:prstGeom>
          <a:noFill/>
        </p:spPr>
        <p:txBody>
          <a:bodyPr wrap="none" rtlCol="0">
            <a:spAutoFit/>
          </a:bodyPr>
          <a:lstStyle/>
          <a:p>
            <a:r>
              <a:rPr lang="en-US" dirty="0" smtClean="0">
                <a:solidFill>
                  <a:srgbClr val="FF0000"/>
                </a:solidFill>
              </a:rPr>
              <a:t>*</a:t>
            </a:r>
            <a:r>
              <a:rPr lang="en-US" dirty="0" smtClean="0"/>
              <a:t> </a:t>
            </a:r>
            <a:r>
              <a:rPr lang="en-US" sz="2400" dirty="0" smtClean="0">
                <a:solidFill>
                  <a:srgbClr val="FF0000"/>
                </a:solidFill>
                <a:latin typeface="Arial"/>
                <a:cs typeface="Arial"/>
              </a:rPr>
              <a:t>Including fiber size, not including diffraction</a:t>
            </a:r>
            <a:endParaRPr lang="en-US" sz="2400" dirty="0">
              <a:solidFill>
                <a:srgbClr val="FF0000"/>
              </a:solidFill>
              <a:latin typeface="Arial"/>
              <a:cs typeface="Arial"/>
            </a:endParaRPr>
          </a:p>
        </p:txBody>
      </p:sp>
    </p:spTree>
    <p:extLst>
      <p:ext uri="{BB962C8B-B14F-4D97-AF65-F5344CB8AC3E}">
        <p14:creationId xmlns:p14="http://schemas.microsoft.com/office/powerpoint/2010/main" val="398395915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71"/>
            <a:ext cx="8229600" cy="1143000"/>
          </a:xfrm>
        </p:spPr>
        <p:txBody>
          <a:bodyPr>
            <a:normAutofit/>
          </a:bodyPr>
          <a:lstStyle/>
          <a:p>
            <a:r>
              <a:rPr lang="en-US" sz="3200" b="0" u="sng" dirty="0" smtClean="0">
                <a:solidFill>
                  <a:srgbClr val="FF0000"/>
                </a:solidFill>
              </a:rPr>
              <a:t>Radial Linearity </a:t>
            </a:r>
            <a:endParaRPr lang="en-US" sz="3200" b="0" u="sng" dirty="0">
              <a:solidFill>
                <a:srgbClr val="FF0000"/>
              </a:solidFill>
            </a:endParaRPr>
          </a:p>
        </p:txBody>
      </p:sp>
      <p:pic>
        <p:nvPicPr>
          <p:cNvPr id="5" name="Content Placeholder 4" descr="plotlin.pdf"/>
          <p:cNvPicPr>
            <a:picLocks noGrp="1" noChangeAspect="1"/>
          </p:cNvPicPr>
          <p:nvPr>
            <p:ph idx="1"/>
          </p:nvPr>
        </p:nvPicPr>
        <p:blipFill>
          <a:blip r:embed="rId2">
            <a:extLst>
              <a:ext uri="{28A0092B-C50C-407E-A947-70E740481C1C}">
                <a14:useLocalDpi xmlns:a14="http://schemas.microsoft.com/office/drawing/2010/main" val="0"/>
              </a:ext>
            </a:extLst>
          </a:blip>
          <a:srcRect t="1522" b="1522"/>
          <a:stretch>
            <a:fillRect/>
          </a:stretch>
        </p:blipFill>
        <p:spPr>
          <a:xfrm>
            <a:off x="1793876" y="1746249"/>
            <a:ext cx="5790258" cy="3941771"/>
          </a:xfrm>
        </p:spPr>
      </p:pic>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14</a:t>
            </a:fld>
            <a:endParaRPr lang="en-US" dirty="0">
              <a:solidFill>
                <a:srgbClr val="000000"/>
              </a:solidFill>
            </a:endParaRPr>
          </a:p>
        </p:txBody>
      </p:sp>
      <p:sp>
        <p:nvSpPr>
          <p:cNvPr id="6" name="TextBox 5"/>
          <p:cNvSpPr txBox="1"/>
          <p:nvPr/>
        </p:nvSpPr>
        <p:spPr>
          <a:xfrm>
            <a:off x="1016000" y="1007585"/>
            <a:ext cx="7146458" cy="738664"/>
          </a:xfrm>
          <a:prstGeom prst="rect">
            <a:avLst/>
          </a:prstGeom>
          <a:noFill/>
        </p:spPr>
        <p:txBody>
          <a:bodyPr wrap="none" rtlCol="0">
            <a:spAutoFit/>
          </a:bodyPr>
          <a:lstStyle/>
          <a:p>
            <a:r>
              <a:rPr lang="en-US" sz="2400" dirty="0">
                <a:solidFill>
                  <a:srgbClr val="000090"/>
                </a:solidFill>
                <a:latin typeface="Arial"/>
                <a:cs typeface="Arial"/>
              </a:rPr>
              <a:t>R is the distance from the center of the CCD in mm</a:t>
            </a:r>
          </a:p>
          <a:p>
            <a:endParaRPr lang="en-US" dirty="0"/>
          </a:p>
        </p:txBody>
      </p:sp>
      <p:sp>
        <p:nvSpPr>
          <p:cNvPr id="7" name="TextBox 6"/>
          <p:cNvSpPr txBox="1"/>
          <p:nvPr/>
        </p:nvSpPr>
        <p:spPr>
          <a:xfrm>
            <a:off x="1835823" y="5842000"/>
            <a:ext cx="6098708" cy="738664"/>
          </a:xfrm>
          <a:prstGeom prst="rect">
            <a:avLst/>
          </a:prstGeom>
          <a:noFill/>
        </p:spPr>
        <p:txBody>
          <a:bodyPr wrap="square" rtlCol="0">
            <a:spAutoFit/>
          </a:bodyPr>
          <a:lstStyle/>
          <a:p>
            <a:r>
              <a:rPr lang="en-US" sz="2400" dirty="0">
                <a:solidFill>
                  <a:srgbClr val="000090"/>
                </a:solidFill>
                <a:latin typeface="Arial"/>
                <a:cs typeface="Arial"/>
              </a:rPr>
              <a:t>Distance from Center on Fiber </a:t>
            </a:r>
            <a:r>
              <a:rPr lang="en-US" sz="2400" dirty="0" smtClean="0">
                <a:solidFill>
                  <a:srgbClr val="000090"/>
                </a:solidFill>
                <a:latin typeface="Arial"/>
                <a:cs typeface="Arial"/>
              </a:rPr>
              <a:t>Plane (mm)</a:t>
            </a:r>
            <a:endParaRPr lang="en-US" sz="2400" dirty="0">
              <a:solidFill>
                <a:srgbClr val="000090"/>
              </a:solidFill>
              <a:latin typeface="Arial"/>
              <a:cs typeface="Arial"/>
            </a:endParaRPr>
          </a:p>
          <a:p>
            <a:endParaRPr lang="en-US" dirty="0"/>
          </a:p>
        </p:txBody>
      </p:sp>
      <p:sp>
        <p:nvSpPr>
          <p:cNvPr id="8" name="TextBox 7"/>
          <p:cNvSpPr txBox="1"/>
          <p:nvPr/>
        </p:nvSpPr>
        <p:spPr>
          <a:xfrm rot="16200000">
            <a:off x="714375" y="3302000"/>
            <a:ext cx="1210187" cy="461665"/>
          </a:xfrm>
          <a:prstGeom prst="rect">
            <a:avLst/>
          </a:prstGeom>
          <a:noFill/>
        </p:spPr>
        <p:txBody>
          <a:bodyPr wrap="none" rtlCol="0">
            <a:spAutoFit/>
          </a:bodyPr>
          <a:lstStyle/>
          <a:p>
            <a:r>
              <a:rPr lang="en-US" sz="2400" dirty="0" smtClean="0">
                <a:latin typeface="Arial"/>
                <a:cs typeface="Arial"/>
              </a:rPr>
              <a:t>R (mm)</a:t>
            </a:r>
            <a:endParaRPr lang="en-US" sz="2400" dirty="0">
              <a:latin typeface="Arial"/>
              <a:cs typeface="Arial"/>
            </a:endParaRPr>
          </a:p>
        </p:txBody>
      </p:sp>
    </p:spTree>
    <p:extLst>
      <p:ext uri="{BB962C8B-B14F-4D97-AF65-F5344CB8AC3E}">
        <p14:creationId xmlns:p14="http://schemas.microsoft.com/office/powerpoint/2010/main" val="13166411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0933"/>
            <a:ext cx="7172530" cy="857250"/>
          </a:xfrm>
        </p:spPr>
        <p:txBody>
          <a:bodyPr>
            <a:normAutofit/>
          </a:bodyPr>
          <a:lstStyle/>
          <a:p>
            <a:r>
              <a:rPr lang="en-US" sz="3200" b="0" u="sng" dirty="0" smtClean="0">
                <a:solidFill>
                  <a:srgbClr val="FF0000"/>
                </a:solidFill>
              </a:rPr>
              <a:t>Radial Distortion</a:t>
            </a:r>
            <a:endParaRPr lang="en-US" sz="3200" b="0" u="sng" dirty="0">
              <a:solidFill>
                <a:srgbClr val="FF0000"/>
              </a:solidFill>
            </a:endParaRPr>
          </a:p>
        </p:txBody>
      </p:sp>
      <p:pic>
        <p:nvPicPr>
          <p:cNvPr id="5" name="Content Placeholder 4" descr="plot lindel.pdf"/>
          <p:cNvPicPr>
            <a:picLocks noGrp="1" noChangeAspect="1"/>
          </p:cNvPicPr>
          <p:nvPr>
            <p:ph idx="1"/>
          </p:nvPr>
        </p:nvPicPr>
        <p:blipFill>
          <a:blip r:embed="rId2">
            <a:extLst>
              <a:ext uri="{28A0092B-C50C-407E-A947-70E740481C1C}">
                <a14:useLocalDpi xmlns:a14="http://schemas.microsoft.com/office/drawing/2010/main" val="0"/>
              </a:ext>
            </a:extLst>
          </a:blip>
          <a:srcRect t="1522" b="1522"/>
          <a:stretch>
            <a:fillRect/>
          </a:stretch>
        </p:blipFill>
        <p:spPr>
          <a:xfrm>
            <a:off x="2179677" y="1714500"/>
            <a:ext cx="5183949" cy="3529021"/>
          </a:xfrm>
        </p:spPr>
      </p:pic>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15</a:t>
            </a:fld>
            <a:endParaRPr lang="en-US" dirty="0">
              <a:solidFill>
                <a:srgbClr val="000000"/>
              </a:solidFill>
            </a:endParaRPr>
          </a:p>
        </p:txBody>
      </p:sp>
      <p:sp>
        <p:nvSpPr>
          <p:cNvPr id="6" name="TextBox 5"/>
          <p:cNvSpPr txBox="1"/>
          <p:nvPr/>
        </p:nvSpPr>
        <p:spPr>
          <a:xfrm>
            <a:off x="2540000" y="5556250"/>
            <a:ext cx="4533400" cy="646331"/>
          </a:xfrm>
          <a:prstGeom prst="rect">
            <a:avLst/>
          </a:prstGeom>
          <a:noFill/>
        </p:spPr>
        <p:txBody>
          <a:bodyPr wrap="none" rtlCol="0">
            <a:spAutoFit/>
          </a:bodyPr>
          <a:lstStyle/>
          <a:p>
            <a:r>
              <a:rPr lang="en-US" dirty="0">
                <a:solidFill>
                  <a:srgbClr val="000090"/>
                </a:solidFill>
                <a:latin typeface="Arial"/>
                <a:cs typeface="Arial"/>
              </a:rPr>
              <a:t>Distance from Center on Fiber Plane (mm)</a:t>
            </a:r>
          </a:p>
          <a:p>
            <a:endParaRPr lang="en-US" dirty="0"/>
          </a:p>
        </p:txBody>
      </p:sp>
      <p:sp>
        <p:nvSpPr>
          <p:cNvPr id="7" name="TextBox 6"/>
          <p:cNvSpPr txBox="1"/>
          <p:nvPr/>
        </p:nvSpPr>
        <p:spPr>
          <a:xfrm rot="16200000">
            <a:off x="319831" y="3232076"/>
            <a:ext cx="2981029" cy="369332"/>
          </a:xfrm>
          <a:prstGeom prst="rect">
            <a:avLst/>
          </a:prstGeom>
          <a:noFill/>
        </p:spPr>
        <p:txBody>
          <a:bodyPr wrap="none" rtlCol="0">
            <a:spAutoFit/>
          </a:bodyPr>
          <a:lstStyle/>
          <a:p>
            <a:r>
              <a:rPr lang="en-US" dirty="0" smtClean="0">
                <a:solidFill>
                  <a:srgbClr val="000090"/>
                </a:solidFill>
                <a:latin typeface="Arial"/>
                <a:cs typeface="Arial"/>
              </a:rPr>
              <a:t>Deviation from Linear (mm)</a:t>
            </a:r>
            <a:endParaRPr lang="en-US" dirty="0">
              <a:solidFill>
                <a:srgbClr val="000090"/>
              </a:solidFill>
              <a:latin typeface="Arial"/>
              <a:cs typeface="Arial"/>
            </a:endParaRPr>
          </a:p>
        </p:txBody>
      </p:sp>
    </p:spTree>
    <p:extLst>
      <p:ext uri="{BB962C8B-B14F-4D97-AF65-F5344CB8AC3E}">
        <p14:creationId xmlns:p14="http://schemas.microsoft.com/office/powerpoint/2010/main" val="26570286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67513"/>
            <a:ext cx="8229600" cy="1143000"/>
          </a:xfrm>
        </p:spPr>
        <p:txBody>
          <a:bodyPr/>
          <a:lstStyle/>
          <a:p>
            <a:r>
              <a:rPr lang="en-US" sz="3200" b="0" u="sng" dirty="0">
                <a:solidFill>
                  <a:srgbClr val="FF0000"/>
                </a:solidFill>
                <a:latin typeface="Calibri" charset="0"/>
                <a:ea typeface="ＭＳ Ｐゴシック" charset="0"/>
                <a:cs typeface="ＭＳ Ｐゴシック" charset="0"/>
              </a:rPr>
              <a:t>In Situ Calibration</a:t>
            </a:r>
          </a:p>
        </p:txBody>
      </p:sp>
      <p:sp>
        <p:nvSpPr>
          <p:cNvPr id="64514" name="Content Placeholder 2"/>
          <p:cNvSpPr>
            <a:spLocks noGrp="1"/>
          </p:cNvSpPr>
          <p:nvPr>
            <p:ph idx="1"/>
          </p:nvPr>
        </p:nvSpPr>
        <p:spPr>
          <a:xfrm>
            <a:off x="457200" y="1185863"/>
            <a:ext cx="8229600" cy="5170487"/>
          </a:xfrm>
        </p:spPr>
        <p:txBody>
          <a:bodyPr/>
          <a:lstStyle/>
          <a:p>
            <a:r>
              <a:rPr lang="en-US" sz="2400" dirty="0">
                <a:solidFill>
                  <a:srgbClr val="000090"/>
                </a:solidFill>
                <a:latin typeface="Calibri" charset="0"/>
                <a:ea typeface="ＭＳ Ｐゴシック" charset="0"/>
                <a:cs typeface="ＭＳ Ｐゴシック" charset="0"/>
              </a:rPr>
              <a:t>It will be important to calibrate the camera during the operation of the survey </a:t>
            </a:r>
            <a:r>
              <a:rPr lang="en-US" sz="2400" dirty="0" smtClean="0">
                <a:solidFill>
                  <a:srgbClr val="000090"/>
                </a:solidFill>
                <a:latin typeface="Calibri" charset="0"/>
                <a:ea typeface="ＭＳ Ｐゴシック" charset="0"/>
                <a:cs typeface="ＭＳ Ｐゴシック" charset="0"/>
              </a:rPr>
              <a:t>with each exposure using </a:t>
            </a:r>
            <a:r>
              <a:rPr lang="en-US" sz="2400" dirty="0">
                <a:solidFill>
                  <a:srgbClr val="000090"/>
                </a:solidFill>
                <a:latin typeface="Calibri" charset="0"/>
                <a:ea typeface="ＭＳ Ｐゴシック" charset="0"/>
                <a:cs typeface="ＭＳ Ｐゴシック" charset="0"/>
              </a:rPr>
              <a:t>fixed </a:t>
            </a:r>
            <a:r>
              <a:rPr lang="en-US" sz="2400" dirty="0" err="1">
                <a:solidFill>
                  <a:srgbClr val="000090"/>
                </a:solidFill>
                <a:latin typeface="Calibri" charset="0"/>
                <a:ea typeface="ＭＳ Ｐゴシック" charset="0"/>
                <a:cs typeface="ＭＳ Ｐゴシック" charset="0"/>
              </a:rPr>
              <a:t>fiducial</a:t>
            </a:r>
            <a:r>
              <a:rPr lang="en-US" sz="2400" dirty="0">
                <a:solidFill>
                  <a:srgbClr val="000090"/>
                </a:solidFill>
                <a:latin typeface="Calibri" charset="0"/>
                <a:ea typeface="ＭＳ Ｐゴシック" charset="0"/>
                <a:cs typeface="ＭＳ Ｐゴシック" charset="0"/>
              </a:rPr>
              <a:t> fibers on the focal plane</a:t>
            </a:r>
            <a:r>
              <a:rPr lang="en-US" sz="2400" dirty="0" smtClean="0">
                <a:solidFill>
                  <a:srgbClr val="000090"/>
                </a:solidFill>
                <a:latin typeface="Calibri" charset="0"/>
                <a:ea typeface="ＭＳ Ｐゴシック" charset="0"/>
                <a:cs typeface="ＭＳ Ｐゴシック" charset="0"/>
              </a:rPr>
              <a:t>.</a:t>
            </a:r>
          </a:p>
          <a:p>
            <a:r>
              <a:rPr lang="en-US" sz="2400" dirty="0" smtClean="0">
                <a:solidFill>
                  <a:srgbClr val="000090"/>
                </a:solidFill>
                <a:latin typeface="Calibri" charset="0"/>
                <a:ea typeface="ＭＳ Ｐゴシック" charset="0"/>
                <a:cs typeface="ＭＳ Ｐゴシック" charset="0"/>
              </a:rPr>
              <a:t>Plan on using 100 fixed </a:t>
            </a:r>
            <a:r>
              <a:rPr lang="en-US" sz="2400" dirty="0" err="1" smtClean="0">
                <a:solidFill>
                  <a:srgbClr val="000090"/>
                </a:solidFill>
                <a:latin typeface="Calibri" charset="0"/>
                <a:ea typeface="ＭＳ Ｐゴシック" charset="0"/>
                <a:cs typeface="ＭＳ Ｐゴシック" charset="0"/>
              </a:rPr>
              <a:t>fiducial</a:t>
            </a:r>
            <a:r>
              <a:rPr lang="en-US" sz="2400" dirty="0" smtClean="0">
                <a:solidFill>
                  <a:srgbClr val="000090"/>
                </a:solidFill>
                <a:latin typeface="Calibri" charset="0"/>
                <a:ea typeface="ＭＳ Ｐゴシック" charset="0"/>
                <a:cs typeface="ＭＳ Ｐゴシック" charset="0"/>
              </a:rPr>
              <a:t> fibers</a:t>
            </a:r>
            <a:endParaRPr lang="en-US" sz="2400" dirty="0">
              <a:solidFill>
                <a:srgbClr val="000090"/>
              </a:solidFill>
              <a:latin typeface="Calibri" charset="0"/>
              <a:ea typeface="ＭＳ Ｐゴシック" charset="0"/>
              <a:cs typeface="ＭＳ Ｐゴシック" charset="0"/>
            </a:endParaRPr>
          </a:p>
          <a:p>
            <a:r>
              <a:rPr lang="en-US" sz="2400" dirty="0">
                <a:solidFill>
                  <a:srgbClr val="000090"/>
                </a:solidFill>
                <a:latin typeface="Calibri" charset="0"/>
                <a:ea typeface="ＭＳ Ｐゴシック" charset="0"/>
                <a:cs typeface="ＭＳ Ｐゴシック" charset="0"/>
              </a:rPr>
              <a:t>Calibration </a:t>
            </a:r>
            <a:r>
              <a:rPr lang="en-US" sz="2400" dirty="0" smtClean="0">
                <a:solidFill>
                  <a:srgbClr val="000090"/>
                </a:solidFill>
                <a:latin typeface="Calibri" charset="0"/>
                <a:ea typeface="ＭＳ Ｐゴシック" charset="0"/>
                <a:cs typeface="ＭＳ Ｐゴシック" charset="0"/>
              </a:rPr>
              <a:t>uses 3</a:t>
            </a:r>
            <a:r>
              <a:rPr lang="en-US" sz="2400" baseline="30000" dirty="0" smtClean="0">
                <a:solidFill>
                  <a:srgbClr val="000090"/>
                </a:solidFill>
                <a:latin typeface="Calibri" charset="0"/>
                <a:ea typeface="ＭＳ Ｐゴシック" charset="0"/>
                <a:cs typeface="ＭＳ Ｐゴシック" charset="0"/>
              </a:rPr>
              <a:t>rd</a:t>
            </a:r>
            <a:r>
              <a:rPr lang="en-US" sz="2400" dirty="0" smtClean="0">
                <a:solidFill>
                  <a:srgbClr val="000090"/>
                </a:solidFill>
                <a:latin typeface="Calibri" charset="0"/>
                <a:ea typeface="ＭＳ Ｐゴシック" charset="0"/>
                <a:cs typeface="ＭＳ Ｐゴシック" charset="0"/>
              </a:rPr>
              <a:t> order polynomial</a:t>
            </a:r>
          </a:p>
          <a:p>
            <a:pPr lvl="1"/>
            <a:r>
              <a:rPr lang="en-US" sz="2000" dirty="0">
                <a:solidFill>
                  <a:srgbClr val="000090"/>
                </a:solidFill>
                <a:latin typeface="Calibri" charset="0"/>
                <a:ea typeface="ＭＳ Ｐゴシック" charset="0"/>
              </a:rPr>
              <a:t>X = a</a:t>
            </a:r>
            <a:r>
              <a:rPr lang="en-US" sz="2000" baseline="-25000" dirty="0">
                <a:solidFill>
                  <a:srgbClr val="000090"/>
                </a:solidFill>
                <a:latin typeface="Calibri" charset="0"/>
                <a:ea typeface="ＭＳ Ｐゴシック" charset="0"/>
              </a:rPr>
              <a:t>1</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x+a</a:t>
            </a:r>
            <a:r>
              <a:rPr lang="en-US" sz="2000" baseline="-25000" dirty="0">
                <a:solidFill>
                  <a:srgbClr val="000090"/>
                </a:solidFill>
                <a:latin typeface="Calibri" charset="0"/>
                <a:ea typeface="ＭＳ Ｐゴシック" charset="0"/>
              </a:rPr>
              <a:t>3</a:t>
            </a:r>
            <a:r>
              <a:rPr lang="en-US" sz="2000" dirty="0">
                <a:solidFill>
                  <a:srgbClr val="000090"/>
                </a:solidFill>
                <a:latin typeface="Calibri" charset="0"/>
                <a:ea typeface="ＭＳ Ｐゴシック" charset="0"/>
              </a:rPr>
              <a:t>y+a</a:t>
            </a:r>
            <a:r>
              <a:rPr lang="en-US" sz="2000" baseline="-25000" dirty="0">
                <a:solidFill>
                  <a:srgbClr val="000090"/>
                </a:solidFill>
                <a:latin typeface="Calibri" charset="0"/>
                <a:ea typeface="ＭＳ Ｐゴシック" charset="0"/>
              </a:rPr>
              <a:t>4</a:t>
            </a:r>
            <a:r>
              <a:rPr lang="en-US" sz="2000" dirty="0">
                <a:solidFill>
                  <a:srgbClr val="000090"/>
                </a:solidFill>
                <a:latin typeface="Calibri" charset="0"/>
                <a:ea typeface="ＭＳ Ｐゴシック" charset="0"/>
              </a:rPr>
              <a:t>xy+a</a:t>
            </a:r>
            <a:r>
              <a:rPr lang="en-US" sz="2000" baseline="-25000" dirty="0">
                <a:solidFill>
                  <a:srgbClr val="000090"/>
                </a:solidFill>
                <a:latin typeface="Calibri" charset="0"/>
                <a:ea typeface="ＭＳ Ｐゴシック" charset="0"/>
              </a:rPr>
              <a:t>5</a:t>
            </a:r>
            <a:r>
              <a:rPr lang="en-US" sz="2000" dirty="0">
                <a:solidFill>
                  <a:srgbClr val="000090"/>
                </a:solidFill>
                <a:latin typeface="Calibri" charset="0"/>
                <a:ea typeface="ＭＳ Ｐゴシック" charset="0"/>
              </a:rPr>
              <a:t>x</a:t>
            </a:r>
            <a:r>
              <a:rPr lang="en-US" sz="2000" baseline="30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6</a:t>
            </a:r>
            <a:r>
              <a:rPr lang="en-US" sz="2000" dirty="0">
                <a:solidFill>
                  <a:srgbClr val="000090"/>
                </a:solidFill>
                <a:latin typeface="Calibri" charset="0"/>
                <a:ea typeface="ＭＳ Ｐゴシック" charset="0"/>
              </a:rPr>
              <a:t>y</a:t>
            </a:r>
            <a:r>
              <a:rPr lang="en-US" sz="2000" baseline="30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7</a:t>
            </a:r>
            <a:r>
              <a:rPr lang="en-US" sz="2000" dirty="0">
                <a:solidFill>
                  <a:srgbClr val="000090"/>
                </a:solidFill>
                <a:latin typeface="Calibri" charset="0"/>
                <a:ea typeface="ＭＳ Ｐゴシック" charset="0"/>
              </a:rPr>
              <a:t>x</a:t>
            </a:r>
            <a:r>
              <a:rPr lang="en-US" sz="2000" baseline="30000" dirty="0">
                <a:solidFill>
                  <a:srgbClr val="000090"/>
                </a:solidFill>
                <a:latin typeface="Calibri" charset="0"/>
                <a:ea typeface="ＭＳ Ｐゴシック" charset="0"/>
              </a:rPr>
              <a:t>3</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8</a:t>
            </a:r>
            <a:r>
              <a:rPr lang="en-US" sz="2000" dirty="0">
                <a:solidFill>
                  <a:srgbClr val="000090"/>
                </a:solidFill>
                <a:latin typeface="Calibri" charset="0"/>
                <a:ea typeface="ＭＳ Ｐゴシック" charset="0"/>
              </a:rPr>
              <a:t>y</a:t>
            </a:r>
            <a:r>
              <a:rPr lang="en-US" sz="2000" baseline="30000" dirty="0">
                <a:solidFill>
                  <a:srgbClr val="000090"/>
                </a:solidFill>
                <a:latin typeface="Calibri" charset="0"/>
                <a:ea typeface="ＭＳ Ｐゴシック" charset="0"/>
              </a:rPr>
              <a:t>3</a:t>
            </a:r>
            <a:r>
              <a:rPr lang="en-US" sz="2000" dirty="0">
                <a:solidFill>
                  <a:srgbClr val="000090"/>
                </a:solidFill>
                <a:latin typeface="Calibri" charset="0"/>
                <a:ea typeface="ＭＳ Ｐゴシック" charset="0"/>
              </a:rPr>
              <a:t>+a</a:t>
            </a:r>
            <a:r>
              <a:rPr lang="en-US" sz="2000" baseline="-25000" dirty="0">
                <a:solidFill>
                  <a:srgbClr val="000090"/>
                </a:solidFill>
                <a:latin typeface="Calibri" charset="0"/>
                <a:ea typeface="ＭＳ Ｐゴシック" charset="0"/>
              </a:rPr>
              <a:t>9</a:t>
            </a:r>
            <a:r>
              <a:rPr lang="en-US" sz="2000" dirty="0">
                <a:solidFill>
                  <a:srgbClr val="000090"/>
                </a:solidFill>
                <a:latin typeface="Calibri" charset="0"/>
                <a:ea typeface="ＭＳ Ｐゴシック" charset="0"/>
              </a:rPr>
              <a:t>x</a:t>
            </a:r>
            <a:r>
              <a:rPr lang="en-US" sz="2000" baseline="30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y+a</a:t>
            </a:r>
            <a:r>
              <a:rPr lang="en-US" sz="2000" baseline="-25000" dirty="0">
                <a:solidFill>
                  <a:srgbClr val="000090"/>
                </a:solidFill>
                <a:latin typeface="Calibri" charset="0"/>
                <a:ea typeface="ＭＳ Ｐゴシック" charset="0"/>
              </a:rPr>
              <a:t>10</a:t>
            </a:r>
            <a:r>
              <a:rPr lang="en-US" sz="2000" dirty="0">
                <a:solidFill>
                  <a:srgbClr val="000090"/>
                </a:solidFill>
                <a:latin typeface="Calibri" charset="0"/>
                <a:ea typeface="ＭＳ Ｐゴシック" charset="0"/>
              </a:rPr>
              <a:t>xy</a:t>
            </a:r>
            <a:r>
              <a:rPr lang="en-US" sz="2000" baseline="30000" dirty="0">
                <a:solidFill>
                  <a:srgbClr val="000090"/>
                </a:solidFill>
                <a:latin typeface="Calibri" charset="0"/>
                <a:ea typeface="ＭＳ Ｐゴシック" charset="0"/>
              </a:rPr>
              <a:t>2</a:t>
            </a:r>
          </a:p>
          <a:p>
            <a:pPr lvl="1"/>
            <a:r>
              <a:rPr lang="en-US" sz="2000" dirty="0">
                <a:solidFill>
                  <a:srgbClr val="000090"/>
                </a:solidFill>
                <a:latin typeface="Calibri" charset="0"/>
                <a:ea typeface="ＭＳ Ｐゴシック" charset="0"/>
              </a:rPr>
              <a:t>Y = b</a:t>
            </a:r>
            <a:r>
              <a:rPr lang="en-US" sz="2000" baseline="-25000" dirty="0">
                <a:solidFill>
                  <a:srgbClr val="000090"/>
                </a:solidFill>
                <a:latin typeface="Calibri" charset="0"/>
                <a:ea typeface="ＭＳ Ｐゴシック" charset="0"/>
              </a:rPr>
              <a:t>1</a:t>
            </a:r>
            <a:r>
              <a:rPr lang="en-US" sz="2000" dirty="0">
                <a:solidFill>
                  <a:srgbClr val="000090"/>
                </a:solidFill>
                <a:latin typeface="Calibri" charset="0"/>
                <a:ea typeface="ＭＳ Ｐゴシック" charset="0"/>
              </a:rPr>
              <a:t>+b</a:t>
            </a:r>
            <a:r>
              <a:rPr lang="en-US" sz="2000" baseline="-25000" dirty="0">
                <a:solidFill>
                  <a:srgbClr val="000090"/>
                </a:solidFill>
                <a:latin typeface="Calibri" charset="0"/>
                <a:ea typeface="ＭＳ Ｐゴシック" charset="0"/>
              </a:rPr>
              <a:t>2</a:t>
            </a:r>
            <a:r>
              <a:rPr lang="en-US" sz="2000" dirty="0">
                <a:solidFill>
                  <a:srgbClr val="000090"/>
                </a:solidFill>
                <a:latin typeface="Calibri" charset="0"/>
                <a:ea typeface="ＭＳ Ｐゴシック" charset="0"/>
              </a:rPr>
              <a:t>x+….</a:t>
            </a:r>
          </a:p>
          <a:p>
            <a:r>
              <a:rPr lang="en-US" sz="2400" dirty="0" smtClean="0">
                <a:solidFill>
                  <a:srgbClr val="000090"/>
                </a:solidFill>
                <a:latin typeface="Calibri" charset="0"/>
                <a:ea typeface="ＭＳ Ｐゴシック" charset="0"/>
                <a:cs typeface="ＭＳ Ｐゴシック" charset="0"/>
              </a:rPr>
              <a:t>Will </a:t>
            </a:r>
            <a:r>
              <a:rPr lang="en-US" sz="2400" dirty="0">
                <a:solidFill>
                  <a:srgbClr val="000090"/>
                </a:solidFill>
                <a:latin typeface="Calibri" charset="0"/>
                <a:ea typeface="ＭＳ Ｐゴシック" charset="0"/>
                <a:cs typeface="ＭＳ Ｐゴシック" charset="0"/>
              </a:rPr>
              <a:t>need precision measurements of the </a:t>
            </a:r>
            <a:r>
              <a:rPr lang="en-US" sz="2400" dirty="0" err="1">
                <a:solidFill>
                  <a:srgbClr val="000090"/>
                </a:solidFill>
                <a:latin typeface="Calibri" charset="0"/>
                <a:ea typeface="ＭＳ Ｐゴシック" charset="0"/>
                <a:cs typeface="ＭＳ Ｐゴシック" charset="0"/>
              </a:rPr>
              <a:t>fiducial</a:t>
            </a:r>
            <a:r>
              <a:rPr lang="en-US" sz="2400" dirty="0">
                <a:solidFill>
                  <a:srgbClr val="000090"/>
                </a:solidFill>
                <a:latin typeface="Calibri" charset="0"/>
                <a:ea typeface="ＭＳ Ｐゴシック" charset="0"/>
                <a:cs typeface="ＭＳ Ｐゴシック" charset="0"/>
              </a:rPr>
              <a:t> fiber positions before installation of the fiber plane</a:t>
            </a:r>
            <a:r>
              <a:rPr lang="en-US" sz="2400" dirty="0" smtClean="0">
                <a:solidFill>
                  <a:srgbClr val="000090"/>
                </a:solidFill>
                <a:latin typeface="Calibri" charset="0"/>
                <a:ea typeface="ＭＳ Ｐゴシック" charset="0"/>
                <a:cs typeface="ＭＳ Ｐゴシック" charset="0"/>
              </a:rPr>
              <a:t>.</a:t>
            </a:r>
          </a:p>
          <a:p>
            <a:r>
              <a:rPr lang="en-US" sz="2400" dirty="0" smtClean="0">
                <a:solidFill>
                  <a:srgbClr val="000090"/>
                </a:solidFill>
                <a:latin typeface="Calibri" charset="0"/>
                <a:ea typeface="ＭＳ Ｐゴシック" charset="0"/>
                <a:cs typeface="ＭＳ Ｐゴシック" charset="0"/>
              </a:rPr>
              <a:t>Also plan to have </a:t>
            </a:r>
            <a:r>
              <a:rPr lang="en-US" sz="2400" dirty="0" err="1" smtClean="0">
                <a:solidFill>
                  <a:srgbClr val="000090"/>
                </a:solidFill>
                <a:latin typeface="Calibri" charset="0"/>
                <a:ea typeface="ＭＳ Ｐゴシック" charset="0"/>
                <a:cs typeface="ＭＳ Ｐゴシック" charset="0"/>
              </a:rPr>
              <a:t>fiducials</a:t>
            </a:r>
            <a:r>
              <a:rPr lang="en-US" sz="2400" dirty="0" smtClean="0">
                <a:solidFill>
                  <a:srgbClr val="000090"/>
                </a:solidFill>
                <a:latin typeface="Calibri" charset="0"/>
                <a:ea typeface="ＭＳ Ｐゴシック" charset="0"/>
                <a:cs typeface="ＭＳ Ｐゴシック" charset="0"/>
              </a:rPr>
              <a:t> on the ten Guide/Focus/Alignment (GFA) sensors on the periphery of the focal plane which will be imaged on the Fiber View Camera</a:t>
            </a:r>
            <a:endParaRPr lang="en-US" sz="2400" dirty="0">
              <a:solidFill>
                <a:srgbClr val="000090"/>
              </a:solidFill>
              <a:latin typeface="Calibri" charset="0"/>
              <a:ea typeface="ＭＳ Ｐゴシック" charset="0"/>
              <a:cs typeface="ＭＳ Ｐゴシック" charset="0"/>
            </a:endParaRPr>
          </a:p>
        </p:txBody>
      </p:sp>
      <p:sp>
        <p:nvSpPr>
          <p:cNvPr id="64516"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AC9346-D0ED-1749-A9DA-E0D2BBB9C26E}" type="slidenum">
              <a:rPr lang="en-US" sz="1600" b="1">
                <a:solidFill>
                  <a:srgbClr val="000000"/>
                </a:solidFill>
                <a:latin typeface="Calibri" charset="0"/>
              </a:rPr>
              <a:pPr eaLnBrk="1" hangingPunct="1"/>
              <a:t>16</a:t>
            </a:fld>
            <a:endParaRPr lang="en-US" sz="1600" b="1" dirty="0">
              <a:solidFill>
                <a:srgbClr val="000000"/>
              </a:solidFill>
              <a:latin typeface="Calibri" charset="0"/>
            </a:endParaRPr>
          </a:p>
        </p:txBody>
      </p:sp>
    </p:spTree>
    <p:extLst>
      <p:ext uri="{BB962C8B-B14F-4D97-AF65-F5344CB8AC3E}">
        <p14:creationId xmlns:p14="http://schemas.microsoft.com/office/powerpoint/2010/main" val="8261569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359514" y="29973"/>
            <a:ext cx="8229600" cy="1143000"/>
          </a:xfrm>
        </p:spPr>
        <p:txBody>
          <a:bodyPr/>
          <a:lstStyle/>
          <a:p>
            <a:r>
              <a:rPr lang="en-US" sz="3200" b="0" u="sng" dirty="0">
                <a:solidFill>
                  <a:srgbClr val="FF0000"/>
                </a:solidFill>
                <a:latin typeface="Arial" charset="0"/>
                <a:ea typeface="ＭＳ Ｐゴシック" charset="0"/>
                <a:cs typeface="Arial" charset="0"/>
              </a:rPr>
              <a:t>Fiber View Camera </a:t>
            </a:r>
            <a:r>
              <a:rPr lang="en-US" sz="3200" b="0" u="sng" dirty="0" smtClean="0">
                <a:solidFill>
                  <a:srgbClr val="FF0000"/>
                </a:solidFill>
                <a:latin typeface="Arial" charset="0"/>
                <a:ea typeface="ＭＳ Ｐゴシック" charset="0"/>
                <a:cs typeface="Arial" charset="0"/>
              </a:rPr>
              <a:t/>
            </a:r>
            <a:br>
              <a:rPr lang="en-US" sz="3200" b="0" u="sng" dirty="0" smtClean="0">
                <a:solidFill>
                  <a:srgbClr val="FF0000"/>
                </a:solidFill>
                <a:latin typeface="Arial" charset="0"/>
                <a:ea typeface="ＭＳ Ｐゴシック" charset="0"/>
                <a:cs typeface="Arial" charset="0"/>
              </a:rPr>
            </a:br>
            <a:r>
              <a:rPr lang="en-US" sz="3200" b="0" u="sng" dirty="0" smtClean="0">
                <a:solidFill>
                  <a:srgbClr val="FF0000"/>
                </a:solidFill>
                <a:latin typeface="Arial" charset="0"/>
                <a:ea typeface="ＭＳ Ｐゴシック" charset="0"/>
                <a:cs typeface="Arial" charset="0"/>
              </a:rPr>
              <a:t>R</a:t>
            </a:r>
            <a:r>
              <a:rPr lang="en-US" sz="3200" b="0" u="sng" dirty="0">
                <a:solidFill>
                  <a:srgbClr val="FF0000"/>
                </a:solidFill>
                <a:latin typeface="Arial" charset="0"/>
                <a:ea typeface="ＭＳ Ｐゴシック" charset="0"/>
                <a:cs typeface="Arial" charset="0"/>
              </a:rPr>
              <a:t>&amp;D </a:t>
            </a:r>
            <a:r>
              <a:rPr lang="en-US" sz="3200" b="0" u="sng" dirty="0" smtClean="0">
                <a:solidFill>
                  <a:srgbClr val="FF0000"/>
                </a:solidFill>
                <a:latin typeface="Arial" charset="0"/>
                <a:ea typeface="ＭＳ Ｐゴシック" charset="0"/>
                <a:cs typeface="Arial" charset="0"/>
              </a:rPr>
              <a:t>Plan Completed</a:t>
            </a:r>
            <a:endParaRPr lang="en-US" sz="3200" b="0" u="sng" dirty="0">
              <a:solidFill>
                <a:srgbClr val="FF0000"/>
              </a:solidFill>
              <a:latin typeface="Arial" charset="0"/>
              <a:ea typeface="ＭＳ Ｐゴシック" charset="0"/>
              <a:cs typeface="Arial" charset="0"/>
            </a:endParaRPr>
          </a:p>
        </p:txBody>
      </p:sp>
      <p:sp>
        <p:nvSpPr>
          <p:cNvPr id="20482" name="Content Placeholder 2"/>
          <p:cNvSpPr>
            <a:spLocks noGrp="1"/>
          </p:cNvSpPr>
          <p:nvPr>
            <p:ph idx="1"/>
          </p:nvPr>
        </p:nvSpPr>
        <p:spPr>
          <a:xfrm>
            <a:off x="359514" y="1483024"/>
            <a:ext cx="8229600" cy="4525963"/>
          </a:xfrm>
        </p:spPr>
        <p:txBody>
          <a:bodyPr/>
          <a:lstStyle/>
          <a:p>
            <a:r>
              <a:rPr lang="en-US" sz="2400" dirty="0">
                <a:solidFill>
                  <a:srgbClr val="000090"/>
                </a:solidFill>
                <a:latin typeface="Calibri" charset="0"/>
                <a:ea typeface="ＭＳ Ｐゴシック" charset="0"/>
                <a:cs typeface="ＭＳ Ｐゴシック" charset="0"/>
              </a:rPr>
              <a:t>Goal of the R&amp;D Program </a:t>
            </a:r>
            <a:r>
              <a:rPr lang="en-US" sz="2400" dirty="0" smtClean="0">
                <a:solidFill>
                  <a:srgbClr val="000090"/>
                </a:solidFill>
                <a:latin typeface="Calibri" charset="0"/>
                <a:ea typeface="ＭＳ Ｐゴシック" charset="0"/>
                <a:cs typeface="ＭＳ Ｐゴシック" charset="0"/>
              </a:rPr>
              <a:t>was </a:t>
            </a:r>
            <a:r>
              <a:rPr lang="en-US" sz="2400" dirty="0">
                <a:solidFill>
                  <a:srgbClr val="000090"/>
                </a:solidFill>
                <a:latin typeface="Calibri" charset="0"/>
                <a:ea typeface="ＭＳ Ｐゴシック" charset="0"/>
                <a:cs typeface="ＭＳ Ｐゴシック" charset="0"/>
              </a:rPr>
              <a:t>to demonstrate that the required </a:t>
            </a:r>
            <a:r>
              <a:rPr lang="en-US" sz="2400" dirty="0" smtClean="0">
                <a:solidFill>
                  <a:srgbClr val="000090"/>
                </a:solidFill>
                <a:latin typeface="Calibri" charset="0"/>
                <a:ea typeface="ＭＳ Ｐゴシック" charset="0"/>
                <a:cs typeface="ＭＳ Ｐゴシック" charset="0"/>
              </a:rPr>
              <a:t>3 </a:t>
            </a:r>
            <a:r>
              <a:rPr lang="en-US" sz="2400" dirty="0">
                <a:solidFill>
                  <a:srgbClr val="000090"/>
                </a:solidFill>
                <a:latin typeface="Calibri" charset="0"/>
                <a:ea typeface="ＭＳ Ｐゴシック" charset="0"/>
                <a:cs typeface="ＭＳ Ｐゴシック" charset="0"/>
              </a:rPr>
              <a:t>micron precision on the fiber position is achievable. To do this </a:t>
            </a:r>
            <a:r>
              <a:rPr lang="en-US" sz="2400" dirty="0" smtClean="0">
                <a:solidFill>
                  <a:srgbClr val="000090"/>
                </a:solidFill>
                <a:latin typeface="Calibri" charset="0"/>
                <a:ea typeface="ＭＳ Ｐゴシック" charset="0"/>
                <a:cs typeface="ＭＳ Ｐゴシック" charset="0"/>
              </a:rPr>
              <a:t>the </a:t>
            </a:r>
            <a:r>
              <a:rPr lang="en-US" sz="2400" dirty="0">
                <a:solidFill>
                  <a:srgbClr val="000090"/>
                </a:solidFill>
                <a:latin typeface="Calibri" charset="0"/>
                <a:ea typeface="ＭＳ Ｐゴシック" charset="0"/>
                <a:cs typeface="ＭＳ Ｐゴシック" charset="0"/>
              </a:rPr>
              <a:t>plan </a:t>
            </a:r>
            <a:r>
              <a:rPr lang="en-US" sz="2400" dirty="0" smtClean="0">
                <a:solidFill>
                  <a:srgbClr val="000090"/>
                </a:solidFill>
                <a:latin typeface="Calibri" charset="0"/>
                <a:ea typeface="ＭＳ Ｐゴシック" charset="0"/>
                <a:cs typeface="ＭＳ Ｐゴシック" charset="0"/>
              </a:rPr>
              <a:t>was to</a:t>
            </a:r>
            <a:r>
              <a:rPr lang="en-US" sz="2400" dirty="0">
                <a:solidFill>
                  <a:srgbClr val="000090"/>
                </a:solidFill>
                <a:latin typeface="Calibri" charset="0"/>
                <a:ea typeface="ＭＳ Ｐゴシック" charset="0"/>
                <a:cs typeface="ＭＳ Ｐゴシック" charset="0"/>
              </a:rPr>
              <a:t>:</a:t>
            </a:r>
          </a:p>
          <a:p>
            <a:pPr lvl="1"/>
            <a:r>
              <a:rPr lang="en-US" sz="2400" dirty="0">
                <a:solidFill>
                  <a:srgbClr val="000090"/>
                </a:solidFill>
                <a:latin typeface="Calibri" charset="0"/>
                <a:ea typeface="ＭＳ Ｐゴシック" charset="0"/>
              </a:rPr>
              <a:t>Design and build a prototype camera</a:t>
            </a:r>
          </a:p>
          <a:p>
            <a:pPr lvl="1"/>
            <a:r>
              <a:rPr lang="en-US" sz="2400" dirty="0">
                <a:solidFill>
                  <a:srgbClr val="000090"/>
                </a:solidFill>
                <a:latin typeface="Calibri" charset="0"/>
                <a:ea typeface="ＭＳ Ｐゴシック" charset="0"/>
              </a:rPr>
              <a:t>Design and build a test setup at Yale with a mock up of a portion of the fiber plane with fibers with precisely measured positions</a:t>
            </a:r>
          </a:p>
          <a:p>
            <a:pPr lvl="1"/>
            <a:r>
              <a:rPr lang="en-US" sz="2400" dirty="0">
                <a:solidFill>
                  <a:srgbClr val="000090"/>
                </a:solidFill>
                <a:latin typeface="Calibri" charset="0"/>
                <a:ea typeface="ＭＳ Ｐゴシック" charset="0"/>
              </a:rPr>
              <a:t>Carry out the test by </a:t>
            </a:r>
            <a:r>
              <a:rPr lang="en-US" sz="2400" dirty="0" smtClean="0">
                <a:solidFill>
                  <a:srgbClr val="000090"/>
                </a:solidFill>
                <a:latin typeface="Calibri" charset="0"/>
                <a:ea typeface="ＭＳ Ｐゴシック" charset="0"/>
              </a:rPr>
              <a:t>imaging </a:t>
            </a:r>
            <a:r>
              <a:rPr lang="en-US" sz="2400" dirty="0">
                <a:solidFill>
                  <a:srgbClr val="000090"/>
                </a:solidFill>
                <a:latin typeface="Calibri" charset="0"/>
                <a:ea typeface="ＭＳ Ｐゴシック" charset="0"/>
              </a:rPr>
              <a:t>the mock fiber </a:t>
            </a:r>
            <a:r>
              <a:rPr lang="en-US" sz="2400" dirty="0" smtClean="0">
                <a:solidFill>
                  <a:srgbClr val="000090"/>
                </a:solidFill>
                <a:latin typeface="Calibri" charset="0"/>
                <a:ea typeface="ＭＳ Ｐゴシック" charset="0"/>
              </a:rPr>
              <a:t>plane with the Fiber View Camera </a:t>
            </a:r>
            <a:r>
              <a:rPr lang="en-US" sz="2400" dirty="0">
                <a:solidFill>
                  <a:srgbClr val="000090"/>
                </a:solidFill>
                <a:latin typeface="Calibri" charset="0"/>
                <a:ea typeface="ＭＳ Ｐゴシック" charset="0"/>
              </a:rPr>
              <a:t>and analyzing the results</a:t>
            </a:r>
          </a:p>
          <a:p>
            <a:pPr lvl="1"/>
            <a:endParaRPr lang="en-US" sz="2000" dirty="0">
              <a:solidFill>
                <a:srgbClr val="000090"/>
              </a:solidFill>
              <a:latin typeface="Calibri" charset="0"/>
              <a:ea typeface="ＭＳ Ｐゴシック" charset="0"/>
            </a:endParaRPr>
          </a:p>
        </p:txBody>
      </p:sp>
      <p:sp>
        <p:nvSpPr>
          <p:cNvPr id="20483"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3B589B-8FCD-2E42-9CEF-9D8D468CB4FD}" type="slidenum">
              <a:rPr lang="en-US" sz="1600">
                <a:solidFill>
                  <a:srgbClr val="000000"/>
                </a:solidFill>
                <a:latin typeface="Calibri" charset="0"/>
              </a:rPr>
              <a:pPr eaLnBrk="1" hangingPunct="1"/>
              <a:t>17</a:t>
            </a:fld>
            <a:endParaRPr lang="en-US" sz="1600" dirty="0">
              <a:solidFill>
                <a:srgbClr val="000000"/>
              </a:solidFill>
              <a:latin typeface="Calibri" charset="0"/>
            </a:endParaRPr>
          </a:p>
        </p:txBody>
      </p:sp>
      <p:sp>
        <p:nvSpPr>
          <p:cNvPr id="2" name="TextBox 1"/>
          <p:cNvSpPr txBox="1"/>
          <p:nvPr/>
        </p:nvSpPr>
        <p:spPr>
          <a:xfrm>
            <a:off x="-2227385" y="111369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00821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309339" y="452313"/>
            <a:ext cx="7934530" cy="857250"/>
          </a:xfrm>
        </p:spPr>
        <p:txBody>
          <a:bodyPr>
            <a:normAutofit fontScale="90000"/>
          </a:bodyPr>
          <a:lstStyle/>
          <a:p>
            <a:r>
              <a:rPr lang="en-US" sz="3200" b="0" u="sng" dirty="0">
                <a:solidFill>
                  <a:srgbClr val="FF0000"/>
                </a:solidFill>
                <a:latin typeface="Calibri" charset="0"/>
                <a:ea typeface="ＭＳ Ｐゴシック" charset="0"/>
                <a:cs typeface="ＭＳ Ｐゴシック" charset="0"/>
              </a:rPr>
              <a:t>CCD, electronics, and lens </a:t>
            </a:r>
            <a:r>
              <a:rPr lang="en-US" sz="3200" b="0" u="sng" dirty="0" smtClean="0">
                <a:solidFill>
                  <a:srgbClr val="FF0000"/>
                </a:solidFill>
                <a:latin typeface="Calibri" charset="0"/>
                <a:ea typeface="ＭＳ Ｐゴシック" charset="0"/>
                <a:cs typeface="ＭＳ Ｐゴシック" charset="0"/>
              </a:rPr>
              <a:t>assembled</a:t>
            </a:r>
            <a:br>
              <a:rPr lang="en-US" sz="3200" b="0" u="sng" dirty="0" smtClean="0">
                <a:solidFill>
                  <a:srgbClr val="FF0000"/>
                </a:solidFill>
                <a:latin typeface="Calibri" charset="0"/>
                <a:ea typeface="ＭＳ Ｐゴシック" charset="0"/>
                <a:cs typeface="ＭＳ Ｐゴシック" charset="0"/>
              </a:rPr>
            </a:br>
            <a:r>
              <a:rPr lang="en-US" sz="3200" b="0" u="sng" dirty="0">
                <a:solidFill>
                  <a:srgbClr val="FF0000"/>
                </a:solidFill>
                <a:latin typeface="Calibri" charset="0"/>
                <a:ea typeface="ＭＳ Ｐゴシック" charset="0"/>
                <a:cs typeface="ＭＳ Ｐゴシック" charset="0"/>
              </a:rPr>
              <a:t/>
            </a:r>
            <a:br>
              <a:rPr lang="en-US" sz="3200" b="0" u="sng" dirty="0">
                <a:solidFill>
                  <a:srgbClr val="FF0000"/>
                </a:solidFill>
                <a:latin typeface="Calibri" charset="0"/>
                <a:ea typeface="ＭＳ Ｐゴシック" charset="0"/>
                <a:cs typeface="ＭＳ Ｐゴシック" charset="0"/>
              </a:rPr>
            </a:br>
            <a:r>
              <a:rPr lang="en-US" sz="2400" dirty="0">
                <a:solidFill>
                  <a:srgbClr val="000090"/>
                </a:solidFill>
                <a:latin typeface="Calibri" charset="0"/>
                <a:ea typeface="ＭＳ Ｐゴシック" charset="0"/>
                <a:cs typeface="ＭＳ Ｐゴシック" charset="0"/>
              </a:rPr>
              <a:t>Completed May 1, </a:t>
            </a:r>
            <a:r>
              <a:rPr lang="en-US" sz="2400" dirty="0" smtClean="0">
                <a:solidFill>
                  <a:srgbClr val="000090"/>
                </a:solidFill>
                <a:latin typeface="Calibri" charset="0"/>
                <a:ea typeface="ＭＳ Ｐゴシック" charset="0"/>
                <a:cs typeface="ＭＳ Ｐゴシック" charset="0"/>
              </a:rPr>
              <a:t>2012 with 400 mm lens</a:t>
            </a:r>
            <a:endParaRPr lang="en-US" sz="2400" dirty="0">
              <a:solidFill>
                <a:srgbClr val="000090"/>
              </a:solidFill>
              <a:latin typeface="Calibri" charset="0"/>
              <a:ea typeface="ＭＳ Ｐゴシック" charset="0"/>
              <a:cs typeface="ＭＳ Ｐゴシック" charset="0"/>
            </a:endParaRPr>
          </a:p>
        </p:txBody>
      </p:sp>
      <p:pic>
        <p:nvPicPr>
          <p:cNvPr id="29698" name="Content Placeholder 3" descr="P1010083.JPG"/>
          <p:cNvPicPr>
            <a:picLocks noGrp="1" noChangeAspect="1"/>
          </p:cNvPicPr>
          <p:nvPr>
            <p:ph idx="1"/>
          </p:nvPr>
        </p:nvPicPr>
        <p:blipFill>
          <a:blip r:embed="rId2">
            <a:extLst>
              <a:ext uri="{28A0092B-C50C-407E-A947-70E740481C1C}">
                <a14:useLocalDpi xmlns:a14="http://schemas.microsoft.com/office/drawing/2010/main" val="0"/>
              </a:ext>
            </a:extLst>
          </a:blip>
          <a:srcRect l="15633" t="22980" b="13336"/>
          <a:stretch>
            <a:fillRect/>
          </a:stretch>
        </p:blipFill>
        <p:spPr>
          <a:xfrm>
            <a:off x="457200" y="1544473"/>
            <a:ext cx="8316913" cy="4708525"/>
          </a:xfrm>
        </p:spPr>
      </p:pic>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33772506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a:xfrm>
            <a:off x="179092" y="236686"/>
            <a:ext cx="7934530" cy="857250"/>
          </a:xfrm>
        </p:spPr>
        <p:txBody>
          <a:bodyPr>
            <a:normAutofit fontScale="90000"/>
          </a:bodyPr>
          <a:lstStyle/>
          <a:p>
            <a:r>
              <a:rPr lang="en-US" sz="4000" b="0" u="sng" dirty="0">
                <a:solidFill>
                  <a:srgbClr val="FF0000"/>
                </a:solidFill>
                <a:latin typeface="Calibri" charset="0"/>
                <a:ea typeface="ＭＳ Ｐゴシック" charset="0"/>
                <a:cs typeface="ＭＳ Ｐゴシック" charset="0"/>
              </a:rPr>
              <a:t>Fiber Plane Prototype</a:t>
            </a:r>
            <a:br>
              <a:rPr lang="en-US" sz="4000" b="0" u="sng" dirty="0">
                <a:solidFill>
                  <a:srgbClr val="FF0000"/>
                </a:solidFill>
                <a:latin typeface="Calibri" charset="0"/>
                <a:ea typeface="ＭＳ Ｐゴシック" charset="0"/>
                <a:cs typeface="ＭＳ Ｐゴシック" charset="0"/>
              </a:rPr>
            </a:br>
            <a:r>
              <a:rPr lang="en-US" sz="2400" u="sng" dirty="0" smtClean="0">
                <a:solidFill>
                  <a:srgbClr val="000090"/>
                </a:solidFill>
                <a:latin typeface="Calibri" charset="0"/>
                <a:ea typeface="ＭＳ Ｐゴシック" charset="0"/>
                <a:cs typeface="ＭＳ Ｐゴシック" charset="0"/>
              </a:rPr>
              <a:t>64 </a:t>
            </a:r>
            <a:r>
              <a:rPr lang="en-US" sz="2400" u="sng" dirty="0">
                <a:solidFill>
                  <a:srgbClr val="000090"/>
                </a:solidFill>
                <a:latin typeface="Calibri" charset="0"/>
                <a:ea typeface="ＭＳ Ｐゴシック" charset="0"/>
                <a:cs typeface="ＭＳ Ｐゴシック" charset="0"/>
              </a:rPr>
              <a:t>fibers total</a:t>
            </a:r>
            <a:endParaRPr lang="en-US" sz="2400" dirty="0">
              <a:solidFill>
                <a:srgbClr val="000090"/>
              </a:solidFill>
              <a:latin typeface="Calibri" charset="0"/>
              <a:ea typeface="ＭＳ Ｐゴシック" charset="0"/>
              <a:cs typeface="ＭＳ Ｐゴシック" charset="0"/>
            </a:endParaRPr>
          </a:p>
        </p:txBody>
      </p:sp>
      <p:pic>
        <p:nvPicPr>
          <p:cNvPr id="39938" name="Content Placeholder 3" descr="P101008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777534" y="1562985"/>
            <a:ext cx="7336088" cy="4994110"/>
          </a:xfrm>
        </p:spPr>
      </p:pic>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299085916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z="3200" b="0" u="sng" dirty="0" smtClean="0">
                <a:solidFill>
                  <a:srgbClr val="FF0000"/>
                </a:solidFill>
                <a:latin typeface="Calibri" charset="0"/>
                <a:ea typeface="ＭＳ Ｐゴシック" charset="0"/>
                <a:cs typeface="ＭＳ Ｐゴシック" charset="0"/>
              </a:rPr>
              <a:t>Fiber View Camera Key Personnel</a:t>
            </a:r>
            <a:endParaRPr lang="en-US" sz="3200" b="0" u="sng" dirty="0">
              <a:solidFill>
                <a:srgbClr val="FF0000"/>
              </a:solidFill>
              <a:latin typeface="Calibri" charset="0"/>
              <a:ea typeface="ＭＳ Ｐゴシック" charset="0"/>
              <a:cs typeface="ＭＳ Ｐゴシック" charset="0"/>
            </a:endParaRPr>
          </a:p>
        </p:txBody>
      </p:sp>
      <p:sp>
        <p:nvSpPr>
          <p:cNvPr id="16386" name="Content Placeholder 2"/>
          <p:cNvSpPr>
            <a:spLocks noGrp="1"/>
          </p:cNvSpPr>
          <p:nvPr>
            <p:ph idx="1"/>
          </p:nvPr>
        </p:nvSpPr>
        <p:spPr>
          <a:xfrm>
            <a:off x="531827" y="857250"/>
            <a:ext cx="8448675" cy="5751513"/>
          </a:xfrm>
        </p:spPr>
        <p:txBody>
          <a:bodyPr/>
          <a:lstStyle/>
          <a:p>
            <a:pPr marL="0" indent="0">
              <a:buFont typeface="Arial" charset="0"/>
              <a:buNone/>
            </a:pPr>
            <a:endParaRPr lang="en-US" dirty="0" smtClean="0">
              <a:solidFill>
                <a:srgbClr val="000090"/>
              </a:solidFill>
              <a:latin typeface="Arial"/>
              <a:ea typeface="ＭＳ Ｐゴシック" charset="0"/>
              <a:cs typeface="Arial"/>
            </a:endParaRPr>
          </a:p>
          <a:p>
            <a:pPr marL="0" indent="0">
              <a:buFont typeface="Arial" charset="0"/>
              <a:buNone/>
            </a:pPr>
            <a:r>
              <a:rPr lang="en-US" dirty="0" smtClean="0">
                <a:solidFill>
                  <a:srgbClr val="000090"/>
                </a:solidFill>
                <a:latin typeface="Arial"/>
                <a:ea typeface="ＭＳ Ｐゴシック" charset="0"/>
                <a:cs typeface="Arial"/>
              </a:rPr>
              <a:t>A </a:t>
            </a:r>
            <a:r>
              <a:rPr lang="en-US" dirty="0">
                <a:solidFill>
                  <a:srgbClr val="000090"/>
                </a:solidFill>
                <a:latin typeface="Arial"/>
                <a:ea typeface="ＭＳ Ｐゴシック" charset="0"/>
                <a:cs typeface="Arial"/>
              </a:rPr>
              <a:t>collaborative effort between LBNL and Yale </a:t>
            </a:r>
            <a:r>
              <a:rPr lang="en-US" dirty="0" smtClean="0">
                <a:solidFill>
                  <a:srgbClr val="000090"/>
                </a:solidFill>
                <a:latin typeface="Arial"/>
                <a:ea typeface="ＭＳ Ｐゴシック" charset="0"/>
                <a:cs typeface="Arial"/>
              </a:rPr>
              <a:t>University</a:t>
            </a:r>
          </a:p>
          <a:p>
            <a:pPr marL="0" indent="0">
              <a:buFont typeface="Arial" charset="0"/>
              <a:buNone/>
            </a:pPr>
            <a:endParaRPr lang="en-US" dirty="0">
              <a:solidFill>
                <a:srgbClr val="000090"/>
              </a:solidFill>
              <a:latin typeface="Arial"/>
              <a:ea typeface="ＭＳ Ｐゴシック" charset="0"/>
              <a:cs typeface="Arial"/>
            </a:endParaRPr>
          </a:p>
          <a:p>
            <a:pPr lvl="1"/>
            <a:r>
              <a:rPr lang="en-US" sz="2400" dirty="0">
                <a:solidFill>
                  <a:srgbClr val="000090"/>
                </a:solidFill>
                <a:latin typeface="Arial"/>
                <a:ea typeface="ＭＳ Ｐゴシック" charset="0"/>
                <a:cs typeface="Arial"/>
              </a:rPr>
              <a:t>C. Baltay, W. </a:t>
            </a:r>
            <a:r>
              <a:rPr lang="en-US" sz="2400" dirty="0" err="1">
                <a:solidFill>
                  <a:srgbClr val="000090"/>
                </a:solidFill>
                <a:latin typeface="Arial"/>
                <a:ea typeface="ＭＳ Ｐゴシック" charset="0"/>
                <a:cs typeface="Arial"/>
              </a:rPr>
              <a:t>Emmet</a:t>
            </a:r>
            <a:r>
              <a:rPr lang="en-US" sz="2400" dirty="0" smtClean="0">
                <a:solidFill>
                  <a:srgbClr val="000090"/>
                </a:solidFill>
                <a:latin typeface="Arial"/>
                <a:ea typeface="ＭＳ Ｐゴシック" charset="0"/>
                <a:cs typeface="Arial"/>
              </a:rPr>
              <a:t>,  </a:t>
            </a:r>
            <a:r>
              <a:rPr lang="en-US" sz="2400" dirty="0">
                <a:solidFill>
                  <a:srgbClr val="000090"/>
                </a:solidFill>
                <a:latin typeface="Arial"/>
                <a:ea typeface="ＭＳ Ｐゴシック" charset="0"/>
                <a:cs typeface="Arial"/>
              </a:rPr>
              <a:t>N. </a:t>
            </a:r>
            <a:r>
              <a:rPr lang="en-US" sz="2400" dirty="0" err="1" smtClean="0">
                <a:solidFill>
                  <a:srgbClr val="000090"/>
                </a:solidFill>
                <a:latin typeface="Arial"/>
                <a:ea typeface="ＭＳ Ｐゴシック" charset="0"/>
                <a:cs typeface="Arial"/>
              </a:rPr>
              <a:t>Padmanabhan</a:t>
            </a:r>
            <a:r>
              <a:rPr lang="en-US" sz="2400" dirty="0" smtClean="0">
                <a:solidFill>
                  <a:srgbClr val="000090"/>
                </a:solidFill>
                <a:latin typeface="Arial"/>
                <a:ea typeface="ＭＳ Ｐゴシック" charset="0"/>
                <a:cs typeface="Arial"/>
              </a:rPr>
              <a:t>, </a:t>
            </a:r>
            <a:r>
              <a:rPr lang="en-US" sz="2400" dirty="0">
                <a:solidFill>
                  <a:srgbClr val="000090"/>
                </a:solidFill>
                <a:latin typeface="Arial"/>
                <a:ea typeface="ＭＳ Ｐゴシック" charset="0"/>
                <a:cs typeface="Arial"/>
              </a:rPr>
              <a:t>B. Horowitz, Terry </a:t>
            </a:r>
            <a:r>
              <a:rPr lang="en-US" sz="2400" dirty="0" smtClean="0">
                <a:solidFill>
                  <a:srgbClr val="000090"/>
                </a:solidFill>
                <a:latin typeface="Arial"/>
                <a:ea typeface="ＭＳ Ｐゴシック" charset="0"/>
                <a:cs typeface="Arial"/>
              </a:rPr>
              <a:t>Girard</a:t>
            </a:r>
            <a:r>
              <a:rPr lang="en-US" sz="2400" dirty="0">
                <a:solidFill>
                  <a:srgbClr val="FF0000"/>
                </a:solidFill>
                <a:latin typeface="Arial"/>
                <a:ea typeface="ＭＳ Ｐゴシック" charset="0"/>
                <a:cs typeface="Arial"/>
              </a:rPr>
              <a:t>*</a:t>
            </a:r>
            <a:r>
              <a:rPr lang="en-US" sz="2400" dirty="0" smtClean="0">
                <a:solidFill>
                  <a:srgbClr val="000090"/>
                </a:solidFill>
                <a:latin typeface="Arial"/>
                <a:ea typeface="ＭＳ Ｐゴシック" charset="0"/>
                <a:cs typeface="Arial"/>
              </a:rPr>
              <a:t>, </a:t>
            </a:r>
            <a:r>
              <a:rPr lang="en-US" sz="2400" dirty="0">
                <a:solidFill>
                  <a:srgbClr val="000090"/>
                </a:solidFill>
                <a:latin typeface="Arial"/>
                <a:ea typeface="ＭＳ Ｐゴシック" charset="0"/>
                <a:cs typeface="Arial"/>
              </a:rPr>
              <a:t>Dana </a:t>
            </a:r>
            <a:r>
              <a:rPr lang="en-US" sz="2400" dirty="0" err="1" smtClean="0">
                <a:solidFill>
                  <a:srgbClr val="000090"/>
                </a:solidFill>
                <a:latin typeface="Arial"/>
                <a:ea typeface="ＭＳ Ｐゴシック" charset="0"/>
                <a:cs typeface="Arial"/>
              </a:rPr>
              <a:t>Cassetti</a:t>
            </a:r>
            <a:r>
              <a:rPr lang="en-US" sz="2400" dirty="0" smtClean="0">
                <a:solidFill>
                  <a:srgbClr val="FF0000"/>
                </a:solidFill>
                <a:latin typeface="Arial"/>
                <a:ea typeface="ＭＳ Ｐゴシック" charset="0"/>
                <a:cs typeface="Arial"/>
              </a:rPr>
              <a:t>*, </a:t>
            </a:r>
            <a:r>
              <a:rPr lang="en-US" sz="2400" dirty="0">
                <a:solidFill>
                  <a:srgbClr val="FF0000"/>
                </a:solidFill>
                <a:latin typeface="Arial"/>
                <a:ea typeface="ＭＳ Ｐゴシック" charset="0"/>
                <a:cs typeface="Arial"/>
              </a:rPr>
              <a:t>Yale </a:t>
            </a:r>
          </a:p>
          <a:p>
            <a:pPr lvl="1"/>
            <a:r>
              <a:rPr lang="en-US" sz="2400" dirty="0">
                <a:solidFill>
                  <a:srgbClr val="000090"/>
                </a:solidFill>
                <a:latin typeface="Arial"/>
                <a:ea typeface="ＭＳ Ｐゴシック" charset="0"/>
                <a:cs typeface="Arial"/>
              </a:rPr>
              <a:t>R. </a:t>
            </a:r>
            <a:r>
              <a:rPr lang="en-US" sz="2400" dirty="0" err="1">
                <a:solidFill>
                  <a:srgbClr val="000090"/>
                </a:solidFill>
                <a:latin typeface="Arial"/>
                <a:ea typeface="ＭＳ Ｐゴシック" charset="0"/>
                <a:cs typeface="Arial"/>
              </a:rPr>
              <a:t>Besuner</a:t>
            </a:r>
            <a:r>
              <a:rPr lang="en-US" sz="2400" dirty="0">
                <a:solidFill>
                  <a:srgbClr val="000090"/>
                </a:solidFill>
                <a:latin typeface="Arial"/>
                <a:ea typeface="ＭＳ Ｐゴシック" charset="0"/>
                <a:cs typeface="Arial"/>
              </a:rPr>
              <a:t>, M. </a:t>
            </a:r>
            <a:r>
              <a:rPr lang="en-US" sz="2400" dirty="0" err="1">
                <a:solidFill>
                  <a:srgbClr val="000090"/>
                </a:solidFill>
                <a:latin typeface="Arial"/>
                <a:ea typeface="ＭＳ Ｐゴシック" charset="0"/>
                <a:cs typeface="Arial"/>
              </a:rPr>
              <a:t>Lampton</a:t>
            </a:r>
            <a:r>
              <a:rPr lang="en-US" sz="2400" dirty="0" smtClean="0">
                <a:solidFill>
                  <a:srgbClr val="000090"/>
                </a:solidFill>
                <a:latin typeface="Arial"/>
                <a:ea typeface="ＭＳ Ｐゴシック" charset="0"/>
                <a:cs typeface="Arial"/>
              </a:rPr>
              <a:t>, and J. Silber</a:t>
            </a:r>
            <a:r>
              <a:rPr lang="en-US" sz="2400" dirty="0" smtClean="0">
                <a:solidFill>
                  <a:srgbClr val="FF0000"/>
                </a:solidFill>
                <a:latin typeface="Arial"/>
                <a:ea typeface="ＭＳ Ｐゴシック" charset="0"/>
                <a:cs typeface="Arial"/>
              </a:rPr>
              <a:t>, LBNL</a:t>
            </a:r>
          </a:p>
          <a:p>
            <a:pPr lvl="1"/>
            <a:endParaRPr lang="en-US" sz="2400" dirty="0">
              <a:solidFill>
                <a:srgbClr val="FF0000"/>
              </a:solidFill>
              <a:latin typeface="Arial"/>
              <a:ea typeface="ＭＳ Ｐゴシック" charset="0"/>
              <a:cs typeface="Arial"/>
            </a:endParaRPr>
          </a:p>
          <a:p>
            <a:pPr marL="457200" lvl="1" indent="0">
              <a:buNone/>
            </a:pPr>
            <a:r>
              <a:rPr lang="en-US" dirty="0" smtClean="0">
                <a:solidFill>
                  <a:srgbClr val="FF0000"/>
                </a:solidFill>
                <a:latin typeface="Calibri" charset="0"/>
                <a:ea typeface="ＭＳ Ｐゴシック" charset="0"/>
              </a:rPr>
              <a:t>*</a:t>
            </a:r>
            <a:r>
              <a:rPr lang="en-US" sz="2400" dirty="0" smtClean="0">
                <a:solidFill>
                  <a:srgbClr val="FF0000"/>
                </a:solidFill>
                <a:latin typeface="Calibri" charset="0"/>
                <a:ea typeface="ＭＳ Ｐゴシック" charset="0"/>
              </a:rPr>
              <a:t>members of Prof. Bill Van </a:t>
            </a:r>
            <a:r>
              <a:rPr lang="en-US" sz="2400" dirty="0" err="1" smtClean="0">
                <a:solidFill>
                  <a:srgbClr val="FF0000"/>
                </a:solidFill>
                <a:latin typeface="Calibri" charset="0"/>
                <a:ea typeface="ＭＳ Ｐゴシック" charset="0"/>
              </a:rPr>
              <a:t>Altena’s</a:t>
            </a:r>
            <a:r>
              <a:rPr lang="en-US" sz="2400" dirty="0" smtClean="0">
                <a:solidFill>
                  <a:srgbClr val="FF0000"/>
                </a:solidFill>
                <a:latin typeface="Calibri" charset="0"/>
                <a:ea typeface="ＭＳ Ｐゴシック" charset="0"/>
              </a:rPr>
              <a:t> precision astrometry group at Yale</a:t>
            </a:r>
          </a:p>
        </p:txBody>
      </p:sp>
      <p:sp>
        <p:nvSpPr>
          <p:cNvPr id="16388"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9226FBD-0130-A840-A854-2D3D44B36562}" type="slidenum">
              <a:rPr lang="en-US" sz="1600" b="1">
                <a:solidFill>
                  <a:srgbClr val="000000"/>
                </a:solidFill>
                <a:latin typeface="Calibri" charset="0"/>
              </a:rPr>
              <a:pPr eaLnBrk="1" hangingPunct="1"/>
              <a:t>2</a:t>
            </a:fld>
            <a:endParaRPr lang="en-US" sz="1600" b="1" dirty="0">
              <a:solidFill>
                <a:srgbClr val="000000"/>
              </a:solidFill>
              <a:latin typeface="Calibri" charset="0"/>
            </a:endParaRPr>
          </a:p>
        </p:txBody>
      </p:sp>
      <p:sp>
        <p:nvSpPr>
          <p:cNvPr id="2" name="TextBox 1"/>
          <p:cNvSpPr txBox="1"/>
          <p:nvPr/>
        </p:nvSpPr>
        <p:spPr>
          <a:xfrm>
            <a:off x="10058400" y="1828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493088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457200" y="0"/>
            <a:ext cx="7934530" cy="857250"/>
          </a:xfrm>
        </p:spPr>
        <p:txBody>
          <a:bodyPr/>
          <a:lstStyle/>
          <a:p>
            <a:r>
              <a:rPr lang="en-US" sz="3200" b="0" u="sng" dirty="0">
                <a:solidFill>
                  <a:srgbClr val="FF0000"/>
                </a:solidFill>
                <a:latin typeface="Calibri" charset="0"/>
                <a:ea typeface="ＭＳ Ｐゴシック" charset="0"/>
                <a:cs typeface="ＭＳ Ｐゴシック" charset="0"/>
              </a:rPr>
              <a:t>Precision Measuring Machine</a:t>
            </a:r>
          </a:p>
        </p:txBody>
      </p:sp>
      <p:pic>
        <p:nvPicPr>
          <p:cNvPr id="45058" name="Content Placeholder 3" descr="P1010066.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552297" y="2209434"/>
            <a:ext cx="6198875" cy="4219941"/>
          </a:xfrm>
        </p:spPr>
      </p:pic>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20</a:t>
            </a:fld>
            <a:endParaRPr lang="en-US" dirty="0">
              <a:solidFill>
                <a:srgbClr val="000000"/>
              </a:solidFill>
            </a:endParaRPr>
          </a:p>
        </p:txBody>
      </p:sp>
      <p:sp>
        <p:nvSpPr>
          <p:cNvPr id="3" name="TextBox 2"/>
          <p:cNvSpPr txBox="1"/>
          <p:nvPr/>
        </p:nvSpPr>
        <p:spPr>
          <a:xfrm>
            <a:off x="1104096" y="1076111"/>
            <a:ext cx="7095362" cy="830997"/>
          </a:xfrm>
          <a:prstGeom prst="rect">
            <a:avLst/>
          </a:prstGeom>
          <a:noFill/>
        </p:spPr>
        <p:txBody>
          <a:bodyPr wrap="none" rtlCol="0">
            <a:spAutoFit/>
          </a:bodyPr>
          <a:lstStyle/>
          <a:p>
            <a:pPr algn="ctr"/>
            <a:r>
              <a:rPr lang="en-US" sz="2400" dirty="0" smtClean="0">
                <a:solidFill>
                  <a:srgbClr val="000090"/>
                </a:solidFill>
                <a:latin typeface="Arial"/>
                <a:cs typeface="Arial"/>
              </a:rPr>
              <a:t>Measured positions of the 64 fibers to a precision</a:t>
            </a:r>
          </a:p>
          <a:p>
            <a:pPr algn="ctr"/>
            <a:r>
              <a:rPr lang="en-US" sz="2400" dirty="0" smtClean="0">
                <a:solidFill>
                  <a:srgbClr val="000090"/>
                </a:solidFill>
                <a:latin typeface="Arial"/>
                <a:cs typeface="Arial"/>
              </a:rPr>
              <a:t> of 1.5 microns to compare with the FVC images </a:t>
            </a:r>
            <a:endParaRPr lang="en-US" sz="2400" dirty="0">
              <a:solidFill>
                <a:srgbClr val="000090"/>
              </a:solidFill>
              <a:latin typeface="Arial"/>
              <a:cs typeface="Arial"/>
            </a:endParaRPr>
          </a:p>
        </p:txBody>
      </p:sp>
    </p:spTree>
    <p:extLst>
      <p:ext uri="{BB962C8B-B14F-4D97-AF65-F5344CB8AC3E}">
        <p14:creationId xmlns:p14="http://schemas.microsoft.com/office/powerpoint/2010/main" val="5996356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US" sz="3200" u="sng">
                <a:solidFill>
                  <a:srgbClr val="FF0000"/>
                </a:solidFill>
                <a:latin typeface="Calibri" charset="0"/>
                <a:ea typeface="ＭＳ Ｐゴシック" charset="0"/>
                <a:cs typeface="ＭＳ Ｐゴシック" charset="0"/>
              </a:rPr>
              <a:t>Sewer Pipe Light Baffle</a:t>
            </a:r>
          </a:p>
        </p:txBody>
      </p:sp>
      <p:pic>
        <p:nvPicPr>
          <p:cNvPr id="54274" name="Content Placeholder 5" descr="P1010099.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
        <p:nvSpPr>
          <p:cNvPr id="54275" name="Slide Number Placeholder 4"/>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08AAF-9E92-C14E-854E-ED1B7A61E094}" type="slidenum">
              <a:rPr lang="en-US" sz="1200">
                <a:solidFill>
                  <a:srgbClr val="898989"/>
                </a:solidFill>
                <a:latin typeface="Calibri" charset="0"/>
              </a:rPr>
              <a:pPr eaLnBrk="1" hangingPunct="1"/>
              <a:t>21</a:t>
            </a:fld>
            <a:endParaRPr lang="en-US" sz="1200">
              <a:solidFill>
                <a:srgbClr val="898989"/>
              </a:solidFill>
              <a:latin typeface="Calibri" charset="0"/>
            </a:endParaRPr>
          </a:p>
        </p:txBody>
      </p:sp>
    </p:spTree>
    <p:extLst>
      <p:ext uri="{BB962C8B-B14F-4D97-AF65-F5344CB8AC3E}">
        <p14:creationId xmlns:p14="http://schemas.microsoft.com/office/powerpoint/2010/main" val="18925706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1230" y="-97680"/>
            <a:ext cx="8229600" cy="1143000"/>
          </a:xfrm>
        </p:spPr>
        <p:txBody>
          <a:bodyPr/>
          <a:lstStyle/>
          <a:p>
            <a:r>
              <a:rPr lang="en-US" sz="3200" b="0" u="sng" dirty="0" err="1" smtClean="0">
                <a:solidFill>
                  <a:srgbClr val="FF0000"/>
                </a:solidFill>
              </a:rPr>
              <a:t>Centroiding</a:t>
            </a:r>
            <a:r>
              <a:rPr lang="en-US" sz="3200" b="0" u="sng" dirty="0" smtClean="0">
                <a:solidFill>
                  <a:srgbClr val="FF0000"/>
                </a:solidFill>
              </a:rPr>
              <a:t> Position Error on CCD</a:t>
            </a:r>
            <a:endParaRPr lang="en-US" sz="3200" b="0" u="sng" dirty="0">
              <a:solidFill>
                <a:srgbClr val="FF0000"/>
              </a:solidFill>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6C5A2241-93C8-B743-A002-34A50BC9488D}" type="slidenum">
              <a:rPr lang="en-US" smtClean="0"/>
              <a:pPr>
                <a:defRPr/>
              </a:pPr>
              <a:t>22</a:t>
            </a:fld>
            <a:endParaRPr lang="en-US" dirty="0"/>
          </a:p>
        </p:txBody>
      </p:sp>
      <p:sp>
        <p:nvSpPr>
          <p:cNvPr id="10" name="Rectangle 9"/>
          <p:cNvSpPr/>
          <p:nvPr/>
        </p:nvSpPr>
        <p:spPr>
          <a:xfrm rot="16200000">
            <a:off x="-372203" y="3690845"/>
            <a:ext cx="2417023" cy="369332"/>
          </a:xfrm>
          <a:prstGeom prst="rect">
            <a:avLst/>
          </a:prstGeom>
        </p:spPr>
        <p:txBody>
          <a:bodyPr wrap="none">
            <a:spAutoFit/>
          </a:bodyPr>
          <a:lstStyle/>
          <a:p>
            <a:r>
              <a:rPr lang="en-US" dirty="0">
                <a:latin typeface="Arial"/>
                <a:cs typeface="Arial"/>
              </a:rPr>
              <a:t>Number of Exposures</a:t>
            </a:r>
          </a:p>
        </p:txBody>
      </p:sp>
      <p:sp>
        <p:nvSpPr>
          <p:cNvPr id="11" name="TextBox 10"/>
          <p:cNvSpPr txBox="1"/>
          <p:nvPr/>
        </p:nvSpPr>
        <p:spPr>
          <a:xfrm>
            <a:off x="3294928" y="6088124"/>
            <a:ext cx="2057362" cy="369332"/>
          </a:xfrm>
          <a:prstGeom prst="rect">
            <a:avLst/>
          </a:prstGeom>
          <a:noFill/>
        </p:spPr>
        <p:txBody>
          <a:bodyPr wrap="none" rtlCol="0">
            <a:spAutoFit/>
          </a:bodyPr>
          <a:lstStyle/>
          <a:p>
            <a:r>
              <a:rPr lang="en-US" dirty="0" err="1" smtClean="0">
                <a:latin typeface="Arial"/>
                <a:cs typeface="Arial"/>
              </a:rPr>
              <a:t>Millipixels</a:t>
            </a:r>
            <a:r>
              <a:rPr lang="en-US" dirty="0" smtClean="0">
                <a:latin typeface="Arial"/>
                <a:cs typeface="Arial"/>
              </a:rPr>
              <a:t> on CCD</a:t>
            </a:r>
            <a:endParaRPr lang="en-US" dirty="0">
              <a:latin typeface="Arial"/>
              <a:cs typeface="Arial"/>
            </a:endParaRPr>
          </a:p>
        </p:txBody>
      </p:sp>
      <p:pic>
        <p:nvPicPr>
          <p:cNvPr id="5" name="Content Placeholder 4" descr="r2.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2845" t="9625" r="10866" b="6253"/>
          <a:stretch/>
        </p:blipFill>
        <p:spPr>
          <a:xfrm rot="5400000">
            <a:off x="1858062" y="741211"/>
            <a:ext cx="4592511" cy="6553200"/>
          </a:xfrm>
        </p:spPr>
      </p:pic>
      <p:sp>
        <p:nvSpPr>
          <p:cNvPr id="2" name="TextBox 1"/>
          <p:cNvSpPr txBox="1"/>
          <p:nvPr/>
        </p:nvSpPr>
        <p:spPr>
          <a:xfrm>
            <a:off x="3987636" y="2159167"/>
            <a:ext cx="2729308" cy="707886"/>
          </a:xfrm>
          <a:prstGeom prst="rect">
            <a:avLst/>
          </a:prstGeom>
          <a:noFill/>
        </p:spPr>
        <p:txBody>
          <a:bodyPr wrap="none" rtlCol="0">
            <a:spAutoFit/>
          </a:bodyPr>
          <a:lstStyle/>
          <a:p>
            <a:r>
              <a:rPr lang="en-US" sz="2000" dirty="0" err="1" smtClean="0">
                <a:solidFill>
                  <a:srgbClr val="FF0000"/>
                </a:solidFill>
                <a:latin typeface="Arial"/>
                <a:cs typeface="Arial"/>
              </a:rPr>
              <a:t>Xave</a:t>
            </a:r>
            <a:r>
              <a:rPr lang="en-US" sz="2000" dirty="0" smtClean="0">
                <a:solidFill>
                  <a:srgbClr val="FF0000"/>
                </a:solidFill>
                <a:latin typeface="Arial"/>
                <a:cs typeface="Arial"/>
              </a:rPr>
              <a:t> = 13.0 </a:t>
            </a:r>
            <a:r>
              <a:rPr lang="en-US" sz="2000" dirty="0" err="1" smtClean="0">
                <a:solidFill>
                  <a:srgbClr val="FF0000"/>
                </a:solidFill>
                <a:latin typeface="Arial"/>
                <a:cs typeface="Arial"/>
              </a:rPr>
              <a:t>millipixels</a:t>
            </a:r>
            <a:endParaRPr lang="en-US" sz="2000" dirty="0" smtClean="0">
              <a:solidFill>
                <a:srgbClr val="FF0000"/>
              </a:solidFill>
              <a:latin typeface="Arial"/>
              <a:cs typeface="Arial"/>
            </a:endParaRPr>
          </a:p>
          <a:p>
            <a:r>
              <a:rPr lang="en-US" sz="2000" dirty="0" err="1" smtClean="0">
                <a:solidFill>
                  <a:srgbClr val="FF0000"/>
                </a:solidFill>
                <a:latin typeface="Arial"/>
                <a:cs typeface="Arial"/>
              </a:rPr>
              <a:t>Yave</a:t>
            </a:r>
            <a:r>
              <a:rPr lang="en-US" sz="2000" dirty="0" smtClean="0">
                <a:solidFill>
                  <a:srgbClr val="FF0000"/>
                </a:solidFill>
                <a:latin typeface="Arial"/>
                <a:cs typeface="Arial"/>
              </a:rPr>
              <a:t> = 14.3 </a:t>
            </a:r>
            <a:r>
              <a:rPr lang="en-US" sz="2000" dirty="0" err="1" smtClean="0">
                <a:solidFill>
                  <a:srgbClr val="FF0000"/>
                </a:solidFill>
                <a:latin typeface="Arial"/>
                <a:cs typeface="Arial"/>
              </a:rPr>
              <a:t>millipixels</a:t>
            </a:r>
            <a:endParaRPr lang="en-US" sz="2000" dirty="0">
              <a:solidFill>
                <a:srgbClr val="FF0000"/>
              </a:solidFill>
              <a:latin typeface="Arial"/>
              <a:cs typeface="Arial"/>
            </a:endParaRPr>
          </a:p>
        </p:txBody>
      </p:sp>
      <p:sp>
        <p:nvSpPr>
          <p:cNvPr id="3" name="TextBox 2"/>
          <p:cNvSpPr txBox="1"/>
          <p:nvPr/>
        </p:nvSpPr>
        <p:spPr>
          <a:xfrm>
            <a:off x="1490133" y="1067899"/>
            <a:ext cx="5641989" cy="461665"/>
          </a:xfrm>
          <a:prstGeom prst="rect">
            <a:avLst/>
          </a:prstGeom>
          <a:noFill/>
        </p:spPr>
        <p:txBody>
          <a:bodyPr wrap="none" rtlCol="0">
            <a:spAutoFit/>
          </a:bodyPr>
          <a:lstStyle/>
          <a:p>
            <a:r>
              <a:rPr lang="en-US" sz="2400" dirty="0" smtClean="0">
                <a:solidFill>
                  <a:srgbClr val="000090"/>
                </a:solidFill>
                <a:latin typeface="Arial"/>
                <a:cs typeface="Arial"/>
              </a:rPr>
              <a:t>Each entry is an exposure with 64 fibers</a:t>
            </a:r>
            <a:endParaRPr lang="en-US" sz="2400" dirty="0">
              <a:solidFill>
                <a:srgbClr val="000090"/>
              </a:solidFill>
              <a:latin typeface="Arial"/>
              <a:cs typeface="Arial"/>
            </a:endParaRPr>
          </a:p>
        </p:txBody>
      </p:sp>
    </p:spTree>
    <p:extLst>
      <p:ext uri="{BB962C8B-B14F-4D97-AF65-F5344CB8AC3E}">
        <p14:creationId xmlns:p14="http://schemas.microsoft.com/office/powerpoint/2010/main" val="36324294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6888" y="-98912"/>
            <a:ext cx="8229600" cy="1143000"/>
          </a:xfrm>
        </p:spPr>
        <p:txBody>
          <a:bodyPr/>
          <a:lstStyle/>
          <a:p>
            <a:r>
              <a:rPr lang="en-US" sz="3200" b="0" u="sng" dirty="0" err="1">
                <a:solidFill>
                  <a:srgbClr val="FF0000"/>
                </a:solidFill>
              </a:rPr>
              <a:t>Centroiding</a:t>
            </a:r>
            <a:r>
              <a:rPr lang="en-US" sz="3200" b="0" u="sng" dirty="0">
                <a:solidFill>
                  <a:srgbClr val="FF0000"/>
                </a:solidFill>
              </a:rPr>
              <a:t> Position Error </a:t>
            </a:r>
            <a:r>
              <a:rPr lang="en-US" sz="3200" b="0" u="sng" dirty="0" smtClean="0">
                <a:solidFill>
                  <a:srgbClr val="FF0000"/>
                </a:solidFill>
              </a:rPr>
              <a:t>on Fiber Plane</a:t>
            </a:r>
            <a:endParaRPr lang="en-US" sz="3200" b="0" u="sng" dirty="0">
              <a:solidFill>
                <a:srgbClr val="FF0000"/>
              </a:solidFill>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defRPr/>
            </a:pPr>
            <a:fld id="{6C5A2241-93C8-B743-A002-34A50BC9488D}" type="slidenum">
              <a:rPr lang="en-US" smtClean="0"/>
              <a:pPr>
                <a:defRPr/>
              </a:pPr>
              <a:t>23</a:t>
            </a:fld>
            <a:endParaRPr lang="en-US"/>
          </a:p>
        </p:txBody>
      </p:sp>
      <p:sp>
        <p:nvSpPr>
          <p:cNvPr id="11" name="TextBox 10"/>
          <p:cNvSpPr txBox="1"/>
          <p:nvPr/>
        </p:nvSpPr>
        <p:spPr>
          <a:xfrm>
            <a:off x="3200400" y="6045076"/>
            <a:ext cx="2558137" cy="369332"/>
          </a:xfrm>
          <a:prstGeom prst="rect">
            <a:avLst/>
          </a:prstGeom>
          <a:noFill/>
        </p:spPr>
        <p:txBody>
          <a:bodyPr wrap="none" rtlCol="0">
            <a:spAutoFit/>
          </a:bodyPr>
          <a:lstStyle/>
          <a:p>
            <a:r>
              <a:rPr lang="en-US" dirty="0" smtClean="0">
                <a:latin typeface="Arial"/>
                <a:cs typeface="Arial"/>
              </a:rPr>
              <a:t>Microns on Fiber Plane</a:t>
            </a:r>
            <a:endParaRPr lang="en-US" dirty="0">
              <a:latin typeface="Arial"/>
              <a:cs typeface="Arial"/>
            </a:endParaRPr>
          </a:p>
        </p:txBody>
      </p:sp>
      <p:sp>
        <p:nvSpPr>
          <p:cNvPr id="12" name="TextBox 11"/>
          <p:cNvSpPr txBox="1"/>
          <p:nvPr/>
        </p:nvSpPr>
        <p:spPr>
          <a:xfrm rot="16200000">
            <a:off x="15069" y="3843245"/>
            <a:ext cx="2417023" cy="369332"/>
          </a:xfrm>
          <a:prstGeom prst="rect">
            <a:avLst/>
          </a:prstGeom>
          <a:noFill/>
        </p:spPr>
        <p:txBody>
          <a:bodyPr wrap="none" rtlCol="0">
            <a:spAutoFit/>
          </a:bodyPr>
          <a:lstStyle/>
          <a:p>
            <a:r>
              <a:rPr lang="en-US" dirty="0" smtClean="0">
                <a:latin typeface="Arial"/>
                <a:cs typeface="Arial"/>
              </a:rPr>
              <a:t>Number of Exposures</a:t>
            </a:r>
            <a:endParaRPr lang="en-US" dirty="0">
              <a:latin typeface="Arial"/>
              <a:cs typeface="Arial"/>
            </a:endParaRPr>
          </a:p>
        </p:txBody>
      </p:sp>
      <p:pic>
        <p:nvPicPr>
          <p:cNvPr id="5" name="Content Placeholder 4" descr="r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2812" t="8325" r="11090" b="6352"/>
          <a:stretch/>
        </p:blipFill>
        <p:spPr>
          <a:xfrm rot="5400000">
            <a:off x="2378775" y="831281"/>
            <a:ext cx="4386458" cy="6364568"/>
          </a:xfrm>
        </p:spPr>
      </p:pic>
      <p:sp>
        <p:nvSpPr>
          <p:cNvPr id="2" name="TextBox 1"/>
          <p:cNvSpPr txBox="1"/>
          <p:nvPr/>
        </p:nvSpPr>
        <p:spPr>
          <a:xfrm>
            <a:off x="1896330" y="1164115"/>
            <a:ext cx="5351345" cy="461665"/>
          </a:xfrm>
          <a:prstGeom prst="rect">
            <a:avLst/>
          </a:prstGeom>
          <a:noFill/>
        </p:spPr>
        <p:txBody>
          <a:bodyPr wrap="none" rtlCol="0">
            <a:spAutoFit/>
          </a:bodyPr>
          <a:lstStyle/>
          <a:p>
            <a:r>
              <a:rPr lang="en-US" sz="2400" dirty="0" smtClean="0">
                <a:solidFill>
                  <a:srgbClr val="000090"/>
                </a:solidFill>
                <a:latin typeface="Arial"/>
                <a:cs typeface="Arial"/>
              </a:rPr>
              <a:t>Each entry is an exposure of 64 fibers</a:t>
            </a:r>
            <a:endParaRPr lang="en-US" sz="2400" dirty="0">
              <a:solidFill>
                <a:srgbClr val="000090"/>
              </a:solidFill>
              <a:latin typeface="Arial"/>
              <a:cs typeface="Arial"/>
            </a:endParaRPr>
          </a:p>
        </p:txBody>
      </p:sp>
      <p:sp>
        <p:nvSpPr>
          <p:cNvPr id="4" name="TextBox 3"/>
          <p:cNvSpPr txBox="1"/>
          <p:nvPr/>
        </p:nvSpPr>
        <p:spPr>
          <a:xfrm>
            <a:off x="4572003" y="2353735"/>
            <a:ext cx="2529809" cy="707886"/>
          </a:xfrm>
          <a:prstGeom prst="rect">
            <a:avLst/>
          </a:prstGeom>
          <a:noFill/>
        </p:spPr>
        <p:txBody>
          <a:bodyPr wrap="none" rtlCol="0">
            <a:spAutoFit/>
          </a:bodyPr>
          <a:lstStyle/>
          <a:p>
            <a:r>
              <a:rPr lang="en-US" sz="2000" dirty="0" err="1" smtClean="0">
                <a:solidFill>
                  <a:srgbClr val="FF0000"/>
                </a:solidFill>
                <a:latin typeface="Arial"/>
                <a:cs typeface="Arial"/>
              </a:rPr>
              <a:t>Xave</a:t>
            </a:r>
            <a:r>
              <a:rPr lang="en-US" sz="2000" dirty="0" smtClean="0">
                <a:solidFill>
                  <a:srgbClr val="FF0000"/>
                </a:solidFill>
                <a:latin typeface="Arial"/>
                <a:cs typeface="Arial"/>
              </a:rPr>
              <a:t> = 1.80 microns</a:t>
            </a:r>
          </a:p>
          <a:p>
            <a:r>
              <a:rPr lang="en-US" sz="2000" dirty="0" err="1" smtClean="0">
                <a:solidFill>
                  <a:srgbClr val="FF0000"/>
                </a:solidFill>
                <a:latin typeface="Arial"/>
                <a:cs typeface="Arial"/>
              </a:rPr>
              <a:t>Yave</a:t>
            </a:r>
            <a:r>
              <a:rPr lang="en-US" sz="2000" dirty="0" smtClean="0">
                <a:solidFill>
                  <a:srgbClr val="FF0000"/>
                </a:solidFill>
                <a:latin typeface="Arial"/>
                <a:cs typeface="Arial"/>
              </a:rPr>
              <a:t> = 1.98 microns</a:t>
            </a:r>
            <a:endParaRPr lang="en-US" sz="2000" dirty="0">
              <a:solidFill>
                <a:srgbClr val="FF0000"/>
              </a:solidFill>
              <a:latin typeface="Arial"/>
              <a:cs typeface="Arial"/>
            </a:endParaRPr>
          </a:p>
        </p:txBody>
      </p:sp>
      <p:cxnSp>
        <p:nvCxnSpPr>
          <p:cNvPr id="10" name="Straight Arrow Connector 9"/>
          <p:cNvCxnSpPr/>
          <p:nvPr/>
        </p:nvCxnSpPr>
        <p:spPr bwMode="auto">
          <a:xfrm>
            <a:off x="4958775" y="4813147"/>
            <a:ext cx="0" cy="62890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5" name="TextBox 14"/>
          <p:cNvSpPr txBox="1"/>
          <p:nvPr/>
        </p:nvSpPr>
        <p:spPr>
          <a:xfrm>
            <a:off x="4531688" y="4207127"/>
            <a:ext cx="1011628" cy="646331"/>
          </a:xfrm>
          <a:prstGeom prst="rect">
            <a:avLst/>
          </a:prstGeom>
          <a:noFill/>
        </p:spPr>
        <p:txBody>
          <a:bodyPr wrap="none" rtlCol="0">
            <a:spAutoFit/>
          </a:bodyPr>
          <a:lstStyle/>
          <a:p>
            <a:r>
              <a:rPr lang="en-US" dirty="0" smtClean="0"/>
              <a:t>3 micron</a:t>
            </a:r>
          </a:p>
          <a:p>
            <a:r>
              <a:rPr lang="en-US" dirty="0"/>
              <a:t> </a:t>
            </a:r>
            <a:r>
              <a:rPr lang="en-US" dirty="0" smtClean="0"/>
              <a:t>  Goal</a:t>
            </a:r>
            <a:endParaRPr lang="en-US" dirty="0"/>
          </a:p>
        </p:txBody>
      </p:sp>
    </p:spTree>
    <p:extLst>
      <p:ext uri="{BB962C8B-B14F-4D97-AF65-F5344CB8AC3E}">
        <p14:creationId xmlns:p14="http://schemas.microsoft.com/office/powerpoint/2010/main" val="32288001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059" y="396601"/>
            <a:ext cx="7934530" cy="857250"/>
          </a:xfrm>
        </p:spPr>
        <p:txBody>
          <a:bodyPr>
            <a:normAutofit/>
          </a:bodyPr>
          <a:lstStyle/>
          <a:p>
            <a:r>
              <a:rPr lang="en-US" sz="3200" b="0" u="sng" dirty="0" smtClean="0">
                <a:solidFill>
                  <a:srgbClr val="FF0000"/>
                </a:solidFill>
              </a:rPr>
              <a:t>FVC  Time Sequence Goals</a:t>
            </a:r>
            <a:endParaRPr lang="en-US" sz="3200" b="0" u="sng"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78474610"/>
              </p:ext>
            </p:extLst>
          </p:nvPr>
        </p:nvGraphicFramePr>
        <p:xfrm>
          <a:off x="1429424" y="2983903"/>
          <a:ext cx="6176093" cy="2286000"/>
        </p:xfrm>
        <a:graphic>
          <a:graphicData uri="http://schemas.openxmlformats.org/drawingml/2006/table">
            <a:tbl>
              <a:tblPr firstRow="1" bandRow="1">
                <a:tableStyleId>{5C22544A-7EE6-4342-B048-85BDC9FD1C3A}</a:tableStyleId>
              </a:tblPr>
              <a:tblGrid>
                <a:gridCol w="3294299"/>
                <a:gridCol w="2881794"/>
              </a:tblGrid>
              <a:tr h="370840">
                <a:tc>
                  <a:txBody>
                    <a:bodyPr/>
                    <a:lstStyle/>
                    <a:p>
                      <a:r>
                        <a:rPr lang="en-US" sz="2400" dirty="0" smtClean="0">
                          <a:latin typeface="Arial"/>
                          <a:cs typeface="Arial"/>
                        </a:rPr>
                        <a:t>Activity</a:t>
                      </a:r>
                      <a:endParaRPr lang="en-US" sz="2400" dirty="0">
                        <a:latin typeface="Arial"/>
                        <a:cs typeface="Arial"/>
                      </a:endParaRPr>
                    </a:p>
                  </a:txBody>
                  <a:tcPr/>
                </a:tc>
                <a:tc>
                  <a:txBody>
                    <a:bodyPr/>
                    <a:lstStyle/>
                    <a:p>
                      <a:r>
                        <a:rPr lang="en-US" sz="2400" dirty="0" smtClean="0">
                          <a:latin typeface="Arial"/>
                          <a:cs typeface="Arial"/>
                        </a:rPr>
                        <a:t>Time Required</a:t>
                      </a:r>
                      <a:endParaRPr lang="en-US" sz="2400" dirty="0">
                        <a:latin typeface="Arial"/>
                        <a:cs typeface="Arial"/>
                      </a:endParaRPr>
                    </a:p>
                  </a:txBody>
                  <a:tcPr/>
                </a:tc>
              </a:tr>
              <a:tr h="370840">
                <a:tc>
                  <a:txBody>
                    <a:bodyPr/>
                    <a:lstStyle/>
                    <a:p>
                      <a:r>
                        <a:rPr lang="en-US" sz="2400" dirty="0" smtClean="0">
                          <a:latin typeface="Arial"/>
                          <a:cs typeface="Arial"/>
                        </a:rPr>
                        <a:t>Exposure time</a:t>
                      </a:r>
                      <a:endParaRPr lang="en-US" sz="2400" dirty="0">
                        <a:latin typeface="Arial"/>
                        <a:cs typeface="Arial"/>
                      </a:endParaRPr>
                    </a:p>
                  </a:txBody>
                  <a:tcPr/>
                </a:tc>
                <a:tc>
                  <a:txBody>
                    <a:bodyPr/>
                    <a:lstStyle/>
                    <a:p>
                      <a:r>
                        <a:rPr lang="en-US" sz="2400" dirty="0" smtClean="0">
                          <a:latin typeface="Arial"/>
                          <a:cs typeface="Arial"/>
                        </a:rPr>
                        <a:t>     1 second</a:t>
                      </a:r>
                      <a:endParaRPr lang="en-US" sz="2400" dirty="0">
                        <a:latin typeface="Arial"/>
                        <a:cs typeface="Arial"/>
                      </a:endParaRPr>
                    </a:p>
                  </a:txBody>
                  <a:tcPr/>
                </a:tc>
              </a:tr>
              <a:tr h="370840">
                <a:tc>
                  <a:txBody>
                    <a:bodyPr/>
                    <a:lstStyle/>
                    <a:p>
                      <a:r>
                        <a:rPr lang="en-US" sz="2400" dirty="0" smtClean="0">
                          <a:latin typeface="Arial"/>
                          <a:cs typeface="Arial"/>
                        </a:rPr>
                        <a:t>Camera readout</a:t>
                      </a:r>
                      <a:endParaRPr lang="en-US" sz="2400" dirty="0">
                        <a:latin typeface="Arial"/>
                        <a:cs typeface="Arial"/>
                      </a:endParaRPr>
                    </a:p>
                  </a:txBody>
                  <a:tcPr/>
                </a:tc>
                <a:tc>
                  <a:txBody>
                    <a:bodyPr/>
                    <a:lstStyle/>
                    <a:p>
                      <a:r>
                        <a:rPr lang="en-US" sz="2400" dirty="0" smtClean="0">
                          <a:latin typeface="Arial"/>
                          <a:cs typeface="Arial"/>
                        </a:rPr>
                        <a:t>     1 second</a:t>
                      </a:r>
                      <a:endParaRPr lang="en-US" sz="2400" dirty="0">
                        <a:latin typeface="Arial"/>
                        <a:cs typeface="Arial"/>
                      </a:endParaRPr>
                    </a:p>
                  </a:txBody>
                  <a:tcPr/>
                </a:tc>
              </a:tr>
              <a:tr h="370840">
                <a:tc>
                  <a:txBody>
                    <a:bodyPr/>
                    <a:lstStyle/>
                    <a:p>
                      <a:r>
                        <a:rPr lang="en-US" sz="2400" dirty="0" smtClean="0">
                          <a:latin typeface="Arial"/>
                          <a:cs typeface="Arial"/>
                        </a:rPr>
                        <a:t>Centroid calculation</a:t>
                      </a:r>
                      <a:endParaRPr lang="en-US" sz="2400" dirty="0">
                        <a:latin typeface="Arial"/>
                        <a:cs typeface="Arial"/>
                      </a:endParaRPr>
                    </a:p>
                  </a:txBody>
                  <a:tcPr/>
                </a:tc>
                <a:tc>
                  <a:txBody>
                    <a:bodyPr/>
                    <a:lstStyle/>
                    <a:p>
                      <a:r>
                        <a:rPr lang="en-US" sz="2400" dirty="0" smtClean="0">
                          <a:latin typeface="Arial"/>
                          <a:cs typeface="Arial"/>
                        </a:rPr>
                        <a:t>     1 seconds</a:t>
                      </a:r>
                      <a:endParaRPr lang="en-US" sz="2400" dirty="0">
                        <a:latin typeface="Arial"/>
                        <a:cs typeface="Arial"/>
                      </a:endParaRPr>
                    </a:p>
                  </a:txBody>
                  <a:tcPr/>
                </a:tc>
              </a:tr>
              <a:tr h="370840">
                <a:tc>
                  <a:txBody>
                    <a:bodyPr/>
                    <a:lstStyle/>
                    <a:p>
                      <a:r>
                        <a:rPr lang="en-US" sz="2400" dirty="0" smtClean="0">
                          <a:latin typeface="Arial"/>
                          <a:cs typeface="Arial"/>
                        </a:rPr>
                        <a:t>Total per Iteration</a:t>
                      </a:r>
                      <a:endParaRPr lang="en-US" sz="2400" dirty="0">
                        <a:latin typeface="Arial"/>
                        <a:cs typeface="Arial"/>
                      </a:endParaRPr>
                    </a:p>
                  </a:txBody>
                  <a:tcPr/>
                </a:tc>
                <a:tc>
                  <a:txBody>
                    <a:bodyPr/>
                    <a:lstStyle/>
                    <a:p>
                      <a:r>
                        <a:rPr lang="en-US" sz="2400" dirty="0" smtClean="0">
                          <a:latin typeface="Arial"/>
                          <a:cs typeface="Arial"/>
                        </a:rPr>
                        <a:t>     3 seconds</a:t>
                      </a:r>
                      <a:endParaRPr lang="en-US" sz="2400" dirty="0">
                        <a:latin typeface="Arial"/>
                        <a:cs typeface="Arial"/>
                      </a:endParaRPr>
                    </a:p>
                  </a:txBody>
                  <a:tcPr/>
                </a:tc>
              </a:tr>
            </a:tbl>
          </a:graphicData>
        </a:graphic>
      </p:graphicFrame>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24</a:t>
            </a:fld>
            <a:endParaRPr lang="en-US" dirty="0">
              <a:solidFill>
                <a:srgbClr val="000000"/>
              </a:solidFill>
            </a:endParaRPr>
          </a:p>
        </p:txBody>
      </p:sp>
      <p:sp>
        <p:nvSpPr>
          <p:cNvPr id="3" name="TextBox 2"/>
          <p:cNvSpPr txBox="1"/>
          <p:nvPr/>
        </p:nvSpPr>
        <p:spPr>
          <a:xfrm>
            <a:off x="1070834" y="1253851"/>
            <a:ext cx="6867685" cy="1200328"/>
          </a:xfrm>
          <a:prstGeom prst="rect">
            <a:avLst/>
          </a:prstGeom>
          <a:noFill/>
        </p:spPr>
        <p:txBody>
          <a:bodyPr wrap="none" rtlCol="0">
            <a:spAutoFit/>
          </a:bodyPr>
          <a:lstStyle/>
          <a:p>
            <a:pPr algn="ctr"/>
            <a:r>
              <a:rPr lang="en-US" sz="2400" dirty="0" smtClean="0">
                <a:solidFill>
                  <a:srgbClr val="000090"/>
                </a:solidFill>
                <a:latin typeface="Arial"/>
                <a:cs typeface="Arial"/>
              </a:rPr>
              <a:t>Will develop the electronics, computers and</a:t>
            </a:r>
          </a:p>
          <a:p>
            <a:pPr algn="ctr"/>
            <a:r>
              <a:rPr lang="en-US" sz="2400" dirty="0" smtClean="0">
                <a:solidFill>
                  <a:srgbClr val="000090"/>
                </a:solidFill>
                <a:latin typeface="Arial"/>
                <a:cs typeface="Arial"/>
              </a:rPr>
              <a:t> software to control the Fiber View Camera In the</a:t>
            </a:r>
          </a:p>
          <a:p>
            <a:pPr algn="ctr"/>
            <a:r>
              <a:rPr lang="en-US" sz="2400" dirty="0" smtClean="0">
                <a:solidFill>
                  <a:srgbClr val="000090"/>
                </a:solidFill>
                <a:latin typeface="Arial"/>
                <a:cs typeface="Arial"/>
              </a:rPr>
              <a:t> context of the overall Telescope Control System.</a:t>
            </a:r>
            <a:endParaRPr lang="en-US" sz="2400" dirty="0">
              <a:solidFill>
                <a:srgbClr val="000090"/>
              </a:solidFill>
              <a:latin typeface="Arial"/>
              <a:cs typeface="Arial"/>
            </a:endParaRPr>
          </a:p>
        </p:txBody>
      </p:sp>
      <p:cxnSp>
        <p:nvCxnSpPr>
          <p:cNvPr id="7" name="Straight Connector 6"/>
          <p:cNvCxnSpPr/>
          <p:nvPr/>
        </p:nvCxnSpPr>
        <p:spPr bwMode="auto">
          <a:xfrm>
            <a:off x="1429424" y="4829638"/>
            <a:ext cx="6176093" cy="16711"/>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8729112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u="sng" dirty="0" smtClean="0">
                <a:solidFill>
                  <a:srgbClr val="FF0000"/>
                </a:solidFill>
              </a:rPr>
              <a:t>Recent Work to Speed up Processing</a:t>
            </a:r>
            <a:endParaRPr lang="en-US" sz="3200" b="0" u="sng"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sz="3100" dirty="0" smtClean="0">
                <a:solidFill>
                  <a:srgbClr val="000090"/>
                </a:solidFill>
              </a:rPr>
              <a:t>In Nov 2013 we used Readout program supplied by FLI with the camera, that read CCD onto a disk. A major part of the processing time was to read data from the disk, do some household chores and distribute data to the multiple processors</a:t>
            </a:r>
          </a:p>
          <a:p>
            <a:r>
              <a:rPr lang="en-US" sz="3100" dirty="0" smtClean="0">
                <a:solidFill>
                  <a:srgbClr val="000090"/>
                </a:solidFill>
              </a:rPr>
              <a:t>Terry Girard and David </a:t>
            </a:r>
            <a:r>
              <a:rPr lang="en-US" sz="3100" dirty="0" err="1" smtClean="0">
                <a:solidFill>
                  <a:srgbClr val="000090"/>
                </a:solidFill>
              </a:rPr>
              <a:t>Rabinowitz</a:t>
            </a:r>
            <a:r>
              <a:rPr lang="en-US" sz="3100" dirty="0" smtClean="0">
                <a:solidFill>
                  <a:srgbClr val="000090"/>
                </a:solidFill>
              </a:rPr>
              <a:t> rewrote this reading routine to read data directly into the memory of the processing computers (much more efficient)</a:t>
            </a:r>
          </a:p>
          <a:p>
            <a:r>
              <a:rPr lang="en-US" sz="3100" dirty="0" smtClean="0">
                <a:solidFill>
                  <a:srgbClr val="000090"/>
                </a:solidFill>
              </a:rPr>
              <a:t>Plus made a number of tweaks to the </a:t>
            </a:r>
            <a:r>
              <a:rPr lang="en-US" sz="3100" dirty="0" err="1" smtClean="0">
                <a:solidFill>
                  <a:srgbClr val="000090"/>
                </a:solidFill>
              </a:rPr>
              <a:t>centroiding</a:t>
            </a:r>
            <a:r>
              <a:rPr lang="en-US" sz="3100" dirty="0" smtClean="0">
                <a:solidFill>
                  <a:srgbClr val="000090"/>
                </a:solidFill>
              </a:rPr>
              <a:t> and position calibrating routines to make them more efficient</a:t>
            </a:r>
          </a:p>
          <a:p>
            <a:r>
              <a:rPr lang="en-US" dirty="0" smtClean="0">
                <a:solidFill>
                  <a:srgbClr val="FF0000"/>
                </a:solidFill>
              </a:rPr>
              <a:t>Were able to reduce processing time to under a second</a:t>
            </a:r>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25</a:t>
            </a:fld>
            <a:endParaRPr lang="en-US" dirty="0">
              <a:solidFill>
                <a:srgbClr val="000000"/>
              </a:solidFill>
            </a:endParaRPr>
          </a:p>
        </p:txBody>
      </p:sp>
    </p:spTree>
    <p:extLst>
      <p:ext uri="{BB962C8B-B14F-4D97-AF65-F5344CB8AC3E}">
        <p14:creationId xmlns:p14="http://schemas.microsoft.com/office/powerpoint/2010/main" val="20683976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42"/>
            <a:ext cx="8229600" cy="1143000"/>
          </a:xfrm>
        </p:spPr>
        <p:txBody>
          <a:bodyPr>
            <a:normAutofit/>
          </a:bodyPr>
          <a:lstStyle/>
          <a:p>
            <a:r>
              <a:rPr lang="en-US" sz="3200" b="0" u="sng" dirty="0" smtClean="0">
                <a:solidFill>
                  <a:srgbClr val="FF0000"/>
                </a:solidFill>
              </a:rPr>
              <a:t>Simulation of 5000 fibers in FVC</a:t>
            </a:r>
            <a:endParaRPr lang="en-US" sz="3200" b="0" u="sng" dirty="0">
              <a:solidFill>
                <a:srgbClr val="FF0000"/>
              </a:solidFill>
            </a:endParaRPr>
          </a:p>
        </p:txBody>
      </p:sp>
      <p:pic>
        <p:nvPicPr>
          <p:cNvPr id="5" name="Content Placeholder 4" descr="fakeframe.pdf"/>
          <p:cNvPicPr>
            <a:picLocks noGrp="1" noChangeAspect="1"/>
          </p:cNvPicPr>
          <p:nvPr>
            <p:ph idx="1"/>
          </p:nvPr>
        </p:nvPicPr>
        <p:blipFill rotWithShape="1">
          <a:blip r:embed="rId2">
            <a:extLst>
              <a:ext uri="{28A0092B-C50C-407E-A947-70E740481C1C}">
                <a14:useLocalDpi xmlns:a14="http://schemas.microsoft.com/office/drawing/2010/main" val="0"/>
              </a:ext>
            </a:extLst>
          </a:blip>
          <a:srcRect l="5171" t="46985" r="6625" b="18025"/>
          <a:stretch/>
        </p:blipFill>
        <p:spPr>
          <a:xfrm>
            <a:off x="742001" y="2892527"/>
            <a:ext cx="7452017" cy="3146956"/>
          </a:xfrm>
        </p:spPr>
      </p:pic>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26</a:t>
            </a:fld>
            <a:endParaRPr lang="en-US" dirty="0">
              <a:solidFill>
                <a:srgbClr val="000000"/>
              </a:solidFill>
            </a:endParaRPr>
          </a:p>
        </p:txBody>
      </p:sp>
      <p:sp>
        <p:nvSpPr>
          <p:cNvPr id="7" name="TextBox 6"/>
          <p:cNvSpPr txBox="1"/>
          <p:nvPr/>
        </p:nvSpPr>
        <p:spPr>
          <a:xfrm>
            <a:off x="472783" y="993911"/>
            <a:ext cx="7947992" cy="1569660"/>
          </a:xfrm>
          <a:prstGeom prst="rect">
            <a:avLst/>
          </a:prstGeom>
          <a:noFill/>
        </p:spPr>
        <p:txBody>
          <a:bodyPr wrap="square" rtlCol="0">
            <a:spAutoFit/>
          </a:bodyPr>
          <a:lstStyle/>
          <a:p>
            <a:r>
              <a:rPr lang="en-US" sz="2400" dirty="0" smtClean="0">
                <a:solidFill>
                  <a:srgbClr val="000090"/>
                </a:solidFill>
                <a:latin typeface="Arial"/>
                <a:cs typeface="Arial"/>
              </a:rPr>
              <a:t>Generated simulation of 5000 fibers on CCD using actual FVC fiber images on actual FVC exposure with actual noise and background. Each fiber was distributed randomly within area of the 5000 fiber positioners</a:t>
            </a:r>
            <a:endParaRPr lang="en-US" sz="2400" dirty="0">
              <a:solidFill>
                <a:srgbClr val="000090"/>
              </a:solidFill>
              <a:latin typeface="Arial"/>
              <a:cs typeface="Arial"/>
            </a:endParaRPr>
          </a:p>
        </p:txBody>
      </p:sp>
    </p:spTree>
    <p:extLst>
      <p:ext uri="{BB962C8B-B14F-4D97-AF65-F5344CB8AC3E}">
        <p14:creationId xmlns:p14="http://schemas.microsoft.com/office/powerpoint/2010/main" val="27505120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u="sng" dirty="0" smtClean="0">
                <a:solidFill>
                  <a:srgbClr val="FF0000"/>
                </a:solidFill>
              </a:rPr>
              <a:t>FVC Timing</a:t>
            </a:r>
            <a:endParaRPr lang="en-US" sz="3200" b="0" u="sng" dirty="0">
              <a:solidFill>
                <a:srgbClr val="FF0000"/>
              </a:solidFill>
            </a:endParaRPr>
          </a:p>
        </p:txBody>
      </p:sp>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27</a:t>
            </a:fld>
            <a:endParaRPr lang="en-US" dirty="0">
              <a:solidFill>
                <a:srgbClr val="000000"/>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587459960"/>
              </p:ext>
            </p:extLst>
          </p:nvPr>
        </p:nvGraphicFramePr>
        <p:xfrm>
          <a:off x="457200" y="1680394"/>
          <a:ext cx="8448676" cy="4023360"/>
        </p:xfrm>
        <a:graphic>
          <a:graphicData uri="http://schemas.openxmlformats.org/drawingml/2006/table">
            <a:tbl>
              <a:tblPr firstRow="1" bandRow="1">
                <a:tableStyleId>{5C22544A-7EE6-4342-B048-85BDC9FD1C3A}</a:tableStyleId>
              </a:tblPr>
              <a:tblGrid>
                <a:gridCol w="2817812"/>
                <a:gridCol w="1778000"/>
                <a:gridCol w="1920875"/>
                <a:gridCol w="1931989"/>
              </a:tblGrid>
              <a:tr h="370840">
                <a:tc>
                  <a:txBody>
                    <a:bodyPr/>
                    <a:lstStyle/>
                    <a:p>
                      <a:r>
                        <a:rPr lang="en-US" sz="2000" b="0" i="0" dirty="0" smtClean="0">
                          <a:latin typeface="Arial"/>
                          <a:cs typeface="Arial"/>
                        </a:rPr>
                        <a:t>Action</a:t>
                      </a:r>
                      <a:endParaRPr lang="en-US" sz="2000" b="0" i="0" dirty="0">
                        <a:latin typeface="Arial"/>
                        <a:cs typeface="Arial"/>
                      </a:endParaRPr>
                    </a:p>
                  </a:txBody>
                  <a:tcPr/>
                </a:tc>
                <a:tc>
                  <a:txBody>
                    <a:bodyPr/>
                    <a:lstStyle/>
                    <a:p>
                      <a:r>
                        <a:rPr lang="en-US" sz="2000" b="0" i="0" dirty="0" smtClean="0">
                          <a:latin typeface="Arial"/>
                          <a:cs typeface="Arial"/>
                        </a:rPr>
                        <a:t>Goal (sec)</a:t>
                      </a:r>
                      <a:endParaRPr lang="en-US" sz="2000" b="0" i="0" dirty="0">
                        <a:latin typeface="Arial"/>
                        <a:cs typeface="Arial"/>
                      </a:endParaRPr>
                    </a:p>
                  </a:txBody>
                  <a:tcPr/>
                </a:tc>
                <a:tc>
                  <a:txBody>
                    <a:bodyPr/>
                    <a:lstStyle/>
                    <a:p>
                      <a:r>
                        <a:rPr lang="en-US" sz="2000" b="0" i="0" dirty="0" smtClean="0">
                          <a:latin typeface="Arial"/>
                          <a:cs typeface="Arial"/>
                        </a:rPr>
                        <a:t>Present (sec)</a:t>
                      </a:r>
                      <a:endParaRPr lang="en-US" sz="2000" b="0" i="0" dirty="0">
                        <a:latin typeface="Arial"/>
                        <a:cs typeface="Arial"/>
                      </a:endParaRPr>
                    </a:p>
                  </a:txBody>
                  <a:tcPr/>
                </a:tc>
                <a:tc>
                  <a:txBody>
                    <a:bodyPr/>
                    <a:lstStyle/>
                    <a:p>
                      <a:r>
                        <a:rPr lang="en-US" sz="2000" b="0" i="0" dirty="0" smtClean="0">
                          <a:latin typeface="Arial"/>
                          <a:cs typeface="Arial"/>
                        </a:rPr>
                        <a:t>Future (sec)</a:t>
                      </a:r>
                      <a:endParaRPr lang="en-US" sz="2000" b="0" i="0" dirty="0">
                        <a:latin typeface="Arial"/>
                        <a:cs typeface="Arial"/>
                      </a:endParaRPr>
                    </a:p>
                  </a:txBody>
                  <a:tcPr/>
                </a:tc>
              </a:tr>
              <a:tr h="370840">
                <a:tc>
                  <a:txBody>
                    <a:bodyPr/>
                    <a:lstStyle/>
                    <a:p>
                      <a:r>
                        <a:rPr lang="en-US" sz="2000" b="0" i="0" dirty="0" smtClean="0">
                          <a:solidFill>
                            <a:srgbClr val="000090"/>
                          </a:solidFill>
                          <a:latin typeface="Arial"/>
                          <a:cs typeface="Arial"/>
                        </a:rPr>
                        <a:t>Exposure Time</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1</a:t>
                      </a:r>
                      <a:r>
                        <a:rPr lang="en-US" sz="2000" b="0" i="0" baseline="0" dirty="0" smtClean="0">
                          <a:solidFill>
                            <a:srgbClr val="000090"/>
                          </a:solidFill>
                          <a:latin typeface="Arial"/>
                          <a:cs typeface="Arial"/>
                        </a:rPr>
                        <a:t> </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1</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1</a:t>
                      </a:r>
                      <a:endParaRPr lang="en-US" sz="2000" b="0" i="0" dirty="0">
                        <a:solidFill>
                          <a:srgbClr val="000090"/>
                        </a:solidFill>
                        <a:latin typeface="Arial"/>
                        <a:cs typeface="Arial"/>
                      </a:endParaRPr>
                    </a:p>
                  </a:txBody>
                  <a:tcPr/>
                </a:tc>
              </a:tr>
              <a:tr h="370840">
                <a:tc>
                  <a:txBody>
                    <a:bodyPr/>
                    <a:lstStyle/>
                    <a:p>
                      <a:r>
                        <a:rPr lang="en-US" sz="2000" b="0" i="0" dirty="0" smtClean="0">
                          <a:solidFill>
                            <a:srgbClr val="000090"/>
                          </a:solidFill>
                          <a:latin typeface="Arial"/>
                          <a:cs typeface="Arial"/>
                        </a:rPr>
                        <a:t>Readout</a:t>
                      </a:r>
                      <a:r>
                        <a:rPr lang="en-US" sz="2000" b="0" i="0" baseline="0" dirty="0" smtClean="0">
                          <a:solidFill>
                            <a:srgbClr val="000090"/>
                          </a:solidFill>
                          <a:latin typeface="Arial"/>
                          <a:cs typeface="Arial"/>
                        </a:rPr>
                        <a:t> Time</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1</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5.6</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~1 ?</a:t>
                      </a:r>
                      <a:endParaRPr lang="en-US" sz="2000" b="0" i="0" dirty="0">
                        <a:solidFill>
                          <a:srgbClr val="000090"/>
                        </a:solidFill>
                        <a:latin typeface="Arial"/>
                        <a:cs typeface="Arial"/>
                      </a:endParaRPr>
                    </a:p>
                  </a:txBody>
                  <a:tcPr/>
                </a:tc>
              </a:tr>
              <a:tr h="370840">
                <a:tc>
                  <a:txBody>
                    <a:bodyPr/>
                    <a:lstStyle/>
                    <a:p>
                      <a:r>
                        <a:rPr lang="en-US" sz="2000" b="0" i="0" dirty="0" smtClean="0">
                          <a:solidFill>
                            <a:srgbClr val="000090"/>
                          </a:solidFill>
                          <a:latin typeface="Arial"/>
                          <a:cs typeface="Arial"/>
                        </a:rPr>
                        <a:t>Processing Time</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1</a:t>
                      </a:r>
                      <a:endParaRPr lang="en-US" sz="2000" b="0" i="0" dirty="0">
                        <a:solidFill>
                          <a:srgbClr val="000090"/>
                        </a:solidFill>
                        <a:latin typeface="Arial"/>
                        <a:cs typeface="Arial"/>
                      </a:endParaRPr>
                    </a:p>
                  </a:txBody>
                  <a:tcPr/>
                </a:tc>
                <a:tc>
                  <a:txBody>
                    <a:bodyPr/>
                    <a:lstStyle/>
                    <a:p>
                      <a:endParaRPr lang="en-US" sz="2000" b="0" i="0">
                        <a:solidFill>
                          <a:srgbClr val="000090"/>
                        </a:solidFill>
                        <a:latin typeface="Arial"/>
                        <a:cs typeface="Arial"/>
                      </a:endParaRPr>
                    </a:p>
                  </a:txBody>
                  <a:tcPr/>
                </a:tc>
                <a:tc>
                  <a:txBody>
                    <a:bodyPr/>
                    <a:lstStyle/>
                    <a:p>
                      <a:endParaRPr lang="en-US" sz="2000" b="0" i="0">
                        <a:solidFill>
                          <a:srgbClr val="000090"/>
                        </a:solidFill>
                        <a:latin typeface="Arial"/>
                        <a:cs typeface="Arial"/>
                      </a:endParaRPr>
                    </a:p>
                  </a:txBody>
                  <a:tcPr/>
                </a:tc>
              </a:tr>
              <a:tr h="370840">
                <a:tc>
                  <a:txBody>
                    <a:bodyPr/>
                    <a:lstStyle/>
                    <a:p>
                      <a:r>
                        <a:rPr lang="en-US" sz="2000" b="0" i="0" dirty="0" smtClean="0">
                          <a:solidFill>
                            <a:srgbClr val="000090"/>
                          </a:solidFill>
                          <a:latin typeface="Arial"/>
                          <a:cs typeface="Arial"/>
                        </a:rPr>
                        <a:t>  Centroid finding</a:t>
                      </a:r>
                    </a:p>
                  </a:txBody>
                  <a:tcPr/>
                </a:tc>
                <a:tc>
                  <a:txBody>
                    <a:bodyPr/>
                    <a:lstStyle/>
                    <a:p>
                      <a:endParaRPr lang="en-US" sz="2000" b="0" i="0" dirty="0">
                        <a:solidFill>
                          <a:srgbClr val="000090"/>
                        </a:solidFill>
                        <a:latin typeface="Arial"/>
                        <a:cs typeface="Arial"/>
                      </a:endParaRPr>
                    </a:p>
                  </a:txBody>
                  <a:tcPr/>
                </a:tc>
                <a:tc>
                  <a:txBody>
                    <a:bodyPr/>
                    <a:lstStyle/>
                    <a:p>
                      <a:endParaRPr lang="en-US" sz="2000" b="0" i="0" dirty="0">
                        <a:solidFill>
                          <a:srgbClr val="000090"/>
                        </a:solidFill>
                        <a:latin typeface="Arial"/>
                        <a:cs typeface="Arial"/>
                      </a:endParaRPr>
                    </a:p>
                  </a:txBody>
                  <a:tcPr/>
                </a:tc>
                <a:tc>
                  <a:txBody>
                    <a:bodyPr/>
                    <a:lstStyle/>
                    <a:p>
                      <a:endParaRPr lang="en-US" sz="2000" b="0" i="0">
                        <a:solidFill>
                          <a:srgbClr val="000090"/>
                        </a:solidFill>
                        <a:latin typeface="Arial"/>
                        <a:cs typeface="Arial"/>
                      </a:endParaRPr>
                    </a:p>
                  </a:txBody>
                  <a:tcPr/>
                </a:tc>
              </a:tr>
              <a:tr h="370840">
                <a:tc>
                  <a:txBody>
                    <a:bodyPr/>
                    <a:lstStyle/>
                    <a:p>
                      <a:r>
                        <a:rPr lang="en-US" sz="2000" b="0" i="0" dirty="0" smtClean="0">
                          <a:solidFill>
                            <a:srgbClr val="000090"/>
                          </a:solidFill>
                          <a:latin typeface="Arial"/>
                          <a:cs typeface="Arial"/>
                        </a:rPr>
                        <a:t>      4</a:t>
                      </a:r>
                      <a:r>
                        <a:rPr lang="en-US" sz="2000" b="0" i="0" baseline="0" dirty="0" smtClean="0">
                          <a:solidFill>
                            <a:srgbClr val="000090"/>
                          </a:solidFill>
                          <a:latin typeface="Arial"/>
                          <a:cs typeface="Arial"/>
                        </a:rPr>
                        <a:t> processors</a:t>
                      </a:r>
                      <a:endParaRPr lang="en-US" sz="2000" b="0" i="0" dirty="0">
                        <a:solidFill>
                          <a:srgbClr val="000090"/>
                        </a:solidFill>
                        <a:latin typeface="Arial"/>
                        <a:cs typeface="Arial"/>
                      </a:endParaRPr>
                    </a:p>
                  </a:txBody>
                  <a:tcPr/>
                </a:tc>
                <a:tc>
                  <a:txBody>
                    <a:bodyPr/>
                    <a:lstStyle/>
                    <a:p>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(0.66)</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a:t>
                      </a:r>
                      <a:r>
                        <a:rPr lang="en-US" sz="2000" b="0" i="0" baseline="0" dirty="0" smtClean="0">
                          <a:solidFill>
                            <a:srgbClr val="000090"/>
                          </a:solidFill>
                          <a:latin typeface="Arial"/>
                          <a:cs typeface="Arial"/>
                        </a:rPr>
                        <a:t> </a:t>
                      </a:r>
                      <a:r>
                        <a:rPr lang="en-US" sz="2000" b="0" i="0" dirty="0" smtClean="0">
                          <a:solidFill>
                            <a:srgbClr val="000090"/>
                          </a:solidFill>
                          <a:latin typeface="Arial"/>
                          <a:cs typeface="Arial"/>
                        </a:rPr>
                        <a:t> (0.66)</a:t>
                      </a:r>
                      <a:endParaRPr lang="en-US" sz="2000" b="0" i="0" dirty="0">
                        <a:solidFill>
                          <a:srgbClr val="000090"/>
                        </a:solidFill>
                        <a:latin typeface="Arial"/>
                        <a:cs typeface="Arial"/>
                      </a:endParaRPr>
                    </a:p>
                  </a:txBody>
                  <a:tcPr/>
                </a:tc>
              </a:tr>
              <a:tr h="370840">
                <a:tc>
                  <a:txBody>
                    <a:bodyPr/>
                    <a:lstStyle/>
                    <a:p>
                      <a:r>
                        <a:rPr lang="en-US" sz="2000" b="0" i="0" dirty="0" smtClean="0">
                          <a:solidFill>
                            <a:srgbClr val="000090"/>
                          </a:solidFill>
                          <a:latin typeface="Arial"/>
                          <a:cs typeface="Arial"/>
                        </a:rPr>
                        <a:t>      8 processors</a:t>
                      </a:r>
                      <a:endParaRPr lang="en-US" sz="2000" b="0" i="0" dirty="0">
                        <a:solidFill>
                          <a:srgbClr val="000090"/>
                        </a:solidFill>
                        <a:latin typeface="Arial"/>
                        <a:cs typeface="Arial"/>
                      </a:endParaRPr>
                    </a:p>
                  </a:txBody>
                  <a:tcPr/>
                </a:tc>
                <a:tc>
                  <a:txBody>
                    <a:bodyPr/>
                    <a:lstStyle/>
                    <a:p>
                      <a:endParaRPr lang="en-US" sz="2000" b="0" i="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0.51</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0.51</a:t>
                      </a:r>
                      <a:endParaRPr lang="en-US" sz="2000" b="0" i="0" dirty="0">
                        <a:solidFill>
                          <a:srgbClr val="000090"/>
                        </a:solidFill>
                        <a:latin typeface="Arial"/>
                        <a:cs typeface="Arial"/>
                      </a:endParaRPr>
                    </a:p>
                  </a:txBody>
                  <a:tcPr/>
                </a:tc>
              </a:tr>
              <a:tr h="370840">
                <a:tc>
                  <a:txBody>
                    <a:bodyPr/>
                    <a:lstStyle/>
                    <a:p>
                      <a:r>
                        <a:rPr lang="en-US" sz="2000" b="0" i="0" dirty="0" smtClean="0">
                          <a:solidFill>
                            <a:srgbClr val="000090"/>
                          </a:solidFill>
                          <a:latin typeface="Arial"/>
                          <a:cs typeface="Arial"/>
                        </a:rPr>
                        <a:t>   </a:t>
                      </a:r>
                      <a:r>
                        <a:rPr lang="en-US" sz="2000" b="0" i="0" dirty="0" err="1" smtClean="0">
                          <a:solidFill>
                            <a:srgbClr val="000090"/>
                          </a:solidFill>
                          <a:latin typeface="Arial"/>
                          <a:cs typeface="Arial"/>
                        </a:rPr>
                        <a:t>Astro</a:t>
                      </a:r>
                      <a:r>
                        <a:rPr lang="en-US" sz="2000" b="0" i="0" dirty="0" smtClean="0">
                          <a:solidFill>
                            <a:srgbClr val="000090"/>
                          </a:solidFill>
                          <a:latin typeface="Arial"/>
                          <a:cs typeface="Arial"/>
                        </a:rPr>
                        <a:t> calibration</a:t>
                      </a:r>
                      <a:endParaRPr lang="en-US" sz="2000" b="0" i="0" dirty="0">
                        <a:solidFill>
                          <a:srgbClr val="000090"/>
                        </a:solidFill>
                        <a:latin typeface="Arial"/>
                        <a:cs typeface="Arial"/>
                      </a:endParaRPr>
                    </a:p>
                  </a:txBody>
                  <a:tcPr/>
                </a:tc>
                <a:tc>
                  <a:txBody>
                    <a:bodyPr/>
                    <a:lstStyle/>
                    <a:p>
                      <a:endParaRPr lang="en-US" sz="2000" b="0" i="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0.06</a:t>
                      </a:r>
                      <a:endParaRPr lang="en-US" sz="2000" b="0" i="0" dirty="0">
                        <a:solidFill>
                          <a:srgbClr val="000090"/>
                        </a:solidFill>
                        <a:latin typeface="Arial"/>
                        <a:cs typeface="Arial"/>
                      </a:endParaRPr>
                    </a:p>
                  </a:txBody>
                  <a:tcPr/>
                </a:tc>
                <a:tc>
                  <a:txBody>
                    <a:bodyPr/>
                    <a:lstStyle/>
                    <a:p>
                      <a:r>
                        <a:rPr lang="en-US" sz="2000" b="0" i="0" dirty="0" smtClean="0">
                          <a:solidFill>
                            <a:srgbClr val="000090"/>
                          </a:solidFill>
                          <a:latin typeface="Arial"/>
                          <a:cs typeface="Arial"/>
                        </a:rPr>
                        <a:t>    0.06</a:t>
                      </a:r>
                      <a:endParaRPr lang="en-US" sz="2000" b="0" i="0" dirty="0">
                        <a:solidFill>
                          <a:srgbClr val="000090"/>
                        </a:solidFill>
                        <a:latin typeface="Arial"/>
                        <a:cs typeface="Arial"/>
                      </a:endParaRPr>
                    </a:p>
                  </a:txBody>
                  <a:tcPr/>
                </a:tc>
              </a:tr>
              <a:tr h="370840">
                <a:tc>
                  <a:txBody>
                    <a:bodyPr/>
                    <a:lstStyle/>
                    <a:p>
                      <a:r>
                        <a:rPr lang="en-US" sz="2000" b="0" i="0" dirty="0" smtClean="0">
                          <a:solidFill>
                            <a:srgbClr val="FF0000"/>
                          </a:solidFill>
                          <a:latin typeface="Arial"/>
                          <a:cs typeface="Arial"/>
                        </a:rPr>
                        <a:t>Total time/iteration</a:t>
                      </a:r>
                      <a:endParaRPr lang="en-US" sz="2000" b="0" i="0" dirty="0">
                        <a:solidFill>
                          <a:srgbClr val="FF0000"/>
                        </a:solidFill>
                        <a:latin typeface="Arial"/>
                        <a:cs typeface="Arial"/>
                      </a:endParaRPr>
                    </a:p>
                  </a:txBody>
                  <a:tcPr/>
                </a:tc>
                <a:tc>
                  <a:txBody>
                    <a:bodyPr/>
                    <a:lstStyle/>
                    <a:p>
                      <a:r>
                        <a:rPr lang="en-US" sz="2000" b="0" i="0" dirty="0" smtClean="0">
                          <a:solidFill>
                            <a:srgbClr val="FF0000"/>
                          </a:solidFill>
                          <a:latin typeface="Arial"/>
                          <a:cs typeface="Arial"/>
                        </a:rPr>
                        <a:t>     3</a:t>
                      </a:r>
                      <a:endParaRPr lang="en-US" sz="2000" b="0" i="0" dirty="0">
                        <a:solidFill>
                          <a:srgbClr val="FF0000"/>
                        </a:solidFill>
                        <a:latin typeface="Arial"/>
                        <a:cs typeface="Arial"/>
                      </a:endParaRPr>
                    </a:p>
                  </a:txBody>
                  <a:tcPr/>
                </a:tc>
                <a:tc>
                  <a:txBody>
                    <a:bodyPr/>
                    <a:lstStyle/>
                    <a:p>
                      <a:r>
                        <a:rPr lang="en-US" sz="2000" b="0" i="0" dirty="0" smtClean="0">
                          <a:solidFill>
                            <a:srgbClr val="FF0000"/>
                          </a:solidFill>
                          <a:latin typeface="Arial"/>
                          <a:cs typeface="Arial"/>
                        </a:rPr>
                        <a:t>   7.2</a:t>
                      </a:r>
                      <a:endParaRPr lang="en-US" sz="2000" b="0" i="0" dirty="0">
                        <a:solidFill>
                          <a:srgbClr val="FF0000"/>
                        </a:solidFill>
                        <a:latin typeface="Arial"/>
                        <a:cs typeface="Arial"/>
                      </a:endParaRPr>
                    </a:p>
                  </a:txBody>
                  <a:tcPr/>
                </a:tc>
                <a:tc>
                  <a:txBody>
                    <a:bodyPr/>
                    <a:lstStyle/>
                    <a:p>
                      <a:r>
                        <a:rPr lang="en-US" sz="2000" b="0" i="0" dirty="0" smtClean="0">
                          <a:solidFill>
                            <a:srgbClr val="FF0000"/>
                          </a:solidFill>
                          <a:latin typeface="Arial"/>
                          <a:cs typeface="Arial"/>
                        </a:rPr>
                        <a:t>   &lt; 3</a:t>
                      </a:r>
                      <a:endParaRPr lang="en-US" sz="2000" b="0" i="0" dirty="0">
                        <a:solidFill>
                          <a:srgbClr val="FF0000"/>
                        </a:solidFill>
                        <a:latin typeface="Arial"/>
                        <a:cs typeface="Arial"/>
                      </a:endParaRPr>
                    </a:p>
                  </a:txBody>
                  <a:tcPr/>
                </a:tc>
              </a:tr>
              <a:tr h="370840">
                <a:tc>
                  <a:txBody>
                    <a:bodyPr/>
                    <a:lstStyle/>
                    <a:p>
                      <a:endParaRPr lang="en-US" sz="2400">
                        <a:solidFill>
                          <a:srgbClr val="000090"/>
                        </a:solidFill>
                      </a:endParaRPr>
                    </a:p>
                  </a:txBody>
                  <a:tcPr/>
                </a:tc>
                <a:tc>
                  <a:txBody>
                    <a:bodyPr/>
                    <a:lstStyle/>
                    <a:p>
                      <a:endParaRPr lang="en-US" sz="2400">
                        <a:solidFill>
                          <a:srgbClr val="000090"/>
                        </a:solidFill>
                      </a:endParaRPr>
                    </a:p>
                  </a:txBody>
                  <a:tcPr/>
                </a:tc>
                <a:tc>
                  <a:txBody>
                    <a:bodyPr/>
                    <a:lstStyle/>
                    <a:p>
                      <a:endParaRPr lang="en-US" sz="2400">
                        <a:solidFill>
                          <a:srgbClr val="000090"/>
                        </a:solidFill>
                      </a:endParaRPr>
                    </a:p>
                  </a:txBody>
                  <a:tcPr/>
                </a:tc>
                <a:tc>
                  <a:txBody>
                    <a:bodyPr/>
                    <a:lstStyle/>
                    <a:p>
                      <a:endParaRPr lang="en-US" sz="2400" dirty="0">
                        <a:solidFill>
                          <a:srgbClr val="000090"/>
                        </a:solidFill>
                      </a:endParaRPr>
                    </a:p>
                  </a:txBody>
                  <a:tcPr/>
                </a:tc>
              </a:tr>
            </a:tbl>
          </a:graphicData>
        </a:graphic>
      </p:graphicFrame>
      <p:sp>
        <p:nvSpPr>
          <p:cNvPr id="3" name="TextBox 2"/>
          <p:cNvSpPr txBox="1"/>
          <p:nvPr/>
        </p:nvSpPr>
        <p:spPr>
          <a:xfrm>
            <a:off x="11869087" y="610504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957257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601"/>
            <a:ext cx="8229600" cy="1143000"/>
          </a:xfrm>
        </p:spPr>
        <p:txBody>
          <a:bodyPr/>
          <a:lstStyle/>
          <a:p>
            <a:r>
              <a:rPr lang="en-US" sz="3200" b="0" u="sng" dirty="0" smtClean="0">
                <a:solidFill>
                  <a:srgbClr val="FF0000"/>
                </a:solidFill>
              </a:rPr>
              <a:t>Exploring the Parameter Space</a:t>
            </a:r>
            <a:endParaRPr lang="en-US" sz="3200" b="0" u="sng" dirty="0">
              <a:solidFill>
                <a:srgbClr val="FF0000"/>
              </a:solidFill>
            </a:endParaRPr>
          </a:p>
        </p:txBody>
      </p:sp>
      <p:sp>
        <p:nvSpPr>
          <p:cNvPr id="3" name="Content Placeholder 2"/>
          <p:cNvSpPr>
            <a:spLocks noGrp="1"/>
          </p:cNvSpPr>
          <p:nvPr>
            <p:ph idx="1"/>
          </p:nvPr>
        </p:nvSpPr>
        <p:spPr>
          <a:xfrm>
            <a:off x="457200" y="1008768"/>
            <a:ext cx="8229600" cy="4525963"/>
          </a:xfrm>
        </p:spPr>
        <p:txBody>
          <a:bodyPr>
            <a:normAutofit fontScale="92500" lnSpcReduction="20000"/>
          </a:bodyPr>
          <a:lstStyle/>
          <a:p>
            <a:pPr marL="0" indent="0">
              <a:buNone/>
            </a:pPr>
            <a:r>
              <a:rPr lang="en-US" sz="2400" dirty="0" smtClean="0">
                <a:solidFill>
                  <a:srgbClr val="000090"/>
                </a:solidFill>
              </a:rPr>
              <a:t>It looks like the prototype fiber view camera is able to provide better then the required 3μ resolution on the fiber plane. We next turned to explore the dependence on various parameters:</a:t>
            </a:r>
          </a:p>
          <a:p>
            <a:pPr marL="0" indent="0">
              <a:buNone/>
            </a:pPr>
            <a:endParaRPr lang="en-US" sz="2400" dirty="0" smtClean="0">
              <a:solidFill>
                <a:srgbClr val="000090"/>
              </a:solidFill>
            </a:endParaRPr>
          </a:p>
          <a:p>
            <a:pPr marL="0" indent="0">
              <a:buNone/>
            </a:pPr>
            <a:r>
              <a:rPr lang="en-US" sz="2400" dirty="0" smtClean="0">
                <a:solidFill>
                  <a:srgbClr val="000090"/>
                </a:solidFill>
              </a:rPr>
              <a:t>Parameter				</a:t>
            </a:r>
            <a:r>
              <a:rPr lang="en-US" sz="2400" dirty="0">
                <a:solidFill>
                  <a:srgbClr val="000090"/>
                </a:solidFill>
              </a:rPr>
              <a:t> </a:t>
            </a:r>
            <a:r>
              <a:rPr lang="en-US" sz="2400" dirty="0" smtClean="0">
                <a:solidFill>
                  <a:srgbClr val="000090"/>
                </a:solidFill>
              </a:rPr>
              <a:t>                                      Optimum Value</a:t>
            </a:r>
          </a:p>
          <a:p>
            <a:pPr marL="0" indent="0">
              <a:buNone/>
            </a:pPr>
            <a:endParaRPr lang="en-US" sz="2400" dirty="0" smtClean="0">
              <a:solidFill>
                <a:srgbClr val="000090"/>
              </a:solidFill>
            </a:endParaRPr>
          </a:p>
          <a:p>
            <a:pPr marL="0" indent="0">
              <a:buNone/>
            </a:pPr>
            <a:r>
              <a:rPr lang="en-US" sz="2400" dirty="0" smtClean="0">
                <a:solidFill>
                  <a:srgbClr val="000090"/>
                </a:solidFill>
              </a:rPr>
              <a:t>Dependence on the number of </a:t>
            </a:r>
            <a:r>
              <a:rPr lang="en-US" sz="2400" dirty="0" err="1" smtClean="0">
                <a:solidFill>
                  <a:srgbClr val="000090"/>
                </a:solidFill>
              </a:rPr>
              <a:t>fiducial</a:t>
            </a:r>
            <a:r>
              <a:rPr lang="en-US" sz="2400" dirty="0" smtClean="0">
                <a:solidFill>
                  <a:srgbClr val="000090"/>
                </a:solidFill>
              </a:rPr>
              <a:t> fibers  30 or more</a:t>
            </a:r>
          </a:p>
          <a:p>
            <a:pPr marL="0" indent="0">
              <a:buNone/>
            </a:pPr>
            <a:r>
              <a:rPr lang="en-US" sz="2400" dirty="0" smtClean="0">
                <a:solidFill>
                  <a:srgbClr val="000090"/>
                </a:solidFill>
              </a:rPr>
              <a:t>FWHM of the fiber image on the CCD                1.6 pixels</a:t>
            </a:r>
          </a:p>
          <a:p>
            <a:pPr marL="0" indent="0">
              <a:buNone/>
            </a:pPr>
            <a:r>
              <a:rPr lang="en-US" sz="2400" dirty="0" smtClean="0">
                <a:solidFill>
                  <a:srgbClr val="000090"/>
                </a:solidFill>
              </a:rPr>
              <a:t>Light level coming out of the fibers                    25,000 e/image</a:t>
            </a:r>
          </a:p>
          <a:p>
            <a:pPr marL="0" indent="0">
              <a:buNone/>
            </a:pPr>
            <a:r>
              <a:rPr lang="en-US" sz="2400" dirty="0">
                <a:solidFill>
                  <a:srgbClr val="000090"/>
                </a:solidFill>
              </a:rPr>
              <a:t>D</a:t>
            </a:r>
            <a:r>
              <a:rPr lang="en-US" sz="2400" dirty="0" smtClean="0">
                <a:solidFill>
                  <a:srgbClr val="000090"/>
                </a:solidFill>
              </a:rPr>
              <a:t>epth of field, diffraction limit                            1.6 pixels at f/16</a:t>
            </a:r>
          </a:p>
          <a:p>
            <a:pPr marL="0" indent="0">
              <a:buNone/>
            </a:pPr>
            <a:r>
              <a:rPr lang="en-US" sz="2400" dirty="0" smtClean="0">
                <a:solidFill>
                  <a:srgbClr val="000090"/>
                </a:solidFill>
              </a:rPr>
              <a:t>The f stop of the camera lens                               f/16 most robust</a:t>
            </a:r>
          </a:p>
          <a:p>
            <a:pPr marL="0" indent="0">
              <a:buNone/>
            </a:pPr>
            <a:r>
              <a:rPr lang="en-US" sz="2400" dirty="0">
                <a:solidFill>
                  <a:srgbClr val="000090"/>
                </a:solidFill>
              </a:rPr>
              <a:t>T</a:t>
            </a:r>
            <a:r>
              <a:rPr lang="en-US" sz="2400" dirty="0" smtClean="0">
                <a:solidFill>
                  <a:srgbClr val="000090"/>
                </a:solidFill>
              </a:rPr>
              <a:t>urbulence due to thermal gradients                 negligible</a:t>
            </a:r>
          </a:p>
          <a:p>
            <a:pPr marL="0" indent="0">
              <a:buNone/>
            </a:pPr>
            <a:r>
              <a:rPr lang="en-US" sz="2400" dirty="0" smtClean="0">
                <a:solidFill>
                  <a:srgbClr val="000090"/>
                </a:solidFill>
              </a:rPr>
              <a:t>Effect of off-angle illumination of the fibers      negligible</a:t>
            </a: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28</a:t>
            </a:fld>
            <a:endParaRPr lang="en-US"/>
          </a:p>
        </p:txBody>
      </p:sp>
      <p:cxnSp>
        <p:nvCxnSpPr>
          <p:cNvPr id="7" name="Straight Connector 6"/>
          <p:cNvCxnSpPr/>
          <p:nvPr/>
        </p:nvCxnSpPr>
        <p:spPr bwMode="auto">
          <a:xfrm flipH="1">
            <a:off x="457200" y="2669939"/>
            <a:ext cx="82296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 name="TextBox 3"/>
          <p:cNvSpPr txBox="1"/>
          <p:nvPr/>
        </p:nvSpPr>
        <p:spPr>
          <a:xfrm>
            <a:off x="-829733" y="13885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950299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u="sng" dirty="0" smtClean="0">
                <a:solidFill>
                  <a:srgbClr val="FF0000"/>
                </a:solidFill>
              </a:rPr>
              <a:t>Dependence on FWHM of image on CCD</a:t>
            </a:r>
            <a:endParaRPr lang="en-US" sz="3200" b="0" u="sng" dirty="0">
              <a:solidFill>
                <a:srgbClr val="FF0000"/>
              </a:solidFill>
            </a:endParaRPr>
          </a:p>
        </p:txBody>
      </p:sp>
      <p:pic>
        <p:nvPicPr>
          <p:cNvPr id="6" name="Content Placeholder 5" descr="histo4.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5" t="9135" r="10729" b="7071"/>
          <a:stretch/>
        </p:blipFill>
        <p:spPr>
          <a:xfrm rot="5400000">
            <a:off x="2207413" y="908319"/>
            <a:ext cx="4111107" cy="5952070"/>
          </a:xfrm>
        </p:spPr>
      </p:pic>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29</a:t>
            </a:fld>
            <a:endParaRPr lang="en-US"/>
          </a:p>
        </p:txBody>
      </p:sp>
      <p:sp>
        <p:nvSpPr>
          <p:cNvPr id="7" name="TextBox 6"/>
          <p:cNvSpPr txBox="1"/>
          <p:nvPr/>
        </p:nvSpPr>
        <p:spPr>
          <a:xfrm>
            <a:off x="2057400" y="5939908"/>
            <a:ext cx="4314628" cy="461665"/>
          </a:xfrm>
          <a:prstGeom prst="rect">
            <a:avLst/>
          </a:prstGeom>
          <a:noFill/>
        </p:spPr>
        <p:txBody>
          <a:bodyPr wrap="none" rtlCol="0">
            <a:spAutoFit/>
          </a:bodyPr>
          <a:lstStyle/>
          <a:p>
            <a:r>
              <a:rPr lang="en-US" sz="2400" dirty="0" smtClean="0"/>
              <a:t>Image FWHM on CCD (pixels)</a:t>
            </a:r>
            <a:endParaRPr lang="en-US" sz="2400" dirty="0"/>
          </a:p>
        </p:txBody>
      </p:sp>
      <p:sp>
        <p:nvSpPr>
          <p:cNvPr id="8" name="TextBox 7"/>
          <p:cNvSpPr txBox="1"/>
          <p:nvPr/>
        </p:nvSpPr>
        <p:spPr>
          <a:xfrm rot="16200000">
            <a:off x="-994584" y="3466381"/>
            <a:ext cx="4194027" cy="461665"/>
          </a:xfrm>
          <a:prstGeom prst="rect">
            <a:avLst/>
          </a:prstGeom>
          <a:noFill/>
        </p:spPr>
        <p:txBody>
          <a:bodyPr wrap="none" rtlCol="0">
            <a:spAutoFit/>
          </a:bodyPr>
          <a:lstStyle/>
          <a:p>
            <a:r>
              <a:rPr lang="en-US" sz="2400" dirty="0" smtClean="0"/>
              <a:t>Resolution on Fiber Plane (μ)</a:t>
            </a:r>
            <a:endParaRPr lang="en-US" sz="2400" dirty="0"/>
          </a:p>
        </p:txBody>
      </p:sp>
    </p:spTree>
    <p:extLst>
      <p:ext uri="{BB962C8B-B14F-4D97-AF65-F5344CB8AC3E}">
        <p14:creationId xmlns:p14="http://schemas.microsoft.com/office/powerpoint/2010/main" val="13703062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12171"/>
            <a:ext cx="8229600" cy="1143000"/>
          </a:xfrm>
        </p:spPr>
        <p:txBody>
          <a:bodyPr/>
          <a:lstStyle/>
          <a:p>
            <a:r>
              <a:rPr lang="en-US" sz="3200" b="0" u="sng" dirty="0">
                <a:solidFill>
                  <a:srgbClr val="FF0000"/>
                </a:solidFill>
                <a:latin typeface="Calibri"/>
                <a:ea typeface="ＭＳ Ｐゴシック" charset="0"/>
                <a:cs typeface="Calibri"/>
              </a:rPr>
              <a:t>The Function of the Fiber View Camera</a:t>
            </a:r>
          </a:p>
        </p:txBody>
      </p:sp>
      <p:sp>
        <p:nvSpPr>
          <p:cNvPr id="17410" name="Content Placeholder 2"/>
          <p:cNvSpPr>
            <a:spLocks noGrp="1"/>
          </p:cNvSpPr>
          <p:nvPr>
            <p:ph idx="1"/>
          </p:nvPr>
        </p:nvSpPr>
        <p:spPr>
          <a:xfrm>
            <a:off x="490538" y="1119394"/>
            <a:ext cx="8229600" cy="4969369"/>
          </a:xfrm>
        </p:spPr>
        <p:txBody>
          <a:bodyPr>
            <a:normAutofit lnSpcReduction="10000"/>
          </a:bodyPr>
          <a:lstStyle/>
          <a:p>
            <a:r>
              <a:rPr lang="en-US" sz="2400" dirty="0">
                <a:solidFill>
                  <a:srgbClr val="000090"/>
                </a:solidFill>
                <a:latin typeface="Calibri" charset="0"/>
                <a:ea typeface="ＭＳ Ｐゴシック" charset="0"/>
                <a:cs typeface="ＭＳ Ｐゴシック" charset="0"/>
              </a:rPr>
              <a:t>5000 fibers on the fiber plane will be positioned to their desired positions by a computer controlled mechanism. </a:t>
            </a:r>
            <a:r>
              <a:rPr lang="en-US" sz="2400" dirty="0" smtClean="0">
                <a:solidFill>
                  <a:srgbClr val="000090"/>
                </a:solidFill>
                <a:latin typeface="Calibri" charset="0"/>
                <a:ea typeface="ＭＳ Ｐゴシック" charset="0"/>
                <a:cs typeface="ＭＳ Ｐゴシック" charset="0"/>
              </a:rPr>
              <a:t>The expected initial </a:t>
            </a:r>
            <a:r>
              <a:rPr lang="en-US" sz="2400" dirty="0">
                <a:solidFill>
                  <a:srgbClr val="000090"/>
                </a:solidFill>
                <a:latin typeface="Calibri" charset="0"/>
                <a:ea typeface="ＭＳ Ｐゴシック" charset="0"/>
                <a:cs typeface="ＭＳ Ｐゴシック" charset="0"/>
              </a:rPr>
              <a:t>precision </a:t>
            </a:r>
            <a:r>
              <a:rPr lang="en-US" sz="2400" dirty="0" smtClean="0">
                <a:solidFill>
                  <a:srgbClr val="000090"/>
                </a:solidFill>
                <a:latin typeface="Calibri" charset="0"/>
                <a:ea typeface="ＭＳ Ｐゴシック" charset="0"/>
                <a:cs typeface="ＭＳ Ｐゴシック" charset="0"/>
              </a:rPr>
              <a:t>of the </a:t>
            </a:r>
            <a:r>
              <a:rPr lang="en-US" sz="2400" dirty="0">
                <a:solidFill>
                  <a:srgbClr val="000090"/>
                </a:solidFill>
                <a:latin typeface="Calibri" charset="0"/>
                <a:ea typeface="ＭＳ Ｐゴシック" charset="0"/>
                <a:cs typeface="ＭＳ Ｐゴシック" charset="0"/>
              </a:rPr>
              <a:t>fiber </a:t>
            </a:r>
            <a:r>
              <a:rPr lang="en-US" sz="2400" dirty="0" smtClean="0">
                <a:solidFill>
                  <a:srgbClr val="000090"/>
                </a:solidFill>
                <a:latin typeface="Calibri" charset="0"/>
                <a:ea typeface="ＭＳ Ｐゴシック" charset="0"/>
                <a:cs typeface="ＭＳ Ｐゴシック" charset="0"/>
              </a:rPr>
              <a:t>positioners is </a:t>
            </a:r>
            <a:r>
              <a:rPr lang="en-US" sz="2400" dirty="0">
                <a:solidFill>
                  <a:srgbClr val="000090"/>
                </a:solidFill>
                <a:latin typeface="Calibri" charset="0"/>
                <a:ea typeface="ＭＳ Ｐゴシック" charset="0"/>
                <a:cs typeface="ＭＳ Ｐゴシック" charset="0"/>
              </a:rPr>
              <a:t>expected to be </a:t>
            </a:r>
            <a:r>
              <a:rPr lang="en-US" sz="2400" dirty="0" smtClean="0">
                <a:solidFill>
                  <a:srgbClr val="000090"/>
                </a:solidFill>
                <a:latin typeface="Calibri" charset="0"/>
                <a:ea typeface="ＭＳ Ｐゴシック" charset="0"/>
                <a:cs typeface="ＭＳ Ｐゴシック" charset="0"/>
              </a:rPr>
              <a:t>20 microns </a:t>
            </a:r>
            <a:r>
              <a:rPr lang="en-US" sz="2400" dirty="0" err="1" smtClean="0">
                <a:solidFill>
                  <a:srgbClr val="000090"/>
                </a:solidFill>
                <a:latin typeface="Calibri" charset="0"/>
                <a:ea typeface="ＭＳ Ｐゴシック" charset="0"/>
                <a:cs typeface="ＭＳ Ｐゴシック" charset="0"/>
              </a:rPr>
              <a:t>rms</a:t>
            </a:r>
            <a:r>
              <a:rPr lang="en-US" sz="2400" dirty="0" smtClean="0">
                <a:solidFill>
                  <a:srgbClr val="000090"/>
                </a:solidFill>
                <a:latin typeface="Calibri" charset="0"/>
                <a:ea typeface="ＭＳ Ｐゴシック" charset="0"/>
                <a:cs typeface="ＭＳ Ｐゴシック" charset="0"/>
              </a:rPr>
              <a:t>, 50 microns max. Fibers will be positioned to a 5 </a:t>
            </a:r>
            <a:r>
              <a:rPr lang="en-US" sz="2400" dirty="0" err="1" smtClean="0">
                <a:solidFill>
                  <a:srgbClr val="000090"/>
                </a:solidFill>
                <a:latin typeface="Calibri" charset="0"/>
                <a:ea typeface="ＭＳ Ｐゴシック" charset="0"/>
                <a:cs typeface="ＭＳ Ｐゴシック" charset="0"/>
              </a:rPr>
              <a:t>μm</a:t>
            </a:r>
            <a:r>
              <a:rPr lang="en-US" sz="2400" dirty="0" smtClean="0">
                <a:solidFill>
                  <a:srgbClr val="000090"/>
                </a:solidFill>
                <a:latin typeface="Calibri" charset="0"/>
                <a:ea typeface="ＭＳ Ｐゴシック" charset="0"/>
                <a:cs typeface="ＭＳ Ｐゴシック" charset="0"/>
              </a:rPr>
              <a:t> RMS accuracy using the Fiber View Camera. </a:t>
            </a:r>
            <a:endParaRPr lang="en-US" sz="2400" dirty="0">
              <a:solidFill>
                <a:srgbClr val="000090"/>
              </a:solidFill>
              <a:latin typeface="Calibri" charset="0"/>
              <a:ea typeface="ＭＳ Ｐゴシック" charset="0"/>
              <a:cs typeface="ＭＳ Ｐゴシック" charset="0"/>
            </a:endParaRPr>
          </a:p>
          <a:p>
            <a:r>
              <a:rPr lang="en-US" sz="2400" dirty="0">
                <a:solidFill>
                  <a:srgbClr val="000090"/>
                </a:solidFill>
                <a:latin typeface="Calibri" charset="0"/>
                <a:ea typeface="ＭＳ Ｐゴシック" charset="0"/>
                <a:cs typeface="ＭＳ Ｐゴシック" charset="0"/>
              </a:rPr>
              <a:t>The </a:t>
            </a:r>
            <a:r>
              <a:rPr lang="en-US" sz="2400" dirty="0" smtClean="0">
                <a:solidFill>
                  <a:srgbClr val="000090"/>
                </a:solidFill>
                <a:latin typeface="Calibri" charset="0"/>
                <a:ea typeface="ＭＳ Ｐゴシック" charset="0"/>
                <a:cs typeface="ＭＳ Ｐゴシック" charset="0"/>
              </a:rPr>
              <a:t>Fiber </a:t>
            </a:r>
            <a:r>
              <a:rPr lang="en-US" sz="2400" dirty="0">
                <a:solidFill>
                  <a:srgbClr val="000090"/>
                </a:solidFill>
                <a:latin typeface="Calibri" charset="0"/>
                <a:ea typeface="ＭＳ Ｐゴシック" charset="0"/>
                <a:cs typeface="ＭＳ Ｐゴシック" charset="0"/>
              </a:rPr>
              <a:t>View Camera is designed to take an image of the fiber plane to measure the position of each </a:t>
            </a:r>
            <a:r>
              <a:rPr lang="en-US" sz="2400" dirty="0" smtClean="0">
                <a:solidFill>
                  <a:srgbClr val="000090"/>
                </a:solidFill>
                <a:latin typeface="Calibri" charset="0"/>
                <a:ea typeface="ＭＳ Ｐゴシック" charset="0"/>
                <a:cs typeface="ＭＳ Ｐゴシック" charset="0"/>
              </a:rPr>
              <a:t>fiber with </a:t>
            </a:r>
            <a:r>
              <a:rPr lang="en-US" sz="2400" dirty="0">
                <a:solidFill>
                  <a:srgbClr val="000090"/>
                </a:solidFill>
                <a:latin typeface="Calibri" charset="0"/>
                <a:ea typeface="ＭＳ Ｐゴシック" charset="0"/>
                <a:cs typeface="ＭＳ Ｐゴシック" charset="0"/>
              </a:rPr>
              <a:t>a 3 </a:t>
            </a:r>
            <a:r>
              <a:rPr lang="en-US" sz="2400" dirty="0" err="1" smtClean="0">
                <a:solidFill>
                  <a:srgbClr val="000090"/>
                </a:solidFill>
                <a:latin typeface="Calibri" charset="0"/>
                <a:ea typeface="ＭＳ Ｐゴシック" charset="0"/>
                <a:cs typeface="ＭＳ Ｐゴシック" charset="0"/>
              </a:rPr>
              <a:t>μm</a:t>
            </a:r>
            <a:r>
              <a:rPr lang="en-US" sz="2400" dirty="0" smtClean="0">
                <a:solidFill>
                  <a:srgbClr val="000090"/>
                </a:solidFill>
                <a:latin typeface="Calibri" charset="0"/>
                <a:ea typeface="ＭＳ Ｐゴシック" charset="0"/>
                <a:cs typeface="ＭＳ Ｐゴシック" charset="0"/>
              </a:rPr>
              <a:t> RMS accuracy </a:t>
            </a:r>
            <a:r>
              <a:rPr lang="en-US" sz="2400" dirty="0">
                <a:solidFill>
                  <a:srgbClr val="000090"/>
                </a:solidFill>
                <a:latin typeface="Calibri" charset="0"/>
                <a:ea typeface="ＭＳ Ｐゴシック" charset="0"/>
                <a:cs typeface="ＭＳ Ｐゴシック" charset="0"/>
              </a:rPr>
              <a:t>after the mechanism is done positioning them.</a:t>
            </a:r>
          </a:p>
          <a:p>
            <a:r>
              <a:rPr lang="en-US" sz="2400" dirty="0">
                <a:solidFill>
                  <a:srgbClr val="000090"/>
                </a:solidFill>
                <a:latin typeface="Calibri" charset="0"/>
                <a:ea typeface="ＭＳ Ｐゴシック" charset="0"/>
                <a:cs typeface="ＭＳ Ｐゴシック" charset="0"/>
              </a:rPr>
              <a:t>The positions of misplaced fibers can then be corrected based on the information from the Fiber View Camera</a:t>
            </a:r>
            <a:r>
              <a:rPr lang="en-US" sz="2400" dirty="0" smtClean="0">
                <a:solidFill>
                  <a:srgbClr val="000090"/>
                </a:solidFill>
                <a:latin typeface="Calibri" charset="0"/>
                <a:ea typeface="ＭＳ Ｐゴシック" charset="0"/>
                <a:cs typeface="ＭＳ Ｐゴシック" charset="0"/>
              </a:rPr>
              <a:t>.</a:t>
            </a:r>
          </a:p>
          <a:p>
            <a:r>
              <a:rPr lang="en-US" sz="2400" dirty="0" smtClean="0">
                <a:solidFill>
                  <a:srgbClr val="000090"/>
                </a:solidFill>
                <a:latin typeface="Calibri" charset="0"/>
                <a:ea typeface="ＭＳ Ｐゴシック" charset="0"/>
                <a:cs typeface="ＭＳ Ｐゴシック" charset="0"/>
              </a:rPr>
              <a:t>Estimate is that one or two iterations will get fibers in the right positions</a:t>
            </a:r>
            <a:endParaRPr lang="en-US" sz="2400" dirty="0">
              <a:solidFill>
                <a:srgbClr val="000090"/>
              </a:solidFill>
              <a:latin typeface="Calibri" charset="0"/>
              <a:ea typeface="ＭＳ Ｐゴシック" charset="0"/>
              <a:cs typeface="ＭＳ Ｐゴシック" charset="0"/>
            </a:endParaRPr>
          </a:p>
        </p:txBody>
      </p:sp>
      <p:sp>
        <p:nvSpPr>
          <p:cNvPr id="17412"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2DD75C-9ED4-4F47-8ED9-F406E01D9B51}" type="slidenum">
              <a:rPr lang="en-US" sz="1600" b="1">
                <a:solidFill>
                  <a:srgbClr val="000000"/>
                </a:solidFill>
                <a:latin typeface="Calibri" charset="0"/>
              </a:rPr>
              <a:pPr eaLnBrk="1" hangingPunct="1"/>
              <a:t>3</a:t>
            </a:fld>
            <a:endParaRPr lang="en-US" sz="1600" b="1" dirty="0">
              <a:solidFill>
                <a:srgbClr val="000000"/>
              </a:solidFill>
              <a:latin typeface="Calibri" charset="0"/>
            </a:endParaRPr>
          </a:p>
        </p:txBody>
      </p:sp>
    </p:spTree>
    <p:extLst>
      <p:ext uri="{BB962C8B-B14F-4D97-AF65-F5344CB8AC3E}">
        <p14:creationId xmlns:p14="http://schemas.microsoft.com/office/powerpoint/2010/main" val="424233141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654" y="0"/>
            <a:ext cx="7934530" cy="857250"/>
          </a:xfrm>
        </p:spPr>
        <p:txBody>
          <a:bodyPr/>
          <a:lstStyle/>
          <a:p>
            <a:r>
              <a:rPr lang="en-US" sz="3200" b="0" u="sng" dirty="0" smtClean="0">
                <a:solidFill>
                  <a:srgbClr val="FF0000"/>
                </a:solidFill>
              </a:rPr>
              <a:t>Depth of Field at </a:t>
            </a:r>
            <a:r>
              <a:rPr lang="en-US" sz="3200" b="0" u="sng" dirty="0">
                <a:solidFill>
                  <a:srgbClr val="FF0000"/>
                </a:solidFill>
              </a:rPr>
              <a:t>V</a:t>
            </a:r>
            <a:r>
              <a:rPr lang="en-US" sz="3200" b="0" u="sng" dirty="0" smtClean="0">
                <a:solidFill>
                  <a:srgbClr val="FF0000"/>
                </a:solidFill>
              </a:rPr>
              <a:t>arious f stops</a:t>
            </a:r>
            <a:endParaRPr lang="en-US" sz="3200" b="0" u="sng" dirty="0">
              <a:solidFill>
                <a:srgbClr val="FF0000"/>
              </a:solidFill>
            </a:endParaRPr>
          </a:p>
        </p:txBody>
      </p:sp>
      <p:pic>
        <p:nvPicPr>
          <p:cNvPr id="6" name="Content Placeholder 5" descr="histo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5403" t="11363" r="11551" b="8342"/>
          <a:stretch/>
        </p:blipFill>
        <p:spPr>
          <a:xfrm rot="5400000">
            <a:off x="2199488" y="848512"/>
            <a:ext cx="4279357" cy="6087534"/>
          </a:xfrm>
        </p:spPr>
      </p:pic>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30</a:t>
            </a:fld>
            <a:endParaRPr lang="en-US"/>
          </a:p>
        </p:txBody>
      </p:sp>
      <p:sp>
        <p:nvSpPr>
          <p:cNvPr id="7" name="TextBox 6"/>
          <p:cNvSpPr txBox="1"/>
          <p:nvPr/>
        </p:nvSpPr>
        <p:spPr>
          <a:xfrm>
            <a:off x="2514600" y="5894685"/>
            <a:ext cx="4187264" cy="461665"/>
          </a:xfrm>
          <a:prstGeom prst="rect">
            <a:avLst/>
          </a:prstGeom>
          <a:noFill/>
        </p:spPr>
        <p:txBody>
          <a:bodyPr wrap="none" rtlCol="0">
            <a:spAutoFit/>
          </a:bodyPr>
          <a:lstStyle/>
          <a:p>
            <a:r>
              <a:rPr lang="en-US" sz="2400" dirty="0" smtClean="0"/>
              <a:t>Focus (object distance in cm)</a:t>
            </a:r>
            <a:endParaRPr lang="en-US" sz="2400" dirty="0"/>
          </a:p>
        </p:txBody>
      </p:sp>
      <p:sp>
        <p:nvSpPr>
          <p:cNvPr id="8" name="TextBox 7"/>
          <p:cNvSpPr txBox="1"/>
          <p:nvPr/>
        </p:nvSpPr>
        <p:spPr>
          <a:xfrm rot="16200000">
            <a:off x="-635103" y="3352800"/>
            <a:ext cx="3399338" cy="461665"/>
          </a:xfrm>
          <a:prstGeom prst="rect">
            <a:avLst/>
          </a:prstGeom>
          <a:noFill/>
        </p:spPr>
        <p:txBody>
          <a:bodyPr wrap="none" rtlCol="0">
            <a:spAutoFit/>
          </a:bodyPr>
          <a:lstStyle/>
          <a:p>
            <a:r>
              <a:rPr lang="en-US" sz="2400" dirty="0" smtClean="0"/>
              <a:t>FWHM on CCD (pixels)</a:t>
            </a:r>
            <a:endParaRPr lang="en-US" sz="2400" dirty="0"/>
          </a:p>
        </p:txBody>
      </p:sp>
      <p:sp>
        <p:nvSpPr>
          <p:cNvPr id="3" name="TextBox 2"/>
          <p:cNvSpPr txBox="1"/>
          <p:nvPr/>
        </p:nvSpPr>
        <p:spPr>
          <a:xfrm>
            <a:off x="1625916" y="1078494"/>
            <a:ext cx="5709641" cy="707886"/>
          </a:xfrm>
          <a:prstGeom prst="rect">
            <a:avLst/>
          </a:prstGeom>
          <a:noFill/>
        </p:spPr>
        <p:txBody>
          <a:bodyPr wrap="none" rtlCol="0">
            <a:spAutoFit/>
          </a:bodyPr>
          <a:lstStyle/>
          <a:p>
            <a:r>
              <a:rPr lang="en-US" sz="2000" dirty="0" smtClean="0">
                <a:solidFill>
                  <a:srgbClr val="000090"/>
                </a:solidFill>
                <a:latin typeface="Arial"/>
                <a:cs typeface="Arial"/>
              </a:rPr>
              <a:t>Diffraction spot size = </a:t>
            </a:r>
            <a:r>
              <a:rPr lang="en-US" sz="2000" dirty="0" err="1" smtClean="0">
                <a:solidFill>
                  <a:srgbClr val="000090"/>
                </a:solidFill>
                <a:latin typeface="Arial"/>
                <a:cs typeface="Arial"/>
              </a:rPr>
              <a:t>λ</a:t>
            </a:r>
            <a:r>
              <a:rPr lang="en-US" sz="2000" dirty="0" smtClean="0">
                <a:solidFill>
                  <a:srgbClr val="000090"/>
                </a:solidFill>
                <a:latin typeface="Arial"/>
                <a:cs typeface="Arial"/>
              </a:rPr>
              <a:t> x f/no =10 μ = 1.6 pixels</a:t>
            </a:r>
          </a:p>
          <a:p>
            <a:r>
              <a:rPr lang="en-US" sz="2000" dirty="0" smtClean="0">
                <a:solidFill>
                  <a:srgbClr val="000090"/>
                </a:solidFill>
                <a:latin typeface="Arial"/>
                <a:cs typeface="Arial"/>
              </a:rPr>
              <a:t>  for monochromatic light with </a:t>
            </a:r>
            <a:r>
              <a:rPr lang="en-US" sz="2000" dirty="0" err="1" smtClean="0">
                <a:solidFill>
                  <a:srgbClr val="000090"/>
                </a:solidFill>
                <a:latin typeface="Arial"/>
                <a:cs typeface="Arial"/>
              </a:rPr>
              <a:t>λ</a:t>
            </a:r>
            <a:r>
              <a:rPr lang="en-US" sz="2000" dirty="0" smtClean="0">
                <a:solidFill>
                  <a:srgbClr val="000090"/>
                </a:solidFill>
                <a:latin typeface="Arial"/>
                <a:cs typeface="Arial"/>
              </a:rPr>
              <a:t> = 0.6μ and f/16</a:t>
            </a:r>
            <a:endParaRPr lang="en-US" sz="2000" dirty="0">
              <a:solidFill>
                <a:srgbClr val="000090"/>
              </a:solidFill>
              <a:latin typeface="Arial"/>
              <a:cs typeface="Arial"/>
            </a:endParaRPr>
          </a:p>
        </p:txBody>
      </p:sp>
    </p:spTree>
    <p:extLst>
      <p:ext uri="{BB962C8B-B14F-4D97-AF65-F5344CB8AC3E}">
        <p14:creationId xmlns:p14="http://schemas.microsoft.com/office/powerpoint/2010/main" val="2980508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z="3200" b="0" u="sng" dirty="0" smtClean="0">
                <a:solidFill>
                  <a:srgbClr val="FF0000"/>
                </a:solidFill>
              </a:rPr>
              <a:t>Diffraction Limit vs. </a:t>
            </a:r>
            <a:r>
              <a:rPr lang="en-US" sz="3200" b="0" u="sng" dirty="0" err="1" smtClean="0">
                <a:solidFill>
                  <a:srgbClr val="FF0000"/>
                </a:solidFill>
              </a:rPr>
              <a:t>fstop</a:t>
            </a:r>
            <a:endParaRPr lang="en-US" sz="3200" b="0" u="sng" dirty="0">
              <a:solidFill>
                <a:srgbClr val="FF000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18245714"/>
              </p:ext>
            </p:extLst>
          </p:nvPr>
        </p:nvGraphicFramePr>
        <p:xfrm>
          <a:off x="381000" y="1025882"/>
          <a:ext cx="8229600" cy="2286000"/>
        </p:xfrm>
        <a:graphic>
          <a:graphicData uri="http://schemas.openxmlformats.org/drawingml/2006/table">
            <a:tbl>
              <a:tblPr firstRow="1" bandRow="1">
                <a:tableStyleId>{5C22544A-7EE6-4342-B048-85BDC9FD1C3A}</a:tableStyleId>
              </a:tblPr>
              <a:tblGrid>
                <a:gridCol w="2653035"/>
                <a:gridCol w="1728695"/>
                <a:gridCol w="1975651"/>
                <a:gridCol w="1872219"/>
              </a:tblGrid>
              <a:tr h="370840">
                <a:tc>
                  <a:txBody>
                    <a:bodyPr/>
                    <a:lstStyle/>
                    <a:p>
                      <a:r>
                        <a:rPr lang="en-US" sz="2400" dirty="0" smtClean="0"/>
                        <a:t>Parameter</a:t>
                      </a:r>
                      <a:endParaRPr lang="en-US" sz="2400" dirty="0"/>
                    </a:p>
                  </a:txBody>
                  <a:tcPr/>
                </a:tc>
                <a:tc>
                  <a:txBody>
                    <a:bodyPr/>
                    <a:lstStyle/>
                    <a:p>
                      <a:r>
                        <a:rPr lang="en-US" sz="2400" dirty="0" smtClean="0"/>
                        <a:t>f/5.6</a:t>
                      </a:r>
                      <a:endParaRPr lang="en-US" sz="2400" dirty="0"/>
                    </a:p>
                  </a:txBody>
                  <a:tcPr/>
                </a:tc>
                <a:tc>
                  <a:txBody>
                    <a:bodyPr/>
                    <a:lstStyle/>
                    <a:p>
                      <a:r>
                        <a:rPr lang="en-US" sz="2400" dirty="0" smtClean="0"/>
                        <a:t>f/10.4</a:t>
                      </a:r>
                      <a:endParaRPr lang="en-US" sz="2400" dirty="0"/>
                    </a:p>
                  </a:txBody>
                  <a:tcPr/>
                </a:tc>
                <a:tc>
                  <a:txBody>
                    <a:bodyPr/>
                    <a:lstStyle/>
                    <a:p>
                      <a:r>
                        <a:rPr lang="en-US" sz="2400" dirty="0" smtClean="0"/>
                        <a:t>f/16</a:t>
                      </a:r>
                      <a:endParaRPr lang="en-US" sz="2400" dirty="0"/>
                    </a:p>
                  </a:txBody>
                  <a:tcPr/>
                </a:tc>
              </a:tr>
              <a:tr h="370840">
                <a:tc>
                  <a:txBody>
                    <a:bodyPr/>
                    <a:lstStyle/>
                    <a:p>
                      <a:r>
                        <a:rPr lang="en-US" sz="2400" dirty="0" smtClean="0"/>
                        <a:t>Aperture </a:t>
                      </a:r>
                      <a:r>
                        <a:rPr lang="en-US" sz="2400" dirty="0" err="1" smtClean="0"/>
                        <a:t>dia</a:t>
                      </a:r>
                      <a:r>
                        <a:rPr lang="en-US" sz="2400" dirty="0" smtClean="0"/>
                        <a:t> d</a:t>
                      </a:r>
                      <a:endParaRPr lang="en-US" sz="2400" dirty="0"/>
                    </a:p>
                  </a:txBody>
                  <a:tcPr/>
                </a:tc>
                <a:tc>
                  <a:txBody>
                    <a:bodyPr/>
                    <a:lstStyle/>
                    <a:p>
                      <a:r>
                        <a:rPr lang="en-US" sz="2400" dirty="0" smtClean="0"/>
                        <a:t>106 mm</a:t>
                      </a:r>
                      <a:endParaRPr lang="en-US" sz="2400" dirty="0"/>
                    </a:p>
                  </a:txBody>
                  <a:tcPr/>
                </a:tc>
                <a:tc>
                  <a:txBody>
                    <a:bodyPr/>
                    <a:lstStyle/>
                    <a:p>
                      <a:r>
                        <a:rPr lang="en-US" sz="2400" dirty="0" smtClean="0"/>
                        <a:t>58 mm</a:t>
                      </a:r>
                      <a:endParaRPr lang="en-US" sz="2400" dirty="0"/>
                    </a:p>
                  </a:txBody>
                  <a:tcPr/>
                </a:tc>
                <a:tc>
                  <a:txBody>
                    <a:bodyPr/>
                    <a:lstStyle/>
                    <a:p>
                      <a:r>
                        <a:rPr lang="en-US" sz="2400" dirty="0" smtClean="0"/>
                        <a:t>38 mm</a:t>
                      </a:r>
                      <a:endParaRPr lang="en-US" sz="2400" dirty="0"/>
                    </a:p>
                  </a:txBody>
                  <a:tcPr/>
                </a:tc>
              </a:tr>
              <a:tr h="370840">
                <a:tc>
                  <a:txBody>
                    <a:bodyPr/>
                    <a:lstStyle/>
                    <a:p>
                      <a:r>
                        <a:rPr lang="en-US" sz="2400" dirty="0" err="1" smtClean="0"/>
                        <a:t>δΘ</a:t>
                      </a:r>
                      <a:r>
                        <a:rPr lang="en-US" sz="2400" dirty="0" smtClean="0"/>
                        <a:t> = </a:t>
                      </a:r>
                      <a:r>
                        <a:rPr lang="en-US" sz="2400" dirty="0" err="1" smtClean="0"/>
                        <a:t>λ</a:t>
                      </a:r>
                      <a:r>
                        <a:rPr lang="en-US" sz="2400" dirty="0" smtClean="0"/>
                        <a:t>/d</a:t>
                      </a:r>
                      <a:endParaRPr lang="en-US" sz="2400" dirty="0"/>
                    </a:p>
                  </a:txBody>
                  <a:tcPr/>
                </a:tc>
                <a:tc>
                  <a:txBody>
                    <a:bodyPr/>
                    <a:lstStyle/>
                    <a:p>
                      <a:r>
                        <a:rPr lang="en-US" sz="2400" dirty="0" smtClean="0"/>
                        <a:t>5.7x10</a:t>
                      </a:r>
                      <a:r>
                        <a:rPr lang="en-US" sz="2400" baseline="30000" dirty="0" smtClean="0"/>
                        <a:t>-6 </a:t>
                      </a:r>
                      <a:r>
                        <a:rPr lang="en-US" sz="2400" baseline="0" dirty="0" smtClean="0"/>
                        <a:t>rad</a:t>
                      </a:r>
                      <a:endParaRPr lang="en-US" sz="2400" baseline="0" dirty="0"/>
                    </a:p>
                  </a:txBody>
                  <a:tcPr/>
                </a:tc>
                <a:tc>
                  <a:txBody>
                    <a:bodyPr/>
                    <a:lstStyle/>
                    <a:p>
                      <a:r>
                        <a:rPr lang="en-US" sz="2400" dirty="0" smtClean="0"/>
                        <a:t>10.3 x 10</a:t>
                      </a:r>
                      <a:r>
                        <a:rPr lang="en-US" sz="2400" baseline="30000" dirty="0" smtClean="0"/>
                        <a:t>-6 </a:t>
                      </a:r>
                      <a:r>
                        <a:rPr lang="en-US" sz="2400" dirty="0" smtClean="0"/>
                        <a:t>rad</a:t>
                      </a:r>
                      <a:endParaRPr lang="en-US" sz="2400" dirty="0"/>
                    </a:p>
                  </a:txBody>
                  <a:tcPr/>
                </a:tc>
                <a:tc>
                  <a:txBody>
                    <a:bodyPr/>
                    <a:lstStyle/>
                    <a:p>
                      <a:r>
                        <a:rPr lang="en-US" sz="2400" dirty="0" smtClean="0"/>
                        <a:t>16 x 10</a:t>
                      </a:r>
                      <a:r>
                        <a:rPr lang="en-US" sz="2400" baseline="30000" dirty="0" smtClean="0"/>
                        <a:t>-6 </a:t>
                      </a:r>
                      <a:r>
                        <a:rPr lang="en-US" sz="2400" dirty="0" smtClean="0"/>
                        <a:t>rad</a:t>
                      </a:r>
                      <a:endParaRPr lang="en-US" sz="2400" dirty="0"/>
                    </a:p>
                  </a:txBody>
                  <a:tcPr/>
                </a:tc>
              </a:tr>
              <a:tr h="370840">
                <a:tc>
                  <a:txBody>
                    <a:bodyPr/>
                    <a:lstStyle/>
                    <a:p>
                      <a:r>
                        <a:rPr lang="en-US" sz="2400" dirty="0" smtClean="0"/>
                        <a:t>f x </a:t>
                      </a:r>
                      <a:r>
                        <a:rPr lang="en-US" sz="2400" dirty="0" err="1" smtClean="0"/>
                        <a:t>δΘ</a:t>
                      </a:r>
                      <a:endParaRPr lang="en-US" sz="2400" dirty="0"/>
                    </a:p>
                  </a:txBody>
                  <a:tcPr/>
                </a:tc>
                <a:tc>
                  <a:txBody>
                    <a:bodyPr/>
                    <a:lstStyle/>
                    <a:p>
                      <a:r>
                        <a:rPr lang="en-US" sz="2400" dirty="0" smtClean="0"/>
                        <a:t>3.4 μ</a:t>
                      </a:r>
                      <a:endParaRPr lang="en-US" sz="2400" dirty="0"/>
                    </a:p>
                  </a:txBody>
                  <a:tcPr/>
                </a:tc>
                <a:tc>
                  <a:txBody>
                    <a:bodyPr/>
                    <a:lstStyle/>
                    <a:p>
                      <a:r>
                        <a:rPr lang="en-US" sz="2400" dirty="0" smtClean="0"/>
                        <a:t>6.2 μ</a:t>
                      </a:r>
                      <a:endParaRPr lang="en-US" sz="2400" dirty="0"/>
                    </a:p>
                  </a:txBody>
                  <a:tcPr/>
                </a:tc>
                <a:tc>
                  <a:txBody>
                    <a:bodyPr/>
                    <a:lstStyle/>
                    <a:p>
                      <a:r>
                        <a:rPr lang="en-US" sz="2400" dirty="0" smtClean="0"/>
                        <a:t>9.6 μ</a:t>
                      </a:r>
                      <a:endParaRPr lang="en-US" sz="2400" dirty="0"/>
                    </a:p>
                  </a:txBody>
                  <a:tcPr/>
                </a:tc>
              </a:tr>
              <a:tr h="370840">
                <a:tc>
                  <a:txBody>
                    <a:bodyPr/>
                    <a:lstStyle/>
                    <a:p>
                      <a:r>
                        <a:rPr lang="en-US" sz="2400" dirty="0" smtClean="0"/>
                        <a:t>Image</a:t>
                      </a:r>
                      <a:r>
                        <a:rPr lang="en-US" sz="2400" baseline="0" dirty="0" smtClean="0"/>
                        <a:t> size</a:t>
                      </a:r>
                      <a:r>
                        <a:rPr lang="en-US" sz="2400" dirty="0" smtClean="0"/>
                        <a:t>(</a:t>
                      </a:r>
                      <a:r>
                        <a:rPr lang="en-US" sz="2400" dirty="0" err="1" smtClean="0"/>
                        <a:t>pixls</a:t>
                      </a:r>
                      <a:r>
                        <a:rPr lang="en-US" sz="2400" dirty="0" smtClean="0"/>
                        <a:t>)</a:t>
                      </a:r>
                      <a:endParaRPr lang="en-US" sz="2400" dirty="0"/>
                    </a:p>
                  </a:txBody>
                  <a:tcPr/>
                </a:tc>
                <a:tc>
                  <a:txBody>
                    <a:bodyPr/>
                    <a:lstStyle/>
                    <a:p>
                      <a:r>
                        <a:rPr lang="en-US" sz="2400" dirty="0" smtClean="0"/>
                        <a:t>0.6</a:t>
                      </a:r>
                      <a:endParaRPr lang="en-US" sz="2400" dirty="0"/>
                    </a:p>
                  </a:txBody>
                  <a:tcPr/>
                </a:tc>
                <a:tc>
                  <a:txBody>
                    <a:bodyPr/>
                    <a:lstStyle/>
                    <a:p>
                      <a:r>
                        <a:rPr lang="en-US" sz="2400" dirty="0" smtClean="0"/>
                        <a:t>1.0</a:t>
                      </a:r>
                      <a:endParaRPr lang="en-US" sz="2400" dirty="0"/>
                    </a:p>
                  </a:txBody>
                  <a:tcPr/>
                </a:tc>
                <a:tc>
                  <a:txBody>
                    <a:bodyPr/>
                    <a:lstStyle/>
                    <a:p>
                      <a:r>
                        <a:rPr lang="en-US" sz="2400" dirty="0" smtClean="0"/>
                        <a:t>1.6</a:t>
                      </a:r>
                      <a:endParaRPr lang="en-US" sz="2400" dirty="0"/>
                    </a:p>
                  </a:txBody>
                  <a:tcPr/>
                </a:tc>
              </a:tr>
            </a:tbl>
          </a:graphicData>
        </a:graphic>
      </p:graphicFrame>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31</a:t>
            </a:fld>
            <a:endParaRPr lang="en-US"/>
          </a:p>
        </p:txBody>
      </p:sp>
      <p:sp>
        <p:nvSpPr>
          <p:cNvPr id="3" name="TextBox 2"/>
          <p:cNvSpPr txBox="1"/>
          <p:nvPr/>
        </p:nvSpPr>
        <p:spPr>
          <a:xfrm>
            <a:off x="762000" y="3505200"/>
            <a:ext cx="6832520" cy="3046988"/>
          </a:xfrm>
          <a:prstGeom prst="rect">
            <a:avLst/>
          </a:prstGeom>
          <a:noFill/>
        </p:spPr>
        <p:txBody>
          <a:bodyPr wrap="none" rtlCol="0">
            <a:spAutoFit/>
          </a:bodyPr>
          <a:lstStyle/>
          <a:p>
            <a:r>
              <a:rPr lang="en-US" sz="2400" dirty="0" smtClean="0">
                <a:solidFill>
                  <a:srgbClr val="000090"/>
                </a:solidFill>
              </a:rPr>
              <a:t>Minimum image size due to diameter of the fibers:</a:t>
            </a:r>
          </a:p>
          <a:p>
            <a:r>
              <a:rPr lang="en-US" sz="2400" dirty="0">
                <a:solidFill>
                  <a:srgbClr val="000090"/>
                </a:solidFill>
              </a:rPr>
              <a:t> </a:t>
            </a:r>
            <a:r>
              <a:rPr lang="en-US" sz="2400" dirty="0" smtClean="0">
                <a:solidFill>
                  <a:srgbClr val="000090"/>
                </a:solidFill>
              </a:rPr>
              <a:t>  120μ de-</a:t>
            </a:r>
            <a:r>
              <a:rPr lang="en-US" sz="2400" dirty="0" err="1" smtClean="0">
                <a:solidFill>
                  <a:srgbClr val="000090"/>
                </a:solidFill>
              </a:rPr>
              <a:t>magified</a:t>
            </a:r>
            <a:r>
              <a:rPr lang="en-US" sz="2400" dirty="0" smtClean="0">
                <a:solidFill>
                  <a:srgbClr val="000090"/>
                </a:solidFill>
              </a:rPr>
              <a:t> by 25 gives 4.8μ image </a:t>
            </a:r>
            <a:r>
              <a:rPr lang="en-US" sz="2400" dirty="0" err="1" smtClean="0">
                <a:solidFill>
                  <a:srgbClr val="000090"/>
                </a:solidFill>
              </a:rPr>
              <a:t>dia</a:t>
            </a:r>
            <a:r>
              <a:rPr lang="en-US" sz="2400" dirty="0" smtClean="0">
                <a:solidFill>
                  <a:srgbClr val="000090"/>
                </a:solidFill>
              </a:rPr>
              <a:t> </a:t>
            </a:r>
          </a:p>
          <a:p>
            <a:r>
              <a:rPr lang="en-US" sz="2400" dirty="0">
                <a:solidFill>
                  <a:srgbClr val="000090"/>
                </a:solidFill>
              </a:rPr>
              <a:t> </a:t>
            </a:r>
            <a:r>
              <a:rPr lang="en-US" sz="2400" dirty="0" smtClean="0">
                <a:solidFill>
                  <a:srgbClr val="000090"/>
                </a:solidFill>
              </a:rPr>
              <a:t>   or 0.8 pixels on CCD. We realized this early on</a:t>
            </a:r>
          </a:p>
          <a:p>
            <a:r>
              <a:rPr lang="en-US" sz="2400" dirty="0">
                <a:solidFill>
                  <a:srgbClr val="000090"/>
                </a:solidFill>
              </a:rPr>
              <a:t> </a:t>
            </a:r>
            <a:r>
              <a:rPr lang="en-US" sz="2400" dirty="0" smtClean="0">
                <a:solidFill>
                  <a:srgbClr val="000090"/>
                </a:solidFill>
              </a:rPr>
              <a:t>   and said that we would have to defocus the image. </a:t>
            </a:r>
          </a:p>
          <a:p>
            <a:r>
              <a:rPr lang="en-US" sz="2400" dirty="0">
                <a:solidFill>
                  <a:srgbClr val="000090"/>
                </a:solidFill>
              </a:rPr>
              <a:t> </a:t>
            </a:r>
            <a:r>
              <a:rPr lang="en-US" sz="2400" dirty="0" smtClean="0">
                <a:solidFill>
                  <a:srgbClr val="000090"/>
                </a:solidFill>
              </a:rPr>
              <a:t>   The diffraction limit at f/16 is doing this for us over</a:t>
            </a:r>
          </a:p>
          <a:p>
            <a:r>
              <a:rPr lang="en-US" sz="2400" dirty="0">
                <a:solidFill>
                  <a:srgbClr val="000090"/>
                </a:solidFill>
              </a:rPr>
              <a:t> </a:t>
            </a:r>
            <a:r>
              <a:rPr lang="en-US" sz="2400" dirty="0" smtClean="0">
                <a:solidFill>
                  <a:srgbClr val="000090"/>
                </a:solidFill>
              </a:rPr>
              <a:t>   a wide range of focus positions, making f/16 very </a:t>
            </a:r>
          </a:p>
          <a:p>
            <a:r>
              <a:rPr lang="en-US" sz="2400" dirty="0">
                <a:solidFill>
                  <a:srgbClr val="000090"/>
                </a:solidFill>
              </a:rPr>
              <a:t> </a:t>
            </a:r>
            <a:r>
              <a:rPr lang="en-US" sz="2400" dirty="0" smtClean="0">
                <a:solidFill>
                  <a:srgbClr val="000090"/>
                </a:solidFill>
              </a:rPr>
              <a:t>   robust. At lower f stops things get more delicate…</a:t>
            </a:r>
          </a:p>
          <a:p>
            <a:endParaRPr lang="en-US" sz="2400" dirty="0">
              <a:solidFill>
                <a:srgbClr val="000090"/>
              </a:solidFill>
            </a:endParaRPr>
          </a:p>
        </p:txBody>
      </p:sp>
    </p:spTree>
    <p:extLst>
      <p:ext uri="{BB962C8B-B14F-4D97-AF65-F5344CB8AC3E}">
        <p14:creationId xmlns:p14="http://schemas.microsoft.com/office/powerpoint/2010/main" val="13172331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6" y="584014"/>
            <a:ext cx="8482936" cy="6170857"/>
          </a:xfrm>
          <a:prstGeom prst="rect">
            <a:avLst/>
          </a:prstGeom>
        </p:spPr>
      </p:pic>
      <p:sp>
        <p:nvSpPr>
          <p:cNvPr id="3" name="TextBox 2"/>
          <p:cNvSpPr txBox="1"/>
          <p:nvPr/>
        </p:nvSpPr>
        <p:spPr>
          <a:xfrm>
            <a:off x="1165561" y="65490"/>
            <a:ext cx="6413334" cy="584776"/>
          </a:xfrm>
          <a:prstGeom prst="rect">
            <a:avLst/>
          </a:prstGeom>
          <a:noFill/>
        </p:spPr>
        <p:txBody>
          <a:bodyPr wrap="none" rtlCol="0">
            <a:spAutoFit/>
          </a:bodyPr>
          <a:lstStyle/>
          <a:p>
            <a:r>
              <a:rPr lang="en-US" sz="3200" u="sng" dirty="0" smtClean="0">
                <a:solidFill>
                  <a:srgbClr val="FF0000"/>
                </a:solidFill>
              </a:rPr>
              <a:t>Fiber View Camera Mounting Bracket</a:t>
            </a:r>
            <a:endParaRPr lang="en-US" sz="3200" u="sng" dirty="0">
              <a:solidFill>
                <a:srgbClr val="FF0000"/>
              </a:solidFill>
            </a:endParaRPr>
          </a:p>
        </p:txBody>
      </p:sp>
    </p:spTree>
    <p:extLst>
      <p:ext uri="{BB962C8B-B14F-4D97-AF65-F5344CB8AC3E}">
        <p14:creationId xmlns:p14="http://schemas.microsoft.com/office/powerpoint/2010/main" val="39953898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8691" y="219497"/>
            <a:ext cx="7934530" cy="857250"/>
          </a:xfrm>
        </p:spPr>
        <p:txBody>
          <a:bodyPr>
            <a:noAutofit/>
          </a:bodyPr>
          <a:lstStyle/>
          <a:p>
            <a:r>
              <a:rPr lang="en-US" sz="2800" b="0" u="sng" dirty="0" smtClean="0">
                <a:solidFill>
                  <a:srgbClr val="FF0000"/>
                </a:solidFill>
                <a:latin typeface="Arial"/>
                <a:cs typeface="Arial"/>
              </a:rPr>
              <a:t>Illuminated </a:t>
            </a:r>
            <a:r>
              <a:rPr lang="en-US" sz="2800" b="0" u="sng" dirty="0" err="1" smtClean="0">
                <a:solidFill>
                  <a:srgbClr val="FF0000"/>
                </a:solidFill>
                <a:latin typeface="Arial"/>
                <a:cs typeface="Arial"/>
              </a:rPr>
              <a:t>Fiducial</a:t>
            </a:r>
            <a:r>
              <a:rPr lang="en-US" sz="2800" b="0" u="sng" dirty="0" smtClean="0">
                <a:solidFill>
                  <a:srgbClr val="FF0000"/>
                </a:solidFill>
                <a:latin typeface="Arial"/>
                <a:cs typeface="Arial"/>
              </a:rPr>
              <a:t> </a:t>
            </a:r>
            <a:r>
              <a:rPr lang="en-US" sz="2800" b="0" u="sng" dirty="0">
                <a:solidFill>
                  <a:srgbClr val="FF0000"/>
                </a:solidFill>
                <a:latin typeface="Arial"/>
                <a:cs typeface="Arial"/>
              </a:rPr>
              <a:t>Fibers on the Fiber Plane</a:t>
            </a:r>
            <a:br>
              <a:rPr lang="en-US" sz="2800" b="0" u="sng" dirty="0">
                <a:solidFill>
                  <a:srgbClr val="FF0000"/>
                </a:solidFill>
                <a:latin typeface="Arial"/>
                <a:cs typeface="Arial"/>
              </a:rPr>
            </a:br>
            <a:endParaRPr lang="en-US" sz="2800" b="0" u="sng" dirty="0"/>
          </a:p>
        </p:txBody>
      </p:sp>
      <p:pic>
        <p:nvPicPr>
          <p:cNvPr id="5" name="Content Placeholder 4" descr="fidplane copy.pdf"/>
          <p:cNvPicPr>
            <a:picLocks noGrp="1" noChangeAspect="1"/>
          </p:cNvPicPr>
          <p:nvPr>
            <p:ph idx="1"/>
          </p:nvPr>
        </p:nvPicPr>
        <p:blipFill>
          <a:blip r:embed="rId2">
            <a:extLst>
              <a:ext uri="{28A0092B-C50C-407E-A947-70E740481C1C}">
                <a14:useLocalDpi xmlns:a14="http://schemas.microsoft.com/office/drawing/2010/main" val="0"/>
              </a:ext>
            </a:extLst>
          </a:blip>
          <a:srcRect l="10272" r="10272"/>
          <a:stretch>
            <a:fillRect/>
          </a:stretch>
        </p:blipFill>
        <p:spPr/>
      </p:pic>
      <p:sp>
        <p:nvSpPr>
          <p:cNvPr id="2" name="Slide Number Placeholder 1"/>
          <p:cNvSpPr>
            <a:spLocks noGrp="1"/>
          </p:cNvSpPr>
          <p:nvPr>
            <p:ph type="sldNum" sz="quarter" idx="10"/>
          </p:nvPr>
        </p:nvSpPr>
        <p:spPr/>
        <p:txBody>
          <a:bodyPr/>
          <a:lstStyle/>
          <a:p>
            <a:pPr>
              <a:defRPr/>
            </a:pPr>
            <a:fld id="{9E78AB4C-81F3-4A4D-A2CC-3A3A0269465F}" type="slidenum">
              <a:rPr lang="en-US" smtClean="0">
                <a:solidFill>
                  <a:srgbClr val="000000"/>
                </a:solidFill>
              </a:rPr>
              <a:pPr>
                <a:defRPr/>
              </a:pPr>
              <a:t>33</a:t>
            </a:fld>
            <a:endParaRPr lang="en-US">
              <a:solidFill>
                <a:srgbClr val="000000"/>
              </a:solidFill>
            </a:endParaRPr>
          </a:p>
        </p:txBody>
      </p:sp>
      <p:sp>
        <p:nvSpPr>
          <p:cNvPr id="6" name="Rectangle 5"/>
          <p:cNvSpPr/>
          <p:nvPr/>
        </p:nvSpPr>
        <p:spPr>
          <a:xfrm>
            <a:off x="-445052" y="1811163"/>
            <a:ext cx="4572000" cy="707886"/>
          </a:xfrm>
          <a:prstGeom prst="rect">
            <a:avLst/>
          </a:prstGeom>
        </p:spPr>
        <p:txBody>
          <a:bodyPr>
            <a:spAutoFit/>
          </a:bodyPr>
          <a:lstStyle/>
          <a:p>
            <a:pPr algn="ctr"/>
            <a:r>
              <a:rPr lang="en-US" sz="2000" dirty="0" smtClean="0">
                <a:solidFill>
                  <a:srgbClr val="FF0000"/>
                </a:solidFill>
                <a:latin typeface="Arial"/>
                <a:cs typeface="Arial"/>
              </a:rPr>
              <a:t>20 </a:t>
            </a:r>
            <a:r>
              <a:rPr lang="en-US" sz="2000" dirty="0" err="1">
                <a:solidFill>
                  <a:srgbClr val="FF0000"/>
                </a:solidFill>
                <a:latin typeface="Arial"/>
                <a:cs typeface="Arial"/>
              </a:rPr>
              <a:t>Fiducials</a:t>
            </a:r>
            <a:r>
              <a:rPr lang="en-US" sz="2000" dirty="0">
                <a:solidFill>
                  <a:srgbClr val="FF0000"/>
                </a:solidFill>
                <a:latin typeface="Arial"/>
                <a:cs typeface="Arial"/>
              </a:rPr>
              <a:t> on the</a:t>
            </a:r>
          </a:p>
          <a:p>
            <a:pPr algn="ctr"/>
            <a:r>
              <a:rPr lang="en-US" sz="2000" dirty="0">
                <a:solidFill>
                  <a:srgbClr val="FF0000"/>
                </a:solidFill>
                <a:latin typeface="Arial"/>
                <a:cs typeface="Arial"/>
              </a:rPr>
              <a:t> GFA Guide Sensors</a:t>
            </a:r>
            <a:endParaRPr lang="en-US" sz="2000" dirty="0"/>
          </a:p>
        </p:txBody>
      </p:sp>
      <p:sp>
        <p:nvSpPr>
          <p:cNvPr id="7" name="Rectangle 6"/>
          <p:cNvSpPr/>
          <p:nvPr/>
        </p:nvSpPr>
        <p:spPr>
          <a:xfrm>
            <a:off x="-445052" y="4147763"/>
            <a:ext cx="4572000" cy="707886"/>
          </a:xfrm>
          <a:prstGeom prst="rect">
            <a:avLst/>
          </a:prstGeom>
        </p:spPr>
        <p:txBody>
          <a:bodyPr>
            <a:spAutoFit/>
          </a:bodyPr>
          <a:lstStyle/>
          <a:p>
            <a:pPr algn="ctr"/>
            <a:r>
              <a:rPr lang="en-US" sz="2000" dirty="0" smtClean="0">
                <a:solidFill>
                  <a:srgbClr val="FF0000"/>
                </a:solidFill>
                <a:latin typeface="Arial"/>
                <a:cs typeface="Arial"/>
              </a:rPr>
              <a:t>100 field </a:t>
            </a:r>
            <a:r>
              <a:rPr lang="en-US" sz="2000" dirty="0" err="1">
                <a:solidFill>
                  <a:srgbClr val="FF0000"/>
                </a:solidFill>
                <a:latin typeface="Arial"/>
                <a:cs typeface="Arial"/>
              </a:rPr>
              <a:t>fiducials</a:t>
            </a:r>
            <a:r>
              <a:rPr lang="en-US" sz="2000" dirty="0">
                <a:solidFill>
                  <a:srgbClr val="FF0000"/>
                </a:solidFill>
                <a:latin typeface="Arial"/>
                <a:cs typeface="Arial"/>
              </a:rPr>
              <a:t> on</a:t>
            </a:r>
          </a:p>
          <a:p>
            <a:pPr algn="ctr"/>
            <a:r>
              <a:rPr lang="en-US" sz="2000" dirty="0">
                <a:solidFill>
                  <a:srgbClr val="FF0000"/>
                </a:solidFill>
                <a:latin typeface="Arial"/>
                <a:cs typeface="Arial"/>
              </a:rPr>
              <a:t> the Fiber Plane</a:t>
            </a:r>
          </a:p>
        </p:txBody>
      </p:sp>
      <p:cxnSp>
        <p:nvCxnSpPr>
          <p:cNvPr id="9" name="Straight Arrow Connector 8"/>
          <p:cNvCxnSpPr/>
          <p:nvPr/>
        </p:nvCxnSpPr>
        <p:spPr bwMode="auto">
          <a:xfrm>
            <a:off x="3060889" y="2132696"/>
            <a:ext cx="1725821" cy="73260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flipV="1">
            <a:off x="2898076" y="4330512"/>
            <a:ext cx="2067729" cy="227921"/>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7214670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28"/>
            <a:ext cx="8229600" cy="1143000"/>
          </a:xfrm>
        </p:spPr>
        <p:txBody>
          <a:bodyPr>
            <a:normAutofit/>
          </a:bodyPr>
          <a:lstStyle/>
          <a:p>
            <a:r>
              <a:rPr lang="en-US" sz="3200" u="sng" dirty="0" smtClean="0">
                <a:solidFill>
                  <a:srgbClr val="FF0000"/>
                </a:solidFill>
              </a:rPr>
              <a:t>Focal Plane 1/10 Petal</a:t>
            </a:r>
            <a:endParaRPr lang="en-US" sz="3200" u="sng" dirty="0">
              <a:solidFill>
                <a:srgbClr val="FF0000"/>
              </a:solidFill>
            </a:endParaRPr>
          </a:p>
        </p:txBody>
      </p:sp>
      <p:sp>
        <p:nvSpPr>
          <p:cNvPr id="4" name="Slide Number Placeholder 3"/>
          <p:cNvSpPr>
            <a:spLocks noGrp="1"/>
          </p:cNvSpPr>
          <p:nvPr>
            <p:ph type="sldNum" sz="quarter" idx="4294967295"/>
          </p:nvPr>
        </p:nvSpPr>
        <p:spPr>
          <a:xfrm>
            <a:off x="7924801" y="6463393"/>
            <a:ext cx="961292" cy="342305"/>
          </a:xfrm>
          <a:prstGeom prst="rect">
            <a:avLst/>
          </a:prstGeom>
        </p:spPr>
        <p:txBody>
          <a:bodyPr lIns="86493" tIns="43247" rIns="86493" bIns="43247"/>
          <a:lstStyle/>
          <a:p>
            <a:pPr>
              <a:defRPr/>
            </a:pPr>
            <a:fld id="{B7C2200D-F72E-49D9-A109-0634A7BE81E7}" type="slidenum">
              <a:rPr lang="en-US" smtClean="0">
                <a:solidFill>
                  <a:srgbClr val="000000"/>
                </a:solidFill>
              </a:rPr>
              <a:pPr>
                <a:defRPr/>
              </a:pPr>
              <a:t>34</a:t>
            </a:fld>
            <a:endParaRPr lang="en-US" dirty="0">
              <a:solidFill>
                <a:srgbClr val="000000"/>
              </a:solidFill>
            </a:endParaRPr>
          </a:p>
        </p:txBody>
      </p:sp>
      <p:pic>
        <p:nvPicPr>
          <p:cNvPr id="8" name="Content Placeholder 7"/>
          <p:cNvPicPr>
            <a:picLocks noGrp="1" noChangeAspect="1"/>
          </p:cNvPicPr>
          <p:nvPr>
            <p:ph idx="1"/>
          </p:nvPr>
        </p:nvPicPr>
        <p:blipFill>
          <a:blip r:embed="rId2"/>
          <a:stretch>
            <a:fillRect/>
          </a:stretch>
        </p:blipFill>
        <p:spPr>
          <a:xfrm>
            <a:off x="1187330" y="968872"/>
            <a:ext cx="7138245" cy="5430738"/>
          </a:xfrm>
          <a:prstGeom prst="rect">
            <a:avLst/>
          </a:prstGeom>
        </p:spPr>
      </p:pic>
      <p:sp>
        <p:nvSpPr>
          <p:cNvPr id="3" name="TextBox 2"/>
          <p:cNvSpPr txBox="1"/>
          <p:nvPr/>
        </p:nvSpPr>
        <p:spPr>
          <a:xfrm>
            <a:off x="151089" y="1291004"/>
            <a:ext cx="2621230" cy="646331"/>
          </a:xfrm>
          <a:prstGeom prst="rect">
            <a:avLst/>
          </a:prstGeom>
          <a:noFill/>
        </p:spPr>
        <p:txBody>
          <a:bodyPr wrap="none" rtlCol="0">
            <a:spAutoFit/>
          </a:bodyPr>
          <a:lstStyle/>
          <a:p>
            <a:pPr algn="ctr"/>
            <a:r>
              <a:rPr lang="en-US" dirty="0" smtClean="0">
                <a:solidFill>
                  <a:srgbClr val="000090"/>
                </a:solidFill>
              </a:rPr>
              <a:t>GFA</a:t>
            </a:r>
          </a:p>
          <a:p>
            <a:pPr algn="ctr"/>
            <a:r>
              <a:rPr lang="en-US" dirty="0" smtClean="0">
                <a:solidFill>
                  <a:srgbClr val="000090"/>
                </a:solidFill>
              </a:rPr>
              <a:t>Guider/Focus/</a:t>
            </a:r>
            <a:r>
              <a:rPr lang="en-US" dirty="0" err="1" smtClean="0">
                <a:solidFill>
                  <a:srgbClr val="000090"/>
                </a:solidFill>
              </a:rPr>
              <a:t>Alignement</a:t>
            </a:r>
            <a:endParaRPr lang="en-US" dirty="0">
              <a:solidFill>
                <a:srgbClr val="000090"/>
              </a:solidFill>
            </a:endParaRPr>
          </a:p>
        </p:txBody>
      </p:sp>
      <p:cxnSp>
        <p:nvCxnSpPr>
          <p:cNvPr id="6" name="Straight Arrow Connector 5"/>
          <p:cNvCxnSpPr/>
          <p:nvPr/>
        </p:nvCxnSpPr>
        <p:spPr>
          <a:xfrm>
            <a:off x="1449038" y="1937335"/>
            <a:ext cx="1017170" cy="7977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386977" y="6023644"/>
            <a:ext cx="1075648" cy="646331"/>
          </a:xfrm>
          <a:prstGeom prst="rect">
            <a:avLst/>
          </a:prstGeom>
          <a:noFill/>
        </p:spPr>
        <p:txBody>
          <a:bodyPr wrap="none" rtlCol="0">
            <a:spAutoFit/>
          </a:bodyPr>
          <a:lstStyle/>
          <a:p>
            <a:r>
              <a:rPr lang="en-US" dirty="0">
                <a:solidFill>
                  <a:srgbClr val="FF0000"/>
                </a:solidFill>
              </a:rPr>
              <a:t>Joe Silber</a:t>
            </a:r>
          </a:p>
          <a:p>
            <a:endParaRPr lang="en-US" dirty="0"/>
          </a:p>
        </p:txBody>
      </p:sp>
    </p:spTree>
    <p:extLst>
      <p:ext uri="{BB962C8B-B14F-4D97-AF65-F5344CB8AC3E}">
        <p14:creationId xmlns:p14="http://schemas.microsoft.com/office/powerpoint/2010/main" val="253340774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200" u="sng" dirty="0" smtClean="0">
                <a:solidFill>
                  <a:srgbClr val="FF0000"/>
                </a:solidFill>
              </a:rPr>
              <a:t>FIF (field illuminated </a:t>
            </a:r>
            <a:r>
              <a:rPr lang="en-US" sz="3200" u="sng" dirty="0" err="1" smtClean="0">
                <a:solidFill>
                  <a:srgbClr val="FF0000"/>
                </a:solidFill>
              </a:rPr>
              <a:t>fiducial</a:t>
            </a:r>
            <a:r>
              <a:rPr lang="en-US" sz="3200" u="sng" dirty="0" smtClean="0">
                <a:solidFill>
                  <a:srgbClr val="FF0000"/>
                </a:solidFill>
              </a:rPr>
              <a:t>)</a:t>
            </a:r>
            <a:endParaRPr lang="en-US" sz="3200" u="sng" dirty="0">
              <a:solidFill>
                <a:srgbClr val="FF0000"/>
              </a:solidFill>
            </a:endParaRPr>
          </a:p>
        </p:txBody>
      </p:sp>
      <p:sp>
        <p:nvSpPr>
          <p:cNvPr id="4" name="Slide Number Placeholder 3"/>
          <p:cNvSpPr>
            <a:spLocks noGrp="1"/>
          </p:cNvSpPr>
          <p:nvPr>
            <p:ph type="sldNum" sz="quarter" idx="4294967295"/>
          </p:nvPr>
        </p:nvSpPr>
        <p:spPr>
          <a:xfrm>
            <a:off x="7924801" y="6463393"/>
            <a:ext cx="961292" cy="342305"/>
          </a:xfrm>
          <a:prstGeom prst="rect">
            <a:avLst/>
          </a:prstGeom>
        </p:spPr>
        <p:txBody>
          <a:bodyPr lIns="86493" tIns="43247" rIns="86493" bIns="43247"/>
          <a:lstStyle/>
          <a:p>
            <a:pPr>
              <a:defRPr/>
            </a:pPr>
            <a:fld id="{B7C2200D-F72E-49D9-A109-0634A7BE81E7}" type="slidenum">
              <a:rPr lang="en-US" smtClean="0">
                <a:solidFill>
                  <a:srgbClr val="000000"/>
                </a:solidFill>
              </a:rPr>
              <a:pPr>
                <a:defRPr/>
              </a:pPr>
              <a:t>35</a:t>
            </a:fld>
            <a:endParaRPr lang="en-US" dirty="0">
              <a:solidFill>
                <a:srgbClr val="000000"/>
              </a:solidFill>
            </a:endParaRPr>
          </a:p>
        </p:txBody>
      </p:sp>
      <p:pic>
        <p:nvPicPr>
          <p:cNvPr id="5" name="Content Placeholder 4"/>
          <p:cNvPicPr>
            <a:picLocks noGrp="1" noChangeAspect="1"/>
          </p:cNvPicPr>
          <p:nvPr>
            <p:ph idx="1"/>
          </p:nvPr>
        </p:nvPicPr>
        <p:blipFill>
          <a:blip r:embed="rId2"/>
          <a:stretch>
            <a:fillRect/>
          </a:stretch>
        </p:blipFill>
        <p:spPr>
          <a:xfrm>
            <a:off x="1187330" y="968872"/>
            <a:ext cx="7138245" cy="5430738"/>
          </a:xfrm>
          <a:prstGeom prst="rect">
            <a:avLst/>
          </a:prstGeom>
        </p:spPr>
      </p:pic>
      <p:sp>
        <p:nvSpPr>
          <p:cNvPr id="3" name="TextBox 2"/>
          <p:cNvSpPr txBox="1"/>
          <p:nvPr/>
        </p:nvSpPr>
        <p:spPr>
          <a:xfrm>
            <a:off x="7196346" y="5860843"/>
            <a:ext cx="1075648" cy="646331"/>
          </a:xfrm>
          <a:prstGeom prst="rect">
            <a:avLst/>
          </a:prstGeom>
          <a:noFill/>
        </p:spPr>
        <p:txBody>
          <a:bodyPr wrap="none" rtlCol="0">
            <a:spAutoFit/>
          </a:bodyPr>
          <a:lstStyle/>
          <a:p>
            <a:r>
              <a:rPr lang="en-US" dirty="0">
                <a:solidFill>
                  <a:srgbClr val="FF0000"/>
                </a:solidFill>
              </a:rPr>
              <a:t>Joe Silber</a:t>
            </a:r>
          </a:p>
          <a:p>
            <a:endParaRPr lang="en-US" dirty="0"/>
          </a:p>
        </p:txBody>
      </p:sp>
      <p:sp>
        <p:nvSpPr>
          <p:cNvPr id="6" name="TextBox 5"/>
          <p:cNvSpPr txBox="1"/>
          <p:nvPr/>
        </p:nvSpPr>
        <p:spPr>
          <a:xfrm>
            <a:off x="5227045" y="1178952"/>
            <a:ext cx="1138954" cy="461665"/>
          </a:xfrm>
          <a:prstGeom prst="rect">
            <a:avLst/>
          </a:prstGeom>
          <a:noFill/>
        </p:spPr>
        <p:txBody>
          <a:bodyPr wrap="none" rtlCol="0">
            <a:spAutoFit/>
          </a:bodyPr>
          <a:lstStyle/>
          <a:p>
            <a:r>
              <a:rPr lang="en-US" sz="2400" dirty="0" err="1" smtClean="0">
                <a:solidFill>
                  <a:srgbClr val="000090"/>
                </a:solidFill>
              </a:rPr>
              <a:t>Fiducial</a:t>
            </a:r>
            <a:endParaRPr lang="en-US" sz="2400" dirty="0">
              <a:solidFill>
                <a:srgbClr val="000090"/>
              </a:solidFill>
            </a:endParaRPr>
          </a:p>
        </p:txBody>
      </p:sp>
      <p:cxnSp>
        <p:nvCxnSpPr>
          <p:cNvPr id="8" name="Straight Arrow Connector 7"/>
          <p:cNvCxnSpPr/>
          <p:nvPr/>
        </p:nvCxnSpPr>
        <p:spPr>
          <a:xfrm flipH="1">
            <a:off x="4949523" y="1604665"/>
            <a:ext cx="325627" cy="5443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252029" y="1604665"/>
            <a:ext cx="2156660" cy="461665"/>
          </a:xfrm>
          <a:prstGeom prst="rect">
            <a:avLst/>
          </a:prstGeom>
          <a:noFill/>
        </p:spPr>
        <p:txBody>
          <a:bodyPr wrap="none" rtlCol="0">
            <a:spAutoFit/>
          </a:bodyPr>
          <a:lstStyle/>
          <a:p>
            <a:r>
              <a:rPr lang="en-US" sz="2400" dirty="0" smtClean="0">
                <a:solidFill>
                  <a:srgbClr val="000090"/>
                </a:solidFill>
              </a:rPr>
              <a:t>Fiber Positioner</a:t>
            </a:r>
            <a:endParaRPr lang="en-US" sz="2400" dirty="0">
              <a:solidFill>
                <a:srgbClr val="000090"/>
              </a:solidFill>
            </a:endParaRPr>
          </a:p>
        </p:txBody>
      </p:sp>
      <p:cxnSp>
        <p:nvCxnSpPr>
          <p:cNvPr id="11" name="Straight Arrow Connector 10"/>
          <p:cNvCxnSpPr/>
          <p:nvPr/>
        </p:nvCxnSpPr>
        <p:spPr>
          <a:xfrm flipH="1">
            <a:off x="5714746" y="1872214"/>
            <a:ext cx="537283" cy="4232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67792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4531" t="10733" r="26071" b="8491"/>
          <a:stretch/>
        </p:blipFill>
        <p:spPr>
          <a:xfrm>
            <a:off x="2658298" y="1177847"/>
            <a:ext cx="3731233" cy="4641695"/>
          </a:xfrm>
          <a:prstGeom prst="rect">
            <a:avLst/>
          </a:prstGeom>
        </p:spPr>
      </p:pic>
      <p:sp>
        <p:nvSpPr>
          <p:cNvPr id="2" name="Title 1"/>
          <p:cNvSpPr>
            <a:spLocks noGrp="1"/>
          </p:cNvSpPr>
          <p:nvPr>
            <p:ph type="title"/>
          </p:nvPr>
        </p:nvSpPr>
        <p:spPr/>
        <p:txBody>
          <a:bodyPr>
            <a:normAutofit/>
          </a:bodyPr>
          <a:lstStyle/>
          <a:p>
            <a:r>
              <a:rPr lang="en-US" sz="3200" u="sng" dirty="0" smtClean="0">
                <a:solidFill>
                  <a:srgbClr val="FF0000"/>
                </a:solidFill>
              </a:rPr>
              <a:t>GIF (GFA illuminated </a:t>
            </a:r>
            <a:r>
              <a:rPr lang="en-US" sz="3200" u="sng" dirty="0" err="1" smtClean="0">
                <a:solidFill>
                  <a:srgbClr val="FF0000"/>
                </a:solidFill>
              </a:rPr>
              <a:t>fiducial</a:t>
            </a:r>
            <a:r>
              <a:rPr lang="en-US" sz="3200" u="sng" dirty="0" smtClean="0">
                <a:solidFill>
                  <a:srgbClr val="FF0000"/>
                </a:solidFill>
              </a:rPr>
              <a:t>)</a:t>
            </a:r>
            <a:endParaRPr lang="en-US" sz="3200" u="sng" dirty="0">
              <a:solidFill>
                <a:srgbClr val="FF0000"/>
              </a:solidFill>
            </a:endParaRPr>
          </a:p>
        </p:txBody>
      </p:sp>
      <p:sp>
        <p:nvSpPr>
          <p:cNvPr id="4" name="Slide Number Placeholder 3"/>
          <p:cNvSpPr>
            <a:spLocks noGrp="1"/>
          </p:cNvSpPr>
          <p:nvPr>
            <p:ph type="sldNum" sz="quarter" idx="4294967295"/>
          </p:nvPr>
        </p:nvSpPr>
        <p:spPr>
          <a:xfrm>
            <a:off x="7924801" y="6463393"/>
            <a:ext cx="961292" cy="342305"/>
          </a:xfrm>
          <a:prstGeom prst="rect">
            <a:avLst/>
          </a:prstGeom>
        </p:spPr>
        <p:txBody>
          <a:bodyPr lIns="86493" tIns="43247" rIns="86493" bIns="43247"/>
          <a:lstStyle/>
          <a:p>
            <a:pPr>
              <a:defRPr/>
            </a:pPr>
            <a:fld id="{B7C2200D-F72E-49D9-A109-0634A7BE81E7}" type="slidenum">
              <a:rPr lang="en-US" smtClean="0">
                <a:solidFill>
                  <a:srgbClr val="000000"/>
                </a:solidFill>
              </a:rPr>
              <a:pPr>
                <a:defRPr/>
              </a:pPr>
              <a:t>36</a:t>
            </a:fld>
            <a:endParaRPr lang="en-US" dirty="0">
              <a:solidFill>
                <a:srgbClr val="000000"/>
              </a:solidFill>
            </a:endParaRPr>
          </a:p>
        </p:txBody>
      </p:sp>
      <p:cxnSp>
        <p:nvCxnSpPr>
          <p:cNvPr id="7" name="Straight Arrow Connector 6"/>
          <p:cNvCxnSpPr/>
          <p:nvPr/>
        </p:nvCxnSpPr>
        <p:spPr bwMode="auto">
          <a:xfrm flipV="1">
            <a:off x="1819657" y="3847171"/>
            <a:ext cx="1288524" cy="1376374"/>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8" name="Straight Arrow Connector 7"/>
          <p:cNvCxnSpPr/>
          <p:nvPr/>
        </p:nvCxnSpPr>
        <p:spPr bwMode="auto">
          <a:xfrm flipV="1">
            <a:off x="1833757" y="3793911"/>
            <a:ext cx="3540942" cy="142016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10" name="TextBox 9"/>
          <p:cNvSpPr txBox="1"/>
          <p:nvPr/>
        </p:nvSpPr>
        <p:spPr>
          <a:xfrm>
            <a:off x="1271636" y="5145361"/>
            <a:ext cx="559358" cy="364338"/>
          </a:xfrm>
          <a:prstGeom prst="rect">
            <a:avLst/>
          </a:prstGeom>
          <a:noFill/>
        </p:spPr>
        <p:txBody>
          <a:bodyPr wrap="none" lIns="86493" tIns="43247" rIns="86493" bIns="43247" rtlCol="0">
            <a:spAutoFit/>
          </a:bodyPr>
          <a:lstStyle/>
          <a:p>
            <a:r>
              <a:rPr lang="en-US" dirty="0" smtClean="0">
                <a:latin typeface="Arial" panose="020B0604020202020204" pitchFamily="34" charset="0"/>
                <a:cs typeface="Arial" panose="020B0604020202020204" pitchFamily="34" charset="0"/>
              </a:rPr>
              <a:t>GIF</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7012583" y="3785290"/>
            <a:ext cx="1873510" cy="1195334"/>
          </a:xfrm>
          <a:prstGeom prst="rect">
            <a:avLst/>
          </a:prstGeom>
          <a:noFill/>
        </p:spPr>
        <p:txBody>
          <a:bodyPr wrap="square" lIns="86493" tIns="43247" rIns="86493" bIns="43247" rtlCol="0">
            <a:spAutoFit/>
          </a:bodyPr>
          <a:lstStyle/>
          <a:p>
            <a:r>
              <a:rPr lang="en-US" dirty="0" smtClean="0">
                <a:latin typeface="Arial" panose="020B0604020202020204" pitchFamily="34" charset="0"/>
                <a:cs typeface="Arial" panose="020B0604020202020204" pitchFamily="34" charset="0"/>
              </a:rPr>
              <a:t>DRIVER / COMM BOARD FOR THE TWO GIFS</a:t>
            </a:r>
          </a:p>
        </p:txBody>
      </p:sp>
      <p:cxnSp>
        <p:nvCxnSpPr>
          <p:cNvPr id="16" name="Straight Arrow Connector 15"/>
          <p:cNvCxnSpPr/>
          <p:nvPr/>
        </p:nvCxnSpPr>
        <p:spPr bwMode="auto">
          <a:xfrm flipH="1" flipV="1">
            <a:off x="6188042" y="3847171"/>
            <a:ext cx="824541" cy="167268"/>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5" name="TextBox 4"/>
          <p:cNvSpPr txBox="1"/>
          <p:nvPr/>
        </p:nvSpPr>
        <p:spPr>
          <a:xfrm>
            <a:off x="7075851" y="5588709"/>
            <a:ext cx="1372641" cy="461665"/>
          </a:xfrm>
          <a:prstGeom prst="rect">
            <a:avLst/>
          </a:prstGeom>
          <a:noFill/>
        </p:spPr>
        <p:txBody>
          <a:bodyPr wrap="none" rtlCol="0">
            <a:spAutoFit/>
          </a:bodyPr>
          <a:lstStyle/>
          <a:p>
            <a:r>
              <a:rPr lang="en-US" sz="2400" dirty="0" smtClean="0">
                <a:solidFill>
                  <a:srgbClr val="FF0000"/>
                </a:solidFill>
              </a:rPr>
              <a:t>Joe Silber</a:t>
            </a:r>
            <a:endParaRPr lang="en-US" sz="2400" dirty="0">
              <a:solidFill>
                <a:srgbClr val="FF0000"/>
              </a:solidFill>
            </a:endParaRPr>
          </a:p>
        </p:txBody>
      </p:sp>
    </p:spTree>
    <p:extLst>
      <p:ext uri="{BB962C8B-B14F-4D97-AF65-F5344CB8AC3E}">
        <p14:creationId xmlns:p14="http://schemas.microsoft.com/office/powerpoint/2010/main" val="14072144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6387" t="44898" b="48054"/>
          <a:stretch/>
        </p:blipFill>
        <p:spPr>
          <a:xfrm>
            <a:off x="338844" y="2554883"/>
            <a:ext cx="8152338" cy="466957"/>
          </a:xfrm>
          <a:prstGeom prst="rect">
            <a:avLst/>
          </a:prstGeom>
        </p:spPr>
      </p:pic>
      <p:sp>
        <p:nvSpPr>
          <p:cNvPr id="2" name="Title 1"/>
          <p:cNvSpPr>
            <a:spLocks noGrp="1"/>
          </p:cNvSpPr>
          <p:nvPr>
            <p:ph type="title"/>
          </p:nvPr>
        </p:nvSpPr>
        <p:spPr>
          <a:xfrm>
            <a:off x="457200" y="36839"/>
            <a:ext cx="8229600" cy="1143000"/>
          </a:xfrm>
        </p:spPr>
        <p:txBody>
          <a:bodyPr>
            <a:normAutofit/>
          </a:bodyPr>
          <a:lstStyle/>
          <a:p>
            <a:r>
              <a:rPr lang="en-US" sz="3200" u="sng" dirty="0" smtClean="0">
                <a:solidFill>
                  <a:srgbClr val="FF0000"/>
                </a:solidFill>
              </a:rPr>
              <a:t>Two types of </a:t>
            </a:r>
            <a:r>
              <a:rPr lang="en-US" sz="3200" u="sng" dirty="0" err="1" smtClean="0">
                <a:solidFill>
                  <a:srgbClr val="FF0000"/>
                </a:solidFill>
              </a:rPr>
              <a:t>fiducials</a:t>
            </a:r>
            <a:endParaRPr lang="en-US" sz="3200" u="sng" dirty="0">
              <a:solidFill>
                <a:srgbClr val="FF0000"/>
              </a:solidFill>
            </a:endParaRPr>
          </a:p>
        </p:txBody>
      </p:sp>
      <p:sp>
        <p:nvSpPr>
          <p:cNvPr id="4" name="Slide Number Placeholder 3"/>
          <p:cNvSpPr>
            <a:spLocks noGrp="1"/>
          </p:cNvSpPr>
          <p:nvPr>
            <p:ph type="sldNum" sz="quarter" idx="4294967295"/>
          </p:nvPr>
        </p:nvSpPr>
        <p:spPr>
          <a:xfrm>
            <a:off x="7924801" y="6463393"/>
            <a:ext cx="961292" cy="342305"/>
          </a:xfrm>
          <a:prstGeom prst="rect">
            <a:avLst/>
          </a:prstGeom>
        </p:spPr>
        <p:txBody>
          <a:bodyPr lIns="86493" tIns="43247" rIns="86493" bIns="43247"/>
          <a:lstStyle/>
          <a:p>
            <a:pPr>
              <a:defRPr/>
            </a:pPr>
            <a:fld id="{B7C2200D-F72E-49D9-A109-0634A7BE81E7}" type="slidenum">
              <a:rPr lang="en-US" smtClean="0">
                <a:solidFill>
                  <a:srgbClr val="000000"/>
                </a:solidFill>
              </a:rPr>
              <a:pPr>
                <a:defRPr/>
              </a:pPr>
              <a:t>37</a:t>
            </a:fld>
            <a:endParaRPr lang="en-US" dirty="0">
              <a:solidFill>
                <a:srgbClr val="000000"/>
              </a:solidFill>
            </a:endParaRPr>
          </a:p>
        </p:txBody>
      </p:sp>
      <p:sp>
        <p:nvSpPr>
          <p:cNvPr id="7" name="TextBox 6"/>
          <p:cNvSpPr txBox="1"/>
          <p:nvPr/>
        </p:nvSpPr>
        <p:spPr>
          <a:xfrm>
            <a:off x="184084" y="1178571"/>
            <a:ext cx="5678811" cy="641336"/>
          </a:xfrm>
          <a:prstGeom prst="rect">
            <a:avLst/>
          </a:prstGeom>
          <a:noFill/>
        </p:spPr>
        <p:txBody>
          <a:bodyPr wrap="none" lIns="86493" tIns="43247" rIns="86493" bIns="43247" rtlCol="0">
            <a:spAutoFit/>
          </a:bodyPr>
          <a:lstStyle/>
          <a:p>
            <a:r>
              <a:rPr lang="en-US" u="sng" dirty="0" smtClean="0">
                <a:latin typeface="Arial" panose="020B0604020202020204" pitchFamily="34" charset="0"/>
                <a:cs typeface="Arial" panose="020B0604020202020204" pitchFamily="34" charset="0"/>
              </a:rPr>
              <a:t>FIELD ILLUMINATED FIDUCIAL (FIF)</a:t>
            </a:r>
          </a:p>
          <a:p>
            <a:r>
              <a:rPr lang="en-US" dirty="0" smtClean="0">
                <a:latin typeface="Arial" panose="020B0604020202020204" pitchFamily="34" charset="0"/>
                <a:cs typeface="Arial" panose="020B0604020202020204" pitchFamily="34" charset="0"/>
              </a:rPr>
              <a:t>Essentially identical size, interfaces as fiber positioner</a:t>
            </a: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184084" y="4219723"/>
            <a:ext cx="6740575" cy="641336"/>
          </a:xfrm>
          <a:prstGeom prst="rect">
            <a:avLst/>
          </a:prstGeom>
          <a:noFill/>
        </p:spPr>
        <p:txBody>
          <a:bodyPr wrap="none" lIns="86493" tIns="43247" rIns="86493" bIns="43247" rtlCol="0">
            <a:spAutoFit/>
          </a:bodyPr>
          <a:lstStyle/>
          <a:p>
            <a:r>
              <a:rPr lang="en-US" u="sng" dirty="0" smtClean="0">
                <a:latin typeface="Arial" panose="020B0604020202020204" pitchFamily="34" charset="0"/>
                <a:cs typeface="Arial" panose="020B0604020202020204" pitchFamily="34" charset="0"/>
              </a:rPr>
              <a:t>GFA ILLUMINATED FIDUCIAL (GIF)</a:t>
            </a:r>
          </a:p>
          <a:p>
            <a:r>
              <a:rPr lang="en-US" dirty="0" smtClean="0">
                <a:latin typeface="Arial" panose="020B0604020202020204" pitchFamily="34" charset="0"/>
                <a:cs typeface="Arial" panose="020B0604020202020204" pitchFamily="34" charset="0"/>
              </a:rPr>
              <a:t>Same front end as FIF, but different interfaces as fiber positioner</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3147122" y="3343810"/>
            <a:ext cx="1486830" cy="432811"/>
          </a:xfrm>
          <a:prstGeom prst="rect">
            <a:avLst/>
          </a:prstGeom>
          <a:noFill/>
          <a:ln>
            <a:noFill/>
          </a:ln>
        </p:spPr>
        <p:txBody>
          <a:bodyPr wrap="square" lIns="86493" tIns="43247" rIns="86493" bIns="43247" rtlCol="0">
            <a:spAutoFit/>
          </a:bodyPr>
          <a:lstStyle/>
          <a:p>
            <a:r>
              <a:rPr lang="en-US" sz="1100" dirty="0">
                <a:solidFill>
                  <a:srgbClr val="FF0000"/>
                </a:solidFill>
                <a:latin typeface="Arial" panose="020B0604020202020204" pitchFamily="34" charset="0"/>
                <a:cs typeface="Arial" panose="020B0604020202020204" pitchFamily="34" charset="0"/>
              </a:rPr>
              <a:t>Mates to positioner hole features</a:t>
            </a:r>
          </a:p>
        </p:txBody>
      </p:sp>
      <p:cxnSp>
        <p:nvCxnSpPr>
          <p:cNvPr id="12" name="Straight Arrow Connector 11"/>
          <p:cNvCxnSpPr/>
          <p:nvPr/>
        </p:nvCxnSpPr>
        <p:spPr bwMode="auto">
          <a:xfrm flipH="1" flipV="1">
            <a:off x="3543610" y="3021840"/>
            <a:ext cx="120363" cy="321969"/>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3" name="TextBox 12"/>
          <p:cNvSpPr txBox="1"/>
          <p:nvPr/>
        </p:nvSpPr>
        <p:spPr>
          <a:xfrm>
            <a:off x="6782772" y="3342254"/>
            <a:ext cx="2009862" cy="432811"/>
          </a:xfrm>
          <a:prstGeom prst="rect">
            <a:avLst/>
          </a:prstGeom>
          <a:noFill/>
          <a:ln>
            <a:noFill/>
          </a:ln>
        </p:spPr>
        <p:txBody>
          <a:bodyPr wrap="square" lIns="86493" tIns="43247" rIns="86493" bIns="43247" rtlCol="0">
            <a:spAutoFit/>
          </a:bodyPr>
          <a:lstStyle/>
          <a:p>
            <a:r>
              <a:rPr lang="en-US" sz="1100" dirty="0">
                <a:solidFill>
                  <a:srgbClr val="FF0000"/>
                </a:solidFill>
                <a:latin typeface="Arial" panose="020B0604020202020204" pitchFamily="34" charset="0"/>
                <a:cs typeface="Arial" panose="020B0604020202020204" pitchFamily="34" charset="0"/>
              </a:rPr>
              <a:t>Mates to positioner electronics driver board</a:t>
            </a:r>
          </a:p>
        </p:txBody>
      </p:sp>
      <p:cxnSp>
        <p:nvCxnSpPr>
          <p:cNvPr id="15" name="Straight Arrow Connector 14"/>
          <p:cNvCxnSpPr/>
          <p:nvPr/>
        </p:nvCxnSpPr>
        <p:spPr bwMode="auto">
          <a:xfrm flipV="1">
            <a:off x="7301750" y="3021840"/>
            <a:ext cx="196118" cy="382805"/>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6" name="TextBox 15"/>
          <p:cNvSpPr txBox="1"/>
          <p:nvPr/>
        </p:nvSpPr>
        <p:spPr>
          <a:xfrm>
            <a:off x="249755" y="3404644"/>
            <a:ext cx="1486830" cy="259687"/>
          </a:xfrm>
          <a:prstGeom prst="rect">
            <a:avLst/>
          </a:prstGeom>
          <a:noFill/>
          <a:ln>
            <a:noFill/>
          </a:ln>
        </p:spPr>
        <p:txBody>
          <a:bodyPr wrap="square" lIns="86493" tIns="43247" rIns="86493" bIns="43247" rtlCol="0">
            <a:spAutoFit/>
          </a:bodyPr>
          <a:lstStyle/>
          <a:p>
            <a:r>
              <a:rPr lang="en-US" sz="1100" dirty="0">
                <a:solidFill>
                  <a:srgbClr val="FF0000"/>
                </a:solidFill>
                <a:latin typeface="Arial" panose="020B0604020202020204" pitchFamily="34" charset="0"/>
                <a:cs typeface="Arial" panose="020B0604020202020204" pitchFamily="34" charset="0"/>
              </a:rPr>
              <a:t>At focal surface</a:t>
            </a:r>
          </a:p>
        </p:txBody>
      </p:sp>
      <p:cxnSp>
        <p:nvCxnSpPr>
          <p:cNvPr id="18" name="Straight Arrow Connector 17"/>
          <p:cNvCxnSpPr/>
          <p:nvPr/>
        </p:nvCxnSpPr>
        <p:spPr bwMode="auto">
          <a:xfrm flipV="1">
            <a:off x="424810" y="3021841"/>
            <a:ext cx="0" cy="332318"/>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19" name="TextBox 18"/>
          <p:cNvSpPr txBox="1"/>
          <p:nvPr/>
        </p:nvSpPr>
        <p:spPr>
          <a:xfrm>
            <a:off x="934579" y="6203706"/>
            <a:ext cx="1405513" cy="259687"/>
          </a:xfrm>
          <a:prstGeom prst="rect">
            <a:avLst/>
          </a:prstGeom>
          <a:noFill/>
          <a:ln>
            <a:noFill/>
          </a:ln>
        </p:spPr>
        <p:txBody>
          <a:bodyPr wrap="none" lIns="86493" tIns="43247" rIns="86493" bIns="43247" rtlCol="0">
            <a:spAutoFit/>
          </a:bodyPr>
          <a:lstStyle/>
          <a:p>
            <a:r>
              <a:rPr lang="en-US" sz="1100" dirty="0">
                <a:solidFill>
                  <a:srgbClr val="FF0000"/>
                </a:solidFill>
                <a:latin typeface="Arial" panose="020B0604020202020204" pitchFamily="34" charset="0"/>
                <a:cs typeface="Arial" panose="020B0604020202020204" pitchFamily="34" charset="0"/>
              </a:rPr>
              <a:t>Mates to GFA shell</a:t>
            </a:r>
          </a:p>
        </p:txBody>
      </p:sp>
      <p:cxnSp>
        <p:nvCxnSpPr>
          <p:cNvPr id="21" name="Straight Arrow Connector 20"/>
          <p:cNvCxnSpPr/>
          <p:nvPr/>
        </p:nvCxnSpPr>
        <p:spPr bwMode="auto">
          <a:xfrm flipV="1">
            <a:off x="1401868" y="5847246"/>
            <a:ext cx="0" cy="35646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pic>
        <p:nvPicPr>
          <p:cNvPr id="23" name="Picture 22"/>
          <p:cNvPicPr>
            <a:picLocks noChangeAspect="1"/>
          </p:cNvPicPr>
          <p:nvPr/>
        </p:nvPicPr>
        <p:blipFill rotWithShape="1">
          <a:blip r:embed="rId3"/>
          <a:srcRect l="6387" t="45739" r="63450" b="48791"/>
          <a:stretch/>
        </p:blipFill>
        <p:spPr>
          <a:xfrm>
            <a:off x="405286" y="5484832"/>
            <a:ext cx="2626731" cy="362414"/>
          </a:xfrm>
          <a:prstGeom prst="rect">
            <a:avLst/>
          </a:prstGeom>
        </p:spPr>
      </p:pic>
      <p:sp>
        <p:nvSpPr>
          <p:cNvPr id="9" name="TextBox 8"/>
          <p:cNvSpPr txBox="1"/>
          <p:nvPr/>
        </p:nvSpPr>
        <p:spPr>
          <a:xfrm>
            <a:off x="6832498" y="5918215"/>
            <a:ext cx="1075648" cy="646331"/>
          </a:xfrm>
          <a:prstGeom prst="rect">
            <a:avLst/>
          </a:prstGeom>
          <a:noFill/>
        </p:spPr>
        <p:txBody>
          <a:bodyPr wrap="none" rtlCol="0">
            <a:spAutoFit/>
          </a:bodyPr>
          <a:lstStyle/>
          <a:p>
            <a:r>
              <a:rPr lang="en-US" dirty="0">
                <a:solidFill>
                  <a:srgbClr val="FF0000"/>
                </a:solidFill>
              </a:rPr>
              <a:t>Joe Silber</a:t>
            </a:r>
          </a:p>
          <a:p>
            <a:endParaRPr lang="en-US" dirty="0"/>
          </a:p>
        </p:txBody>
      </p:sp>
    </p:spTree>
    <p:extLst>
      <p:ext uri="{BB962C8B-B14F-4D97-AF65-F5344CB8AC3E}">
        <p14:creationId xmlns:p14="http://schemas.microsoft.com/office/powerpoint/2010/main" val="7809757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496" y="2946399"/>
            <a:ext cx="5340731" cy="4397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100" y="379334"/>
            <a:ext cx="5472200" cy="4487040"/>
          </a:xfrm>
          <a:prstGeom prst="rect">
            <a:avLst/>
          </a:prstGeom>
        </p:spPr>
      </p:pic>
      <p:sp>
        <p:nvSpPr>
          <p:cNvPr id="2" name="Title 1"/>
          <p:cNvSpPr>
            <a:spLocks noGrp="1"/>
          </p:cNvSpPr>
          <p:nvPr>
            <p:ph type="title"/>
          </p:nvPr>
        </p:nvSpPr>
        <p:spPr>
          <a:xfrm>
            <a:off x="1" y="0"/>
            <a:ext cx="7934530" cy="764295"/>
          </a:xfrm>
        </p:spPr>
        <p:txBody>
          <a:bodyPr>
            <a:normAutofit/>
          </a:bodyPr>
          <a:lstStyle/>
          <a:p>
            <a:r>
              <a:rPr lang="en-US" sz="3200" u="sng" dirty="0" err="1" smtClean="0">
                <a:solidFill>
                  <a:srgbClr val="FF0000"/>
                </a:solidFill>
              </a:rPr>
              <a:t>Fiducial</a:t>
            </a:r>
            <a:r>
              <a:rPr lang="en-US" sz="3200" u="sng" dirty="0" smtClean="0">
                <a:solidFill>
                  <a:srgbClr val="FF0000"/>
                </a:solidFill>
              </a:rPr>
              <a:t> Front </a:t>
            </a:r>
            <a:r>
              <a:rPr lang="en-US" sz="3200" u="sng" dirty="0" smtClean="0">
                <a:solidFill>
                  <a:srgbClr val="FF0000"/>
                </a:solidFill>
              </a:rPr>
              <a:t>end</a:t>
            </a:r>
            <a:endParaRPr lang="en-US" sz="3200" u="sng" dirty="0">
              <a:solidFill>
                <a:srgbClr val="FF0000"/>
              </a:solidFill>
            </a:endParaRPr>
          </a:p>
        </p:txBody>
      </p:sp>
      <p:sp>
        <p:nvSpPr>
          <p:cNvPr id="4" name="Slide Number Placeholder 3"/>
          <p:cNvSpPr>
            <a:spLocks noGrp="1"/>
          </p:cNvSpPr>
          <p:nvPr>
            <p:ph type="sldNum" sz="quarter" idx="4294967295"/>
          </p:nvPr>
        </p:nvSpPr>
        <p:spPr>
          <a:xfrm>
            <a:off x="7924801" y="6463393"/>
            <a:ext cx="961292" cy="342305"/>
          </a:xfrm>
          <a:prstGeom prst="rect">
            <a:avLst/>
          </a:prstGeom>
        </p:spPr>
        <p:txBody>
          <a:bodyPr lIns="86493" tIns="43247" rIns="86493" bIns="43247"/>
          <a:lstStyle/>
          <a:p>
            <a:pPr>
              <a:defRPr/>
            </a:pPr>
            <a:fld id="{B7C2200D-F72E-49D9-A109-0634A7BE81E7}" type="slidenum">
              <a:rPr lang="en-US" smtClean="0">
                <a:solidFill>
                  <a:srgbClr val="000000"/>
                </a:solidFill>
              </a:rPr>
              <a:pPr>
                <a:defRPr/>
              </a:pPr>
              <a:t>38</a:t>
            </a:fld>
            <a:endParaRPr lang="en-US" dirty="0">
              <a:solidFill>
                <a:srgbClr val="000000"/>
              </a:solidFill>
            </a:endParaRPr>
          </a:p>
        </p:txBody>
      </p:sp>
      <p:sp>
        <p:nvSpPr>
          <p:cNvPr id="8" name="TextBox 7"/>
          <p:cNvSpPr txBox="1"/>
          <p:nvPr/>
        </p:nvSpPr>
        <p:spPr>
          <a:xfrm>
            <a:off x="500167" y="2266796"/>
            <a:ext cx="616960" cy="441282"/>
          </a:xfrm>
          <a:prstGeom prst="rect">
            <a:avLst/>
          </a:prstGeom>
          <a:noFill/>
        </p:spPr>
        <p:txBody>
          <a:bodyPr wrap="none" lIns="86493" tIns="43247" rIns="86493" bIns="43247" rtlCol="0">
            <a:spAutoFit/>
          </a:bodyPr>
          <a:lstStyle/>
          <a:p>
            <a:r>
              <a:rPr lang="en-US" sz="2300" dirty="0">
                <a:latin typeface="Arial" panose="020B0604020202020204" pitchFamily="34" charset="0"/>
                <a:cs typeface="Arial" panose="020B0604020202020204" pitchFamily="34" charset="0"/>
              </a:rPr>
              <a:t>FIF</a:t>
            </a:r>
            <a:endParaRPr lang="en-US" sz="2300" dirty="0">
              <a:latin typeface="Arial" panose="020B0604020202020204" pitchFamily="34" charset="0"/>
              <a:cs typeface="Arial" panose="020B0604020202020204" pitchFamily="34" charset="0"/>
            </a:endParaRPr>
          </a:p>
        </p:txBody>
      </p:sp>
      <p:sp>
        <p:nvSpPr>
          <p:cNvPr id="39" name="TextBox 38"/>
          <p:cNvSpPr txBox="1"/>
          <p:nvPr/>
        </p:nvSpPr>
        <p:spPr>
          <a:xfrm>
            <a:off x="426877" y="4882374"/>
            <a:ext cx="666215" cy="441282"/>
          </a:xfrm>
          <a:prstGeom prst="rect">
            <a:avLst/>
          </a:prstGeom>
          <a:noFill/>
        </p:spPr>
        <p:txBody>
          <a:bodyPr wrap="none" lIns="86493" tIns="43247" rIns="86493" bIns="43247" rtlCol="0">
            <a:spAutoFit/>
          </a:bodyPr>
          <a:lstStyle/>
          <a:p>
            <a:r>
              <a:rPr lang="en-US" sz="2300" dirty="0">
                <a:latin typeface="Arial" panose="020B0604020202020204" pitchFamily="34" charset="0"/>
                <a:cs typeface="Arial" panose="020B0604020202020204" pitchFamily="34" charset="0"/>
              </a:rPr>
              <a:t>GIF</a:t>
            </a:r>
            <a:endParaRPr lang="en-US" sz="2300" dirty="0">
              <a:latin typeface="Arial" panose="020B0604020202020204" pitchFamily="34" charset="0"/>
              <a:cs typeface="Arial" panose="020B0604020202020204" pitchFamily="34" charset="0"/>
            </a:endParaRPr>
          </a:p>
        </p:txBody>
      </p:sp>
      <p:sp>
        <p:nvSpPr>
          <p:cNvPr id="45" name="TextBox 44"/>
          <p:cNvSpPr txBox="1"/>
          <p:nvPr/>
        </p:nvSpPr>
        <p:spPr>
          <a:xfrm>
            <a:off x="2252395" y="1370529"/>
            <a:ext cx="1503923" cy="364338"/>
          </a:xfrm>
          <a:prstGeom prst="rect">
            <a:avLst/>
          </a:prstGeom>
          <a:noFill/>
        </p:spPr>
        <p:txBody>
          <a:bodyPr wrap="square" lIns="86493" tIns="43247" rIns="86493" bIns="43247" rtlCol="0">
            <a:spAutoFit/>
          </a:bodyPr>
          <a:lstStyle/>
          <a:p>
            <a:r>
              <a:rPr lang="en-US" dirty="0" smtClean="0">
                <a:latin typeface="Arial" panose="020B0604020202020204" pitchFamily="34" charset="0"/>
                <a:cs typeface="Arial" panose="020B0604020202020204" pitchFamily="34" charset="0"/>
              </a:rPr>
              <a:t>GLUE PORT</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509772" y="3410660"/>
            <a:ext cx="2534621" cy="641336"/>
          </a:xfrm>
          <a:prstGeom prst="rect">
            <a:avLst/>
          </a:prstGeom>
          <a:noFill/>
        </p:spPr>
        <p:txBody>
          <a:bodyPr wrap="none" lIns="86493" tIns="43247" rIns="86493" bIns="43247" rtlCol="0">
            <a:spAutoFit/>
          </a:bodyPr>
          <a:lstStyle/>
          <a:p>
            <a:r>
              <a:rPr lang="en-US" dirty="0" smtClean="0">
                <a:latin typeface="Arial" panose="020B0604020202020204" pitchFamily="34" charset="0"/>
                <a:cs typeface="Arial" panose="020B0604020202020204" pitchFamily="34" charset="0"/>
              </a:rPr>
              <a:t>SINGLE-MODE FIBER</a:t>
            </a:r>
          </a:p>
          <a:p>
            <a:r>
              <a:rPr lang="en-US" dirty="0" smtClean="0">
                <a:latin typeface="Arial" panose="020B0604020202020204" pitchFamily="34" charset="0"/>
                <a:cs typeface="Arial" panose="020B0604020202020204" pitchFamily="34" charset="0"/>
              </a:rPr>
              <a:t>(LENGTH 39.6 MM)</a:t>
            </a:r>
            <a:endParaRPr lang="en-US" dirty="0">
              <a:latin typeface="Arial" panose="020B0604020202020204" pitchFamily="34" charset="0"/>
              <a:cs typeface="Arial" panose="020B0604020202020204" pitchFamily="34" charset="0"/>
            </a:endParaRPr>
          </a:p>
        </p:txBody>
      </p:sp>
      <p:sp>
        <p:nvSpPr>
          <p:cNvPr id="50" name="TextBox 49"/>
          <p:cNvSpPr txBox="1"/>
          <p:nvPr/>
        </p:nvSpPr>
        <p:spPr>
          <a:xfrm>
            <a:off x="4272863" y="916077"/>
            <a:ext cx="4407317" cy="641336"/>
          </a:xfrm>
          <a:prstGeom prst="rect">
            <a:avLst/>
          </a:prstGeom>
          <a:noFill/>
        </p:spPr>
        <p:txBody>
          <a:bodyPr wrap="none" lIns="86493" tIns="43247" rIns="86493" bIns="43247" rtlCol="0">
            <a:spAutoFit/>
          </a:bodyPr>
          <a:lstStyle/>
          <a:p>
            <a:r>
              <a:rPr lang="en-US" dirty="0" smtClean="0">
                <a:latin typeface="Arial" panose="020B0604020202020204" pitchFamily="34" charset="0"/>
                <a:cs typeface="Arial" panose="020B0604020202020204" pitchFamily="34" charset="0"/>
              </a:rPr>
              <a:t>470 NM SMT LED</a:t>
            </a:r>
          </a:p>
          <a:p>
            <a:r>
              <a:rPr lang="en-US" dirty="0" smtClean="0">
                <a:latin typeface="Arial" panose="020B0604020202020204" pitchFamily="34" charset="0"/>
                <a:cs typeface="Arial" panose="020B0604020202020204" pitchFamily="34" charset="0"/>
              </a:rPr>
              <a:t>(AVAGO HSMN-C170 OR EQUIVALENT)</a:t>
            </a:r>
            <a:endParaRPr lang="en-US" dirty="0">
              <a:latin typeface="Arial" panose="020B0604020202020204" pitchFamily="34" charset="0"/>
              <a:cs typeface="Arial" panose="020B0604020202020204" pitchFamily="34" charset="0"/>
            </a:endParaRPr>
          </a:p>
        </p:txBody>
      </p:sp>
      <p:sp>
        <p:nvSpPr>
          <p:cNvPr id="52" name="TextBox 51"/>
          <p:cNvSpPr txBox="1"/>
          <p:nvPr/>
        </p:nvSpPr>
        <p:spPr>
          <a:xfrm>
            <a:off x="4989439" y="1660092"/>
            <a:ext cx="3616197" cy="364338"/>
          </a:xfrm>
          <a:prstGeom prst="rect">
            <a:avLst/>
          </a:prstGeom>
          <a:noFill/>
        </p:spPr>
        <p:txBody>
          <a:bodyPr wrap="none" lIns="86493" tIns="43247" rIns="86493" bIns="43247" rtlCol="0">
            <a:spAutoFit/>
          </a:bodyPr>
          <a:lstStyle/>
          <a:p>
            <a:r>
              <a:rPr lang="en-US" dirty="0" smtClean="0">
                <a:latin typeface="Arial" panose="020B0604020202020204" pitchFamily="34" charset="0"/>
                <a:cs typeface="Arial" panose="020B0604020202020204" pitchFamily="34" charset="0"/>
              </a:rPr>
              <a:t>SMALL BOARD (SCREWED ON)</a:t>
            </a:r>
            <a:endParaRPr lang="en-US" dirty="0">
              <a:latin typeface="Arial" panose="020B0604020202020204" pitchFamily="34" charset="0"/>
              <a:cs typeface="Arial" panose="020B0604020202020204" pitchFamily="34" charset="0"/>
            </a:endParaRPr>
          </a:p>
        </p:txBody>
      </p:sp>
      <p:cxnSp>
        <p:nvCxnSpPr>
          <p:cNvPr id="20" name="Straight Arrow Connector 19"/>
          <p:cNvCxnSpPr/>
          <p:nvPr/>
        </p:nvCxnSpPr>
        <p:spPr bwMode="auto">
          <a:xfrm flipH="1" flipV="1">
            <a:off x="2497156" y="2483200"/>
            <a:ext cx="207455" cy="954966"/>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7" name="Straight Arrow Connector 26"/>
          <p:cNvCxnSpPr/>
          <p:nvPr/>
        </p:nvCxnSpPr>
        <p:spPr bwMode="auto">
          <a:xfrm flipH="1">
            <a:off x="2329282" y="1687060"/>
            <a:ext cx="424894" cy="702133"/>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31" name="Straight Arrow Connector 30"/>
          <p:cNvCxnSpPr/>
          <p:nvPr/>
        </p:nvCxnSpPr>
        <p:spPr bwMode="auto">
          <a:xfrm flipH="1">
            <a:off x="3878200" y="1513261"/>
            <a:ext cx="865493" cy="90516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33" name="Straight Arrow Connector 32"/>
          <p:cNvCxnSpPr/>
          <p:nvPr/>
        </p:nvCxnSpPr>
        <p:spPr bwMode="auto">
          <a:xfrm flipH="1">
            <a:off x="3955580" y="2005317"/>
            <a:ext cx="1418247" cy="522956"/>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37" name="TextBox 36"/>
          <p:cNvSpPr txBox="1"/>
          <p:nvPr/>
        </p:nvSpPr>
        <p:spPr>
          <a:xfrm>
            <a:off x="240908" y="1338069"/>
            <a:ext cx="1503923" cy="641336"/>
          </a:xfrm>
          <a:prstGeom prst="rect">
            <a:avLst/>
          </a:prstGeom>
          <a:noFill/>
        </p:spPr>
        <p:txBody>
          <a:bodyPr wrap="square" lIns="86493" tIns="43247" rIns="86493" bIns="43247" rtlCol="0">
            <a:spAutoFit/>
          </a:bodyPr>
          <a:lstStyle/>
          <a:p>
            <a:r>
              <a:rPr lang="en-US" dirty="0" smtClean="0">
                <a:latin typeface="Arial" panose="020B0604020202020204" pitchFamily="34" charset="0"/>
                <a:cs typeface="Arial" panose="020B0604020202020204" pitchFamily="34" charset="0"/>
              </a:rPr>
              <a:t>CERAMIC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FERRULE</a:t>
            </a:r>
            <a:endParaRPr lang="en-US" dirty="0">
              <a:latin typeface="Arial" panose="020B0604020202020204" pitchFamily="34" charset="0"/>
              <a:cs typeface="Arial" panose="020B0604020202020204" pitchFamily="34" charset="0"/>
            </a:endParaRPr>
          </a:p>
        </p:txBody>
      </p:sp>
      <p:cxnSp>
        <p:nvCxnSpPr>
          <p:cNvPr id="38" name="Straight Arrow Connector 37"/>
          <p:cNvCxnSpPr/>
          <p:nvPr/>
        </p:nvCxnSpPr>
        <p:spPr bwMode="auto">
          <a:xfrm>
            <a:off x="1380628" y="1979405"/>
            <a:ext cx="193731" cy="409789"/>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22" name="TextBox 21"/>
          <p:cNvSpPr txBox="1"/>
          <p:nvPr/>
        </p:nvSpPr>
        <p:spPr>
          <a:xfrm>
            <a:off x="5862339" y="3154319"/>
            <a:ext cx="1503923" cy="364338"/>
          </a:xfrm>
          <a:prstGeom prst="rect">
            <a:avLst/>
          </a:prstGeom>
          <a:noFill/>
        </p:spPr>
        <p:txBody>
          <a:bodyPr wrap="square" lIns="86493" tIns="43247" rIns="86493" bIns="43247" rtlCol="0">
            <a:spAutoFit/>
          </a:bodyPr>
          <a:lstStyle/>
          <a:p>
            <a:r>
              <a:rPr lang="en-US" dirty="0" smtClean="0">
                <a:latin typeface="Arial" panose="020B0604020202020204" pitchFamily="34" charset="0"/>
                <a:cs typeface="Arial" panose="020B0604020202020204" pitchFamily="34" charset="0"/>
              </a:rPr>
              <a:t>PIGTAIL</a:t>
            </a:r>
            <a:endParaRPr lang="en-US" dirty="0">
              <a:latin typeface="Arial" panose="020B0604020202020204" pitchFamily="34" charset="0"/>
              <a:cs typeface="Arial" panose="020B0604020202020204" pitchFamily="34" charset="0"/>
            </a:endParaRPr>
          </a:p>
        </p:txBody>
      </p:sp>
      <p:cxnSp>
        <p:nvCxnSpPr>
          <p:cNvPr id="23" name="Straight Arrow Connector 22"/>
          <p:cNvCxnSpPr/>
          <p:nvPr/>
        </p:nvCxnSpPr>
        <p:spPr bwMode="auto">
          <a:xfrm flipV="1">
            <a:off x="6197227" y="2528273"/>
            <a:ext cx="0" cy="702049"/>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3948826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8"/>
            <a:ext cx="8229600" cy="1143000"/>
          </a:xfrm>
        </p:spPr>
        <p:txBody>
          <a:bodyPr>
            <a:normAutofit/>
          </a:bodyPr>
          <a:lstStyle/>
          <a:p>
            <a:r>
              <a:rPr lang="en-US" sz="3200" u="sng" dirty="0" smtClean="0">
                <a:solidFill>
                  <a:srgbClr val="FF0000"/>
                </a:solidFill>
              </a:rPr>
              <a:t>Ceramic Fiber Ferrule</a:t>
            </a:r>
            <a:endParaRPr lang="en-US" sz="3200" u="sng" dirty="0">
              <a:solidFill>
                <a:srgbClr val="FF0000"/>
              </a:solidFill>
            </a:endParaRPr>
          </a:p>
        </p:txBody>
      </p:sp>
      <p:pic>
        <p:nvPicPr>
          <p:cNvPr id="6" name="Content Placeholder 5" descr="Ceramic.pdf"/>
          <p:cNvPicPr>
            <a:picLocks noGrp="1" noChangeAspect="1"/>
          </p:cNvPicPr>
          <p:nvPr>
            <p:ph idx="1"/>
          </p:nvPr>
        </p:nvPicPr>
        <p:blipFill rotWithShape="1">
          <a:blip r:embed="rId2">
            <a:extLst>
              <a:ext uri="{28A0092B-C50C-407E-A947-70E740481C1C}">
                <a14:useLocalDpi xmlns:a14="http://schemas.microsoft.com/office/drawing/2010/main" val="0"/>
              </a:ext>
            </a:extLst>
          </a:blip>
          <a:srcRect t="39" b="-1702"/>
          <a:stretch/>
        </p:blipFill>
        <p:spPr>
          <a:xfrm rot="16200000">
            <a:off x="1622934" y="-205866"/>
            <a:ext cx="6101039" cy="8026692"/>
          </a:xfrm>
        </p:spPr>
      </p:pic>
    </p:spTree>
    <p:extLst>
      <p:ext uri="{BB962C8B-B14F-4D97-AF65-F5344CB8AC3E}">
        <p14:creationId xmlns:p14="http://schemas.microsoft.com/office/powerpoint/2010/main" val="32716561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solidFill>
                  <a:srgbClr val="FF0000"/>
                </a:solidFill>
              </a:rPr>
              <a:t>The DESI Fiber View Camera</a:t>
            </a:r>
            <a:endParaRPr lang="en-US" sz="3200" u="sng" dirty="0">
              <a:solidFill>
                <a:srgbClr val="FF0000"/>
              </a:solidFill>
            </a:endParaRPr>
          </a:p>
        </p:txBody>
      </p:sp>
      <p:sp>
        <p:nvSpPr>
          <p:cNvPr id="3" name="Content Placeholder 2"/>
          <p:cNvSpPr>
            <a:spLocks noGrp="1"/>
          </p:cNvSpPr>
          <p:nvPr>
            <p:ph idx="1"/>
          </p:nvPr>
        </p:nvSpPr>
        <p:spPr/>
        <p:txBody>
          <a:bodyPr/>
          <a:lstStyle/>
          <a:p>
            <a:r>
              <a:rPr lang="en-US" dirty="0" smtClean="0">
                <a:solidFill>
                  <a:srgbClr val="000090"/>
                </a:solidFill>
              </a:rPr>
              <a:t>Design</a:t>
            </a:r>
          </a:p>
          <a:p>
            <a:r>
              <a:rPr lang="en-US" dirty="0" smtClean="0">
                <a:solidFill>
                  <a:srgbClr val="000090"/>
                </a:solidFill>
              </a:rPr>
              <a:t>Prototype test results</a:t>
            </a:r>
          </a:p>
          <a:p>
            <a:r>
              <a:rPr lang="en-US" dirty="0" smtClean="0">
                <a:solidFill>
                  <a:srgbClr val="000090"/>
                </a:solidFill>
              </a:rPr>
              <a:t>Support Structure</a:t>
            </a:r>
          </a:p>
          <a:p>
            <a:r>
              <a:rPr lang="en-US" dirty="0" smtClean="0">
                <a:solidFill>
                  <a:srgbClr val="000090"/>
                </a:solidFill>
              </a:rPr>
              <a:t>Illuminated </a:t>
            </a:r>
            <a:r>
              <a:rPr lang="en-US" dirty="0" err="1" smtClean="0">
                <a:solidFill>
                  <a:srgbClr val="000090"/>
                </a:solidFill>
              </a:rPr>
              <a:t>Fiducials</a:t>
            </a:r>
            <a:endParaRPr lang="en-US" dirty="0">
              <a:solidFill>
                <a:srgbClr val="000090"/>
              </a:solidFill>
            </a:endParaRPr>
          </a:p>
        </p:txBody>
      </p:sp>
    </p:spTree>
    <p:extLst>
      <p:ext uri="{BB962C8B-B14F-4D97-AF65-F5344CB8AC3E}">
        <p14:creationId xmlns:p14="http://schemas.microsoft.com/office/powerpoint/2010/main" val="149788125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964" y="1088347"/>
            <a:ext cx="6794836" cy="4965168"/>
          </a:xfrm>
          <a:prstGeom prst="rect">
            <a:avLst/>
          </a:prstGeom>
        </p:spPr>
      </p:pic>
      <p:sp>
        <p:nvSpPr>
          <p:cNvPr id="2" name="Title 1"/>
          <p:cNvSpPr>
            <a:spLocks noGrp="1"/>
          </p:cNvSpPr>
          <p:nvPr>
            <p:ph type="title"/>
          </p:nvPr>
        </p:nvSpPr>
        <p:spPr>
          <a:xfrm>
            <a:off x="1" y="0"/>
            <a:ext cx="7934530" cy="764295"/>
          </a:xfrm>
        </p:spPr>
        <p:txBody>
          <a:bodyPr>
            <a:normAutofit/>
          </a:bodyPr>
          <a:lstStyle/>
          <a:p>
            <a:r>
              <a:rPr lang="en-US" sz="3200" u="sng" dirty="0" smtClean="0">
                <a:solidFill>
                  <a:srgbClr val="FF0000"/>
                </a:solidFill>
              </a:rPr>
              <a:t>Illuminated </a:t>
            </a:r>
            <a:r>
              <a:rPr lang="en-US" sz="3200" u="sng" dirty="0" err="1" smtClean="0">
                <a:solidFill>
                  <a:srgbClr val="FF0000"/>
                </a:solidFill>
              </a:rPr>
              <a:t>Fiducial</a:t>
            </a:r>
            <a:r>
              <a:rPr lang="en-US" sz="3200" u="sng" dirty="0" smtClean="0">
                <a:solidFill>
                  <a:srgbClr val="FF0000"/>
                </a:solidFill>
              </a:rPr>
              <a:t> </a:t>
            </a:r>
            <a:r>
              <a:rPr lang="en-US" sz="3200" u="sng" dirty="0" smtClean="0">
                <a:solidFill>
                  <a:srgbClr val="FF0000"/>
                </a:solidFill>
              </a:rPr>
              <a:t>Fiber Tips</a:t>
            </a:r>
            <a:endParaRPr lang="en-US" sz="3200" u="sng" dirty="0">
              <a:solidFill>
                <a:srgbClr val="FF0000"/>
              </a:solidFill>
            </a:endParaRPr>
          </a:p>
        </p:txBody>
      </p:sp>
      <p:sp>
        <p:nvSpPr>
          <p:cNvPr id="4" name="Slide Number Placeholder 3"/>
          <p:cNvSpPr>
            <a:spLocks noGrp="1"/>
          </p:cNvSpPr>
          <p:nvPr>
            <p:ph type="sldNum" sz="quarter" idx="4294967295"/>
          </p:nvPr>
        </p:nvSpPr>
        <p:spPr>
          <a:xfrm>
            <a:off x="7924801" y="6463393"/>
            <a:ext cx="961292" cy="342305"/>
          </a:xfrm>
          <a:prstGeom prst="rect">
            <a:avLst/>
          </a:prstGeom>
        </p:spPr>
        <p:txBody>
          <a:bodyPr lIns="86493" tIns="43247" rIns="86493" bIns="43247"/>
          <a:lstStyle/>
          <a:p>
            <a:pPr>
              <a:defRPr/>
            </a:pPr>
            <a:fld id="{B7C2200D-F72E-49D9-A109-0634A7BE81E7}" type="slidenum">
              <a:rPr lang="en-US" smtClean="0">
                <a:solidFill>
                  <a:srgbClr val="000000"/>
                </a:solidFill>
              </a:rPr>
              <a:pPr>
                <a:defRPr/>
              </a:pPr>
              <a:t>40</a:t>
            </a:fld>
            <a:endParaRPr lang="en-US" dirty="0">
              <a:solidFill>
                <a:srgbClr val="000000"/>
              </a:solidFill>
            </a:endParaRPr>
          </a:p>
        </p:txBody>
      </p:sp>
      <p:sp>
        <p:nvSpPr>
          <p:cNvPr id="45" name="TextBox 44"/>
          <p:cNvSpPr txBox="1"/>
          <p:nvPr/>
        </p:nvSpPr>
        <p:spPr>
          <a:xfrm>
            <a:off x="2649672" y="1097936"/>
            <a:ext cx="1503923" cy="364338"/>
          </a:xfrm>
          <a:prstGeom prst="rect">
            <a:avLst/>
          </a:prstGeom>
          <a:noFill/>
        </p:spPr>
        <p:txBody>
          <a:bodyPr wrap="square" lIns="86493" tIns="43247" rIns="86493" bIns="43247" rtlCol="0">
            <a:spAutoFit/>
          </a:bodyPr>
          <a:lstStyle/>
          <a:p>
            <a:r>
              <a:rPr lang="en-US" dirty="0" smtClean="0">
                <a:latin typeface="Arial" panose="020B0604020202020204" pitchFamily="34" charset="0"/>
                <a:cs typeface="Arial" panose="020B0604020202020204" pitchFamily="34" charset="0"/>
              </a:rPr>
              <a:t>GLUE PORT</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6509010" y="3253536"/>
            <a:ext cx="2534621" cy="641336"/>
          </a:xfrm>
          <a:prstGeom prst="rect">
            <a:avLst/>
          </a:prstGeom>
          <a:noFill/>
        </p:spPr>
        <p:txBody>
          <a:bodyPr wrap="none" lIns="86493" tIns="43247" rIns="86493" bIns="43247" rtlCol="0">
            <a:spAutoFit/>
          </a:bodyPr>
          <a:lstStyle/>
          <a:p>
            <a:r>
              <a:rPr lang="en-US" dirty="0" smtClean="0">
                <a:latin typeface="Arial" panose="020B0604020202020204" pitchFamily="34" charset="0"/>
                <a:cs typeface="Arial" panose="020B0604020202020204" pitchFamily="34" charset="0"/>
              </a:rPr>
              <a:t>SINGLE-MODE FIBER</a:t>
            </a:r>
          </a:p>
          <a:p>
            <a:r>
              <a:rPr lang="en-US" dirty="0" smtClean="0">
                <a:latin typeface="Arial" panose="020B0604020202020204" pitchFamily="34" charset="0"/>
                <a:cs typeface="Arial" panose="020B0604020202020204" pitchFamily="34" charset="0"/>
              </a:rPr>
              <a:t>(LENGTH 39.6 MM)</a:t>
            </a:r>
            <a:endParaRPr lang="en-US" dirty="0">
              <a:latin typeface="Arial" panose="020B0604020202020204" pitchFamily="34" charset="0"/>
              <a:cs typeface="Arial" panose="020B0604020202020204" pitchFamily="34" charset="0"/>
            </a:endParaRPr>
          </a:p>
        </p:txBody>
      </p:sp>
      <p:cxnSp>
        <p:nvCxnSpPr>
          <p:cNvPr id="20" name="Straight Arrow Connector 19"/>
          <p:cNvCxnSpPr/>
          <p:nvPr/>
        </p:nvCxnSpPr>
        <p:spPr bwMode="auto">
          <a:xfrm flipV="1">
            <a:off x="1934461" y="2528274"/>
            <a:ext cx="1065159" cy="417342"/>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37" name="TextBox 36"/>
          <p:cNvSpPr txBox="1"/>
          <p:nvPr/>
        </p:nvSpPr>
        <p:spPr>
          <a:xfrm>
            <a:off x="755125" y="2651143"/>
            <a:ext cx="1503923" cy="641336"/>
          </a:xfrm>
          <a:prstGeom prst="rect">
            <a:avLst/>
          </a:prstGeom>
          <a:noFill/>
        </p:spPr>
        <p:txBody>
          <a:bodyPr wrap="square" lIns="86493" tIns="43247" rIns="86493" bIns="43247" rtlCol="0">
            <a:spAutoFit/>
          </a:bodyPr>
          <a:lstStyle/>
          <a:p>
            <a:r>
              <a:rPr lang="en-US" dirty="0" smtClean="0">
                <a:latin typeface="Arial" panose="020B0604020202020204" pitchFamily="34" charset="0"/>
                <a:cs typeface="Arial" panose="020B0604020202020204" pitchFamily="34" charset="0"/>
              </a:rPr>
              <a:t>CERAMIC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FERRULE</a:t>
            </a:r>
            <a:endParaRPr lang="en-US" dirty="0">
              <a:latin typeface="Arial" panose="020B0604020202020204" pitchFamily="34" charset="0"/>
              <a:cs typeface="Arial" panose="020B0604020202020204" pitchFamily="34" charset="0"/>
            </a:endParaRPr>
          </a:p>
        </p:txBody>
      </p:sp>
      <p:cxnSp>
        <p:nvCxnSpPr>
          <p:cNvPr id="38" name="Straight Arrow Connector 37"/>
          <p:cNvCxnSpPr/>
          <p:nvPr/>
        </p:nvCxnSpPr>
        <p:spPr bwMode="auto">
          <a:xfrm>
            <a:off x="4056729" y="1278211"/>
            <a:ext cx="394319" cy="976039"/>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23" name="Straight Arrow Connector 22"/>
          <p:cNvCxnSpPr/>
          <p:nvPr/>
        </p:nvCxnSpPr>
        <p:spPr bwMode="auto">
          <a:xfrm flipV="1">
            <a:off x="6509010" y="2434166"/>
            <a:ext cx="0" cy="1125879"/>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03181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sng" dirty="0" smtClean="0">
                <a:solidFill>
                  <a:srgbClr val="FF0000"/>
                </a:solidFill>
              </a:rPr>
              <a:t>Tip of Illuminated </a:t>
            </a:r>
            <a:r>
              <a:rPr lang="en-US" sz="3200" u="sng" dirty="0" err="1" smtClean="0">
                <a:solidFill>
                  <a:srgbClr val="FF0000"/>
                </a:solidFill>
              </a:rPr>
              <a:t>Fiducial</a:t>
            </a:r>
            <a:endParaRPr lang="en-US" dirty="0"/>
          </a:p>
        </p:txBody>
      </p:sp>
      <p:pic>
        <p:nvPicPr>
          <p:cNvPr id="4" name="Content Placeholder 3" descr="Fiducial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0881" t="7503" b="7503"/>
          <a:stretch/>
        </p:blipFill>
        <p:spPr>
          <a:xfrm>
            <a:off x="457199" y="1258318"/>
            <a:ext cx="7334127" cy="4525963"/>
          </a:xfrm>
        </p:spPr>
      </p:pic>
      <p:sp>
        <p:nvSpPr>
          <p:cNvPr id="5" name="TextBox 4"/>
          <p:cNvSpPr txBox="1"/>
          <p:nvPr/>
        </p:nvSpPr>
        <p:spPr>
          <a:xfrm>
            <a:off x="6821876" y="5502680"/>
            <a:ext cx="1075648" cy="646331"/>
          </a:xfrm>
          <a:prstGeom prst="rect">
            <a:avLst/>
          </a:prstGeom>
          <a:noFill/>
        </p:spPr>
        <p:txBody>
          <a:bodyPr wrap="none" rtlCol="0">
            <a:spAutoFit/>
          </a:bodyPr>
          <a:lstStyle/>
          <a:p>
            <a:r>
              <a:rPr lang="en-US" dirty="0">
                <a:solidFill>
                  <a:srgbClr val="FF0000"/>
                </a:solidFill>
              </a:rPr>
              <a:t>Joe Silber</a:t>
            </a:r>
          </a:p>
          <a:p>
            <a:endParaRPr lang="en-US" dirty="0"/>
          </a:p>
        </p:txBody>
      </p:sp>
    </p:spTree>
    <p:extLst>
      <p:ext uri="{BB962C8B-B14F-4D97-AF65-F5344CB8AC3E}">
        <p14:creationId xmlns:p14="http://schemas.microsoft.com/office/powerpoint/2010/main" val="186694274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999643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96704" y="-113960"/>
            <a:ext cx="8229600" cy="1143000"/>
          </a:xfrm>
        </p:spPr>
        <p:txBody>
          <a:bodyPr/>
          <a:lstStyle/>
          <a:p>
            <a:r>
              <a:rPr lang="en-US" sz="3200" b="0" u="sng" dirty="0">
                <a:solidFill>
                  <a:srgbClr val="FF0000"/>
                </a:solidFill>
                <a:latin typeface="Calibri" charset="0"/>
                <a:ea typeface="ＭＳ Ｐゴシック" charset="0"/>
                <a:cs typeface="ＭＳ Ｐゴシック" charset="0"/>
              </a:rPr>
              <a:t>CCD Choice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39028152"/>
              </p:ext>
            </p:extLst>
          </p:nvPr>
        </p:nvGraphicFramePr>
        <p:xfrm>
          <a:off x="457200" y="1600200"/>
          <a:ext cx="8229600" cy="3749673"/>
        </p:xfrm>
        <a:graphic>
          <a:graphicData uri="http://schemas.openxmlformats.org/drawingml/2006/table">
            <a:tbl>
              <a:tblPr firstRow="1" bandRow="1">
                <a:tableStyleId>{5C22544A-7EE6-4342-B048-85BDC9FD1C3A}</a:tableStyleId>
              </a:tblPr>
              <a:tblGrid>
                <a:gridCol w="2057400"/>
                <a:gridCol w="2057400"/>
                <a:gridCol w="2057400"/>
                <a:gridCol w="2057400"/>
              </a:tblGrid>
              <a:tr h="457277">
                <a:tc>
                  <a:txBody>
                    <a:bodyPr/>
                    <a:lstStyle/>
                    <a:p>
                      <a:r>
                        <a:rPr lang="en-US" sz="2400" dirty="0" smtClean="0"/>
                        <a:t>CCD</a:t>
                      </a:r>
                      <a:endParaRPr lang="en-US" sz="2400" dirty="0"/>
                    </a:p>
                  </a:txBody>
                  <a:tcPr marT="45728" marB="45728"/>
                </a:tc>
                <a:tc>
                  <a:txBody>
                    <a:bodyPr/>
                    <a:lstStyle/>
                    <a:p>
                      <a:r>
                        <a:rPr lang="en-US" sz="2400" dirty="0" smtClean="0"/>
                        <a:t>Array</a:t>
                      </a:r>
                      <a:endParaRPr lang="en-US" sz="2400" dirty="0"/>
                    </a:p>
                  </a:txBody>
                  <a:tcPr marT="45728" marB="45728"/>
                </a:tc>
                <a:tc>
                  <a:txBody>
                    <a:bodyPr/>
                    <a:lstStyle/>
                    <a:p>
                      <a:r>
                        <a:rPr lang="en-US" sz="2400" dirty="0" smtClean="0"/>
                        <a:t>Pixel Size</a:t>
                      </a:r>
                      <a:endParaRPr lang="en-US" sz="2400" dirty="0"/>
                    </a:p>
                  </a:txBody>
                  <a:tcPr marT="45728" marB="45728"/>
                </a:tc>
                <a:tc>
                  <a:txBody>
                    <a:bodyPr/>
                    <a:lstStyle/>
                    <a:p>
                      <a:r>
                        <a:rPr lang="en-US" sz="2400" dirty="0" smtClean="0"/>
                        <a:t>Price</a:t>
                      </a:r>
                      <a:endParaRPr lang="en-US" sz="2400" dirty="0"/>
                    </a:p>
                  </a:txBody>
                  <a:tcPr marT="45728" marB="45728"/>
                </a:tc>
              </a:tr>
              <a:tr h="823099">
                <a:tc>
                  <a:txBody>
                    <a:bodyPr/>
                    <a:lstStyle/>
                    <a:p>
                      <a:r>
                        <a:rPr lang="en-US" sz="2400" dirty="0" smtClean="0">
                          <a:solidFill>
                            <a:srgbClr val="FF0000"/>
                          </a:solidFill>
                        </a:rPr>
                        <a:t>Kodak</a:t>
                      </a:r>
                    </a:p>
                    <a:p>
                      <a:r>
                        <a:rPr lang="en-US" sz="2400" dirty="0" smtClean="0">
                          <a:solidFill>
                            <a:srgbClr val="FF0000"/>
                          </a:solidFill>
                        </a:rPr>
                        <a:t>KAF-50100</a:t>
                      </a:r>
                      <a:endParaRPr lang="en-US" sz="2400" dirty="0">
                        <a:solidFill>
                          <a:srgbClr val="FF0000"/>
                        </a:solidFill>
                      </a:endParaRPr>
                    </a:p>
                  </a:txBody>
                  <a:tcPr marT="45728" marB="45728"/>
                </a:tc>
                <a:tc>
                  <a:txBody>
                    <a:bodyPr/>
                    <a:lstStyle/>
                    <a:p>
                      <a:r>
                        <a:rPr lang="en-US" sz="2400" dirty="0" smtClean="0">
                          <a:solidFill>
                            <a:srgbClr val="FF0000"/>
                          </a:solidFill>
                        </a:rPr>
                        <a:t>6K x 8K</a:t>
                      </a:r>
                      <a:endParaRPr lang="en-US" sz="2400" dirty="0">
                        <a:solidFill>
                          <a:srgbClr val="FF0000"/>
                        </a:solidFill>
                      </a:endParaRPr>
                    </a:p>
                  </a:txBody>
                  <a:tcPr marT="45728" marB="45728"/>
                </a:tc>
                <a:tc>
                  <a:txBody>
                    <a:bodyPr/>
                    <a:lstStyle/>
                    <a:p>
                      <a:r>
                        <a:rPr lang="en-US" sz="2400" dirty="0" smtClean="0">
                          <a:solidFill>
                            <a:srgbClr val="FF0000"/>
                          </a:solidFill>
                        </a:rPr>
                        <a:t>6 μ x 6 μ</a:t>
                      </a:r>
                      <a:endParaRPr lang="en-US" sz="2400" dirty="0">
                        <a:solidFill>
                          <a:srgbClr val="FF0000"/>
                        </a:solidFill>
                      </a:endParaRPr>
                    </a:p>
                  </a:txBody>
                  <a:tcPr marT="45728" marB="45728"/>
                </a:tc>
                <a:tc>
                  <a:txBody>
                    <a:bodyPr/>
                    <a:lstStyle/>
                    <a:p>
                      <a:r>
                        <a:rPr lang="en-US" sz="2400" dirty="0" smtClean="0">
                          <a:solidFill>
                            <a:srgbClr val="FF0000"/>
                          </a:solidFill>
                        </a:rPr>
                        <a:t>5 K$</a:t>
                      </a:r>
                      <a:endParaRPr lang="en-US" sz="2400" dirty="0">
                        <a:solidFill>
                          <a:srgbClr val="FF0000"/>
                        </a:solidFill>
                      </a:endParaRPr>
                    </a:p>
                  </a:txBody>
                  <a:tcPr marT="45728" marB="45728"/>
                </a:tc>
              </a:tr>
              <a:tr h="823099">
                <a:tc>
                  <a:txBody>
                    <a:bodyPr/>
                    <a:lstStyle/>
                    <a:p>
                      <a:r>
                        <a:rPr lang="en-US" sz="2400" dirty="0" smtClean="0"/>
                        <a:t>DALSA</a:t>
                      </a:r>
                    </a:p>
                    <a:p>
                      <a:r>
                        <a:rPr lang="en-US" sz="2400" dirty="0" smtClean="0"/>
                        <a:t>FTF-6080M</a:t>
                      </a:r>
                      <a:endParaRPr lang="en-US" sz="2400" dirty="0"/>
                    </a:p>
                  </a:txBody>
                  <a:tcPr marT="45728" marB="45728"/>
                </a:tc>
                <a:tc>
                  <a:txBody>
                    <a:bodyPr/>
                    <a:lstStyle/>
                    <a:p>
                      <a:r>
                        <a:rPr lang="en-US" sz="2400" dirty="0" smtClean="0"/>
                        <a:t>6K x 8K</a:t>
                      </a:r>
                      <a:endParaRPr lang="en-US" sz="2400" dirty="0"/>
                    </a:p>
                  </a:txBody>
                  <a:tcPr marT="45728" marB="4572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6 μ x 6 μ</a:t>
                      </a:r>
                    </a:p>
                    <a:p>
                      <a:endParaRPr lang="en-US" sz="2400" dirty="0"/>
                    </a:p>
                  </a:txBody>
                  <a:tcPr marT="45728" marB="45728"/>
                </a:tc>
                <a:tc>
                  <a:txBody>
                    <a:bodyPr/>
                    <a:lstStyle/>
                    <a:p>
                      <a:r>
                        <a:rPr lang="en-US" sz="2400" dirty="0" smtClean="0"/>
                        <a:t>25</a:t>
                      </a:r>
                      <a:r>
                        <a:rPr lang="en-US" sz="2400" baseline="0" dirty="0" smtClean="0"/>
                        <a:t> K$</a:t>
                      </a:r>
                      <a:endParaRPr lang="en-US" sz="2400" dirty="0"/>
                    </a:p>
                  </a:txBody>
                  <a:tcPr marT="45728" marB="45728"/>
                </a:tc>
              </a:tr>
              <a:tr h="823099">
                <a:tc>
                  <a:txBody>
                    <a:bodyPr/>
                    <a:lstStyle/>
                    <a:p>
                      <a:r>
                        <a:rPr lang="en-US" sz="2400" dirty="0" smtClean="0"/>
                        <a:t>BAE (Loral)</a:t>
                      </a:r>
                    </a:p>
                    <a:p>
                      <a:r>
                        <a:rPr lang="en-US" sz="2400" dirty="0" smtClean="0"/>
                        <a:t>CCD-595</a:t>
                      </a:r>
                      <a:endParaRPr lang="en-US" sz="2400" dirty="0"/>
                    </a:p>
                  </a:txBody>
                  <a:tcPr marT="45728" marB="45728"/>
                </a:tc>
                <a:tc>
                  <a:txBody>
                    <a:bodyPr/>
                    <a:lstStyle/>
                    <a:p>
                      <a:r>
                        <a:rPr lang="en-US" sz="2400" dirty="0" smtClean="0"/>
                        <a:t>9K x 9K</a:t>
                      </a:r>
                      <a:endParaRPr lang="en-US" sz="2400" dirty="0"/>
                    </a:p>
                  </a:txBody>
                  <a:tcPr marT="45728" marB="4572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9 μ x 9 μ</a:t>
                      </a:r>
                    </a:p>
                    <a:p>
                      <a:endParaRPr lang="en-US" sz="2400" dirty="0"/>
                    </a:p>
                  </a:txBody>
                  <a:tcPr marT="45728" marB="45728"/>
                </a:tc>
                <a:tc>
                  <a:txBody>
                    <a:bodyPr/>
                    <a:lstStyle/>
                    <a:p>
                      <a:r>
                        <a:rPr lang="en-US" sz="2400" dirty="0" smtClean="0"/>
                        <a:t>55 K$</a:t>
                      </a:r>
                      <a:endParaRPr lang="en-US" sz="2400" dirty="0"/>
                    </a:p>
                  </a:txBody>
                  <a:tcPr marT="45728" marB="45728"/>
                </a:tc>
              </a:tr>
              <a:tr h="823099">
                <a:tc>
                  <a:txBody>
                    <a:bodyPr/>
                    <a:lstStyle/>
                    <a:p>
                      <a:r>
                        <a:rPr lang="en-US" sz="2400" dirty="0" smtClean="0"/>
                        <a:t>STA</a:t>
                      </a:r>
                    </a:p>
                    <a:p>
                      <a:r>
                        <a:rPr lang="en-US" sz="2400" dirty="0" smtClean="0"/>
                        <a:t>STA-1600A</a:t>
                      </a:r>
                      <a:endParaRPr lang="en-US" sz="2400" dirty="0"/>
                    </a:p>
                  </a:txBody>
                  <a:tcPr marT="45728" marB="45728"/>
                </a:tc>
                <a:tc>
                  <a:txBody>
                    <a:bodyPr/>
                    <a:lstStyle/>
                    <a:p>
                      <a:r>
                        <a:rPr lang="en-US" sz="2400" dirty="0" smtClean="0"/>
                        <a:t>10K x 10K</a:t>
                      </a:r>
                      <a:endParaRPr lang="en-US" sz="2400" dirty="0"/>
                    </a:p>
                  </a:txBody>
                  <a:tcPr marT="45728" marB="4572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9 μ x 9 μ</a:t>
                      </a:r>
                    </a:p>
                    <a:p>
                      <a:endParaRPr lang="en-US" sz="2400" dirty="0"/>
                    </a:p>
                  </a:txBody>
                  <a:tcPr marT="45728" marB="45728"/>
                </a:tc>
                <a:tc>
                  <a:txBody>
                    <a:bodyPr/>
                    <a:lstStyle/>
                    <a:p>
                      <a:r>
                        <a:rPr lang="en-US" sz="2400" dirty="0" smtClean="0"/>
                        <a:t>50-60 K$</a:t>
                      </a:r>
                      <a:endParaRPr lang="en-US" sz="2400" dirty="0"/>
                    </a:p>
                  </a:txBody>
                  <a:tcPr marT="45728" marB="45728"/>
                </a:tc>
              </a:tr>
            </a:tbl>
          </a:graphicData>
        </a:graphic>
      </p:graphicFrame>
      <p:sp>
        <p:nvSpPr>
          <p:cNvPr id="22564" name="TextBox 1"/>
          <p:cNvSpPr txBox="1">
            <a:spLocks noChangeArrowheads="1"/>
          </p:cNvSpPr>
          <p:nvPr/>
        </p:nvSpPr>
        <p:spPr bwMode="auto">
          <a:xfrm>
            <a:off x="431800" y="912813"/>
            <a:ext cx="81391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000090"/>
                </a:solidFill>
              </a:rPr>
              <a:t>Considered 4 Frontside Illuminated, Monochrome Sensors</a:t>
            </a:r>
          </a:p>
        </p:txBody>
      </p:sp>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14631181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3"/>
          <p:cNvSpPr>
            <a:spLocks noGrp="1"/>
          </p:cNvSpPr>
          <p:nvPr>
            <p:ph type="title"/>
          </p:nvPr>
        </p:nvSpPr>
        <p:spPr>
          <a:xfrm>
            <a:off x="310671" y="-140170"/>
            <a:ext cx="8229600" cy="1143000"/>
          </a:xfrm>
        </p:spPr>
        <p:txBody>
          <a:bodyPr/>
          <a:lstStyle/>
          <a:p>
            <a:r>
              <a:rPr lang="en-US" sz="4000" b="0" u="sng" dirty="0">
                <a:solidFill>
                  <a:srgbClr val="FF0000"/>
                </a:solidFill>
                <a:latin typeface="Calibri" charset="0"/>
                <a:ea typeface="ＭＳ Ｐゴシック" charset="0"/>
                <a:cs typeface="ＭＳ Ｐゴシック" charset="0"/>
              </a:rPr>
              <a:t>Lens Choice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43829875"/>
              </p:ext>
            </p:extLst>
          </p:nvPr>
        </p:nvGraphicFramePr>
        <p:xfrm>
          <a:off x="457200" y="1209675"/>
          <a:ext cx="8229600" cy="3902076"/>
        </p:xfrm>
        <a:graphic>
          <a:graphicData uri="http://schemas.openxmlformats.org/drawingml/2006/table">
            <a:tbl>
              <a:tblPr firstRow="1" bandRow="1">
                <a:tableStyleId>{5C22544A-7EE6-4342-B048-85BDC9FD1C3A}</a:tableStyleId>
              </a:tblPr>
              <a:tblGrid>
                <a:gridCol w="3188639"/>
                <a:gridCol w="1552422"/>
                <a:gridCol w="1693551"/>
                <a:gridCol w="1794988"/>
              </a:tblGrid>
              <a:tr h="396296">
                <a:tc>
                  <a:txBody>
                    <a:bodyPr/>
                    <a:lstStyle/>
                    <a:p>
                      <a:r>
                        <a:rPr lang="en-US" sz="2000" dirty="0" smtClean="0"/>
                        <a:t>Lens</a:t>
                      </a:r>
                      <a:endParaRPr lang="en-US" sz="2000" dirty="0"/>
                    </a:p>
                  </a:txBody>
                  <a:tcPr marT="45718" marB="45718"/>
                </a:tc>
                <a:tc>
                  <a:txBody>
                    <a:bodyPr/>
                    <a:lstStyle/>
                    <a:p>
                      <a:r>
                        <a:rPr lang="en-US" sz="2000" dirty="0" smtClean="0"/>
                        <a:t>Field of View</a:t>
                      </a:r>
                      <a:endParaRPr lang="en-US" sz="2000" dirty="0"/>
                    </a:p>
                  </a:txBody>
                  <a:tcPr marT="45718" marB="45718"/>
                </a:tc>
                <a:tc>
                  <a:txBody>
                    <a:bodyPr/>
                    <a:lstStyle/>
                    <a:p>
                      <a:r>
                        <a:rPr lang="en-US" sz="2000" dirty="0" smtClean="0"/>
                        <a:t>Resolution</a:t>
                      </a:r>
                      <a:endParaRPr lang="en-US" sz="2000" dirty="0"/>
                    </a:p>
                  </a:txBody>
                  <a:tcPr marT="45718" marB="45718"/>
                </a:tc>
                <a:tc>
                  <a:txBody>
                    <a:bodyPr/>
                    <a:lstStyle/>
                    <a:p>
                      <a:r>
                        <a:rPr lang="en-US" sz="2000" dirty="0" smtClean="0"/>
                        <a:t>Price</a:t>
                      </a:r>
                      <a:endParaRPr lang="en-US" sz="2000" dirty="0"/>
                    </a:p>
                  </a:txBody>
                  <a:tcPr marT="45718" marB="45718"/>
                </a:tc>
              </a:tr>
              <a:tr h="701156">
                <a:tc>
                  <a:txBody>
                    <a:bodyPr/>
                    <a:lstStyle/>
                    <a:p>
                      <a:r>
                        <a:rPr lang="en-US" sz="2000" dirty="0" smtClean="0">
                          <a:solidFill>
                            <a:srgbClr val="FF0000"/>
                          </a:solidFill>
                        </a:rPr>
                        <a:t>Canon</a:t>
                      </a:r>
                    </a:p>
                    <a:p>
                      <a:r>
                        <a:rPr lang="en-US" sz="2000" dirty="0" smtClean="0">
                          <a:solidFill>
                            <a:srgbClr val="FF0000"/>
                          </a:solidFill>
                        </a:rPr>
                        <a:t>EF 600mm f/4L USM</a:t>
                      </a:r>
                      <a:endParaRPr lang="en-US" sz="2000" dirty="0">
                        <a:solidFill>
                          <a:srgbClr val="FF0000"/>
                        </a:solidFill>
                      </a:endParaRPr>
                    </a:p>
                  </a:txBody>
                  <a:tcPr marT="45718" marB="45718"/>
                </a:tc>
                <a:tc>
                  <a:txBody>
                    <a:bodyPr/>
                    <a:lstStyle/>
                    <a:p>
                      <a:r>
                        <a:rPr lang="en-US" sz="2000" dirty="0" smtClean="0">
                          <a:solidFill>
                            <a:srgbClr val="FF0000"/>
                          </a:solidFill>
                        </a:rPr>
                        <a:t>6 </a:t>
                      </a:r>
                      <a:r>
                        <a:rPr lang="en-US" sz="2000" baseline="30000" dirty="0" smtClean="0">
                          <a:solidFill>
                            <a:srgbClr val="FF0000"/>
                          </a:solidFill>
                        </a:rPr>
                        <a:t>o</a:t>
                      </a:r>
                      <a:endParaRPr lang="en-US" sz="2000" baseline="30000" dirty="0">
                        <a:solidFill>
                          <a:srgbClr val="FF0000"/>
                        </a:solidFill>
                      </a:endParaRPr>
                    </a:p>
                  </a:txBody>
                  <a:tcPr marT="45718" marB="45718"/>
                </a:tc>
                <a:tc>
                  <a:txBody>
                    <a:bodyPr/>
                    <a:lstStyle/>
                    <a:p>
                      <a:r>
                        <a:rPr lang="en-US" sz="2000" dirty="0" smtClean="0">
                          <a:solidFill>
                            <a:srgbClr val="FF0000"/>
                          </a:solidFill>
                        </a:rPr>
                        <a:t>125 lines/mm</a:t>
                      </a:r>
                      <a:endParaRPr lang="en-US" sz="2000" dirty="0">
                        <a:solidFill>
                          <a:srgbClr val="FF0000"/>
                        </a:solidFill>
                      </a:endParaRPr>
                    </a:p>
                  </a:txBody>
                  <a:tcPr marT="45718" marB="45718"/>
                </a:tc>
                <a:tc>
                  <a:txBody>
                    <a:bodyPr/>
                    <a:lstStyle/>
                    <a:p>
                      <a:r>
                        <a:rPr lang="en-US" sz="2000" baseline="0" dirty="0" smtClean="0">
                          <a:solidFill>
                            <a:srgbClr val="FF0000"/>
                          </a:solidFill>
                        </a:rPr>
                        <a:t>   13 K$</a:t>
                      </a:r>
                      <a:endParaRPr lang="en-US" sz="2000" dirty="0">
                        <a:solidFill>
                          <a:srgbClr val="FF0000"/>
                        </a:solidFill>
                      </a:endParaRPr>
                    </a:p>
                  </a:txBody>
                  <a:tcPr marT="45718" marB="45718"/>
                </a:tc>
              </a:tr>
              <a:tr h="701156">
                <a:tc>
                  <a:txBody>
                    <a:bodyPr/>
                    <a:lstStyle/>
                    <a:p>
                      <a:r>
                        <a:rPr lang="en-US" sz="2000" dirty="0" smtClean="0"/>
                        <a:t>Canon</a:t>
                      </a:r>
                    </a:p>
                    <a:p>
                      <a:r>
                        <a:rPr lang="en-US" sz="2000" dirty="0" smtClean="0"/>
                        <a:t>EF 400mm f/5.6</a:t>
                      </a:r>
                      <a:r>
                        <a:rPr lang="en-US" sz="2000" baseline="0" dirty="0" smtClean="0"/>
                        <a:t> DO IS USM</a:t>
                      </a:r>
                      <a:endParaRPr lang="en-US" sz="2000" dirty="0"/>
                    </a:p>
                  </a:txBody>
                  <a:tcPr marT="45718" marB="45718"/>
                </a:tc>
                <a:tc>
                  <a:txBody>
                    <a:bodyPr/>
                    <a:lstStyle/>
                    <a:p>
                      <a:r>
                        <a:rPr lang="en-US" sz="2000" dirty="0" smtClean="0"/>
                        <a:t>6</a:t>
                      </a:r>
                      <a:r>
                        <a:rPr lang="en-US" sz="2000" baseline="30000" dirty="0" smtClean="0"/>
                        <a:t>o</a:t>
                      </a:r>
                      <a:endParaRPr lang="en-US" sz="2000" baseline="30000" dirty="0"/>
                    </a:p>
                  </a:txBody>
                  <a:tcPr marT="45718" marB="45718"/>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solidFill>
                            <a:srgbClr val="FF0000"/>
                          </a:solidFill>
                        </a:rPr>
                        <a:t>125 lines/mm</a:t>
                      </a:r>
                    </a:p>
                    <a:p>
                      <a:endParaRPr lang="en-US" sz="2000" dirty="0"/>
                    </a:p>
                  </a:txBody>
                  <a:tcPr marT="45718" marB="45718"/>
                </a:tc>
                <a:tc>
                  <a:txBody>
                    <a:bodyPr/>
                    <a:lstStyle/>
                    <a:p>
                      <a:r>
                        <a:rPr lang="en-US" sz="2000" baseline="0" dirty="0" smtClean="0"/>
                        <a:t>   1.3 K$</a:t>
                      </a:r>
                      <a:endParaRPr lang="en-US" sz="2000" dirty="0"/>
                    </a:p>
                  </a:txBody>
                  <a:tcPr marT="45718" marB="45718"/>
                </a:tc>
              </a:tr>
              <a:tr h="701156">
                <a:tc>
                  <a:txBody>
                    <a:bodyPr/>
                    <a:lstStyle/>
                    <a:p>
                      <a:r>
                        <a:rPr lang="en-US" sz="2000" dirty="0" smtClean="0"/>
                        <a:t>Canon</a:t>
                      </a:r>
                    </a:p>
                    <a:p>
                      <a:r>
                        <a:rPr lang="en-US" sz="2000" dirty="0" smtClean="0"/>
                        <a:t>EF 400mm f/2.8 L IS II USM</a:t>
                      </a:r>
                      <a:endParaRPr lang="en-US" sz="2000" dirty="0"/>
                    </a:p>
                  </a:txBody>
                  <a:tcPr marT="45718" marB="45718"/>
                </a:tc>
                <a:tc>
                  <a:txBody>
                    <a:bodyPr/>
                    <a:lstStyle/>
                    <a:p>
                      <a:r>
                        <a:rPr lang="en-US" sz="2000" dirty="0" smtClean="0"/>
                        <a:t>6</a:t>
                      </a:r>
                      <a:r>
                        <a:rPr lang="en-US" sz="2000" baseline="30000" dirty="0" smtClean="0"/>
                        <a:t>o</a:t>
                      </a:r>
                      <a:endParaRPr lang="en-US" sz="2000" baseline="30000" dirty="0"/>
                    </a:p>
                  </a:txBody>
                  <a:tcPr marT="45718" marB="45718"/>
                </a:tc>
                <a:tc>
                  <a:txBody>
                    <a:bodyPr/>
                    <a:lstStyle/>
                    <a:p>
                      <a:r>
                        <a:rPr lang="en-US" sz="2000" dirty="0" smtClean="0"/>
                        <a:t>Better then the f/5.6</a:t>
                      </a:r>
                      <a:endParaRPr lang="en-US" sz="2000" dirty="0"/>
                    </a:p>
                  </a:txBody>
                  <a:tcPr marT="45718" marB="45718"/>
                </a:tc>
                <a:tc>
                  <a:txBody>
                    <a:bodyPr/>
                    <a:lstStyle/>
                    <a:p>
                      <a:r>
                        <a:rPr lang="en-US" sz="2000" baseline="0" dirty="0" smtClean="0"/>
                        <a:t>  11.5 K$</a:t>
                      </a:r>
                      <a:endParaRPr lang="en-US" sz="2000" dirty="0"/>
                    </a:p>
                  </a:txBody>
                  <a:tcPr marT="45718" marB="45718"/>
                </a:tc>
              </a:tr>
              <a:tr h="701156">
                <a:tc>
                  <a:txBody>
                    <a:bodyPr/>
                    <a:lstStyle/>
                    <a:p>
                      <a:r>
                        <a:rPr lang="en-US" sz="2000" dirty="0" smtClean="0"/>
                        <a:t>Schneider</a:t>
                      </a:r>
                    </a:p>
                    <a:p>
                      <a:r>
                        <a:rPr lang="en-US" sz="2000" dirty="0" smtClean="0"/>
                        <a:t>Apo-Tele-</a:t>
                      </a:r>
                      <a:r>
                        <a:rPr lang="en-US" sz="2000" dirty="0" err="1" smtClean="0"/>
                        <a:t>Xenar</a:t>
                      </a:r>
                      <a:r>
                        <a:rPr lang="en-US" sz="2000" dirty="0" smtClean="0"/>
                        <a:t> 400mm f/5.6</a:t>
                      </a:r>
                      <a:endParaRPr lang="en-US" sz="2000" dirty="0"/>
                    </a:p>
                  </a:txBody>
                  <a:tcPr marT="45718" marB="45718"/>
                </a:tc>
                <a:tc>
                  <a:txBody>
                    <a:bodyPr/>
                    <a:lstStyle/>
                    <a:p>
                      <a:r>
                        <a:rPr lang="en-US" sz="2000" dirty="0" smtClean="0"/>
                        <a:t>29</a:t>
                      </a:r>
                      <a:r>
                        <a:rPr lang="en-US" sz="2000" baseline="30000" dirty="0" smtClean="0"/>
                        <a:t>o</a:t>
                      </a:r>
                      <a:endParaRPr lang="en-US" sz="2000" baseline="30000" dirty="0"/>
                    </a:p>
                  </a:txBody>
                  <a:tcPr marT="45718" marB="45718"/>
                </a:tc>
                <a:tc>
                  <a:txBody>
                    <a:bodyPr/>
                    <a:lstStyle/>
                    <a:p>
                      <a:r>
                        <a:rPr lang="en-US" sz="2000" dirty="0" smtClean="0"/>
                        <a:t>50 lines/mm</a:t>
                      </a:r>
                      <a:endParaRPr lang="en-US" sz="2000" dirty="0"/>
                    </a:p>
                  </a:txBody>
                  <a:tcPr marT="45718" marB="45718"/>
                </a:tc>
                <a:tc>
                  <a:txBody>
                    <a:bodyPr/>
                    <a:lstStyle/>
                    <a:p>
                      <a:r>
                        <a:rPr lang="en-US" sz="2000" baseline="0" dirty="0" smtClean="0"/>
                        <a:t>   2.4 K$</a:t>
                      </a:r>
                      <a:endParaRPr lang="en-US" sz="2000" dirty="0"/>
                    </a:p>
                  </a:txBody>
                  <a:tcPr marT="45718" marB="45718"/>
                </a:tc>
              </a:tr>
              <a:tr h="701156">
                <a:tc>
                  <a:txBody>
                    <a:bodyPr/>
                    <a:lstStyle/>
                    <a:p>
                      <a:r>
                        <a:rPr lang="en-US" sz="2000" dirty="0" err="1" smtClean="0"/>
                        <a:t>Rodenstock</a:t>
                      </a:r>
                      <a:endParaRPr lang="en-US" sz="2000" dirty="0" smtClean="0"/>
                    </a:p>
                    <a:p>
                      <a:r>
                        <a:rPr lang="en-US" sz="2000" dirty="0" smtClean="0"/>
                        <a:t>Apo-</a:t>
                      </a:r>
                      <a:r>
                        <a:rPr lang="en-US" sz="2000" dirty="0" err="1" smtClean="0"/>
                        <a:t>Sironar</a:t>
                      </a:r>
                      <a:r>
                        <a:rPr lang="en-US" sz="2000" dirty="0" smtClean="0"/>
                        <a:t> S 360mm f/6.8</a:t>
                      </a:r>
                      <a:endParaRPr lang="en-US" sz="2000" dirty="0"/>
                    </a:p>
                  </a:txBody>
                  <a:tcPr marT="45718" marB="45718"/>
                </a:tc>
                <a:tc>
                  <a:txBody>
                    <a:bodyPr/>
                    <a:lstStyle/>
                    <a:p>
                      <a:r>
                        <a:rPr lang="en-US" sz="2000" dirty="0" smtClean="0"/>
                        <a:t>40</a:t>
                      </a:r>
                      <a:r>
                        <a:rPr lang="en-US" sz="2000" baseline="30000" dirty="0" smtClean="0"/>
                        <a:t>o</a:t>
                      </a:r>
                      <a:endParaRPr lang="en-US" sz="2000" baseline="30000" dirty="0"/>
                    </a:p>
                  </a:txBody>
                  <a:tcPr marT="45718" marB="45718"/>
                </a:tc>
                <a:tc>
                  <a:txBody>
                    <a:bodyPr/>
                    <a:lstStyle/>
                    <a:p>
                      <a:r>
                        <a:rPr lang="en-US" sz="2000" dirty="0" smtClean="0"/>
                        <a:t>76 lines/mm</a:t>
                      </a:r>
                      <a:endParaRPr lang="en-US" sz="2000" dirty="0"/>
                    </a:p>
                  </a:txBody>
                  <a:tcPr marT="45718" marB="45718"/>
                </a:tc>
                <a:tc>
                  <a:txBody>
                    <a:bodyPr/>
                    <a:lstStyle/>
                    <a:p>
                      <a:r>
                        <a:rPr lang="en-US" sz="2000" baseline="0" dirty="0" smtClean="0"/>
                        <a:t>   4.4 K$</a:t>
                      </a:r>
                      <a:endParaRPr lang="en-US" sz="2000" dirty="0"/>
                    </a:p>
                  </a:txBody>
                  <a:tcPr marT="45718" marB="45718"/>
                </a:tc>
              </a:tr>
            </a:tbl>
          </a:graphicData>
        </a:graphic>
      </p:graphicFrame>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44</a:t>
            </a:fld>
            <a:endParaRPr lang="en-US" dirty="0">
              <a:solidFill>
                <a:srgbClr val="000000"/>
              </a:solidFill>
            </a:endParaRPr>
          </a:p>
        </p:txBody>
      </p:sp>
    </p:spTree>
    <p:extLst>
      <p:ext uri="{BB962C8B-B14F-4D97-AF65-F5344CB8AC3E}">
        <p14:creationId xmlns:p14="http://schemas.microsoft.com/office/powerpoint/2010/main" val="396861965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p:cNvSpPr>
            <a:spLocks noGrp="1"/>
          </p:cNvSpPr>
          <p:nvPr>
            <p:ph type="title"/>
          </p:nvPr>
        </p:nvSpPr>
        <p:spPr>
          <a:xfrm>
            <a:off x="359514" y="-133042"/>
            <a:ext cx="8229600" cy="1143000"/>
          </a:xfrm>
        </p:spPr>
        <p:txBody>
          <a:bodyPr/>
          <a:lstStyle/>
          <a:p>
            <a:r>
              <a:rPr lang="en-US" sz="3600" b="0" u="sng" dirty="0">
                <a:solidFill>
                  <a:srgbClr val="FF0000"/>
                </a:solidFill>
                <a:latin typeface="Calibri" charset="0"/>
                <a:ea typeface="ＭＳ Ｐゴシック" charset="0"/>
                <a:cs typeface="ＭＳ Ｐゴシック" charset="0"/>
              </a:rPr>
              <a:t>Electronics and Package Choice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75472911"/>
              </p:ext>
            </p:extLst>
          </p:nvPr>
        </p:nvGraphicFramePr>
        <p:xfrm>
          <a:off x="303213" y="1093788"/>
          <a:ext cx="8229600" cy="5303838"/>
        </p:xfrm>
        <a:graphic>
          <a:graphicData uri="http://schemas.openxmlformats.org/drawingml/2006/table">
            <a:tbl>
              <a:tblPr firstRow="1" bandRow="1">
                <a:tableStyleId>{5C22544A-7EE6-4342-B048-85BDC9FD1C3A}</a:tableStyleId>
              </a:tblPr>
              <a:tblGrid>
                <a:gridCol w="2057400"/>
                <a:gridCol w="2057400"/>
                <a:gridCol w="2266918"/>
                <a:gridCol w="1847882"/>
              </a:tblGrid>
              <a:tr h="457238">
                <a:tc>
                  <a:txBody>
                    <a:bodyPr/>
                    <a:lstStyle/>
                    <a:p>
                      <a:r>
                        <a:rPr lang="en-US" sz="2400" dirty="0" smtClean="0">
                          <a:solidFill>
                            <a:srgbClr val="FF0000"/>
                          </a:solidFill>
                        </a:rPr>
                        <a:t>Camera</a:t>
                      </a:r>
                      <a:endParaRPr lang="en-US" sz="2400" dirty="0">
                        <a:solidFill>
                          <a:srgbClr val="FF0000"/>
                        </a:solidFill>
                      </a:endParaRPr>
                    </a:p>
                  </a:txBody>
                  <a:tcPr marT="45724" marB="45724"/>
                </a:tc>
                <a:tc>
                  <a:txBody>
                    <a:bodyPr/>
                    <a:lstStyle/>
                    <a:p>
                      <a:r>
                        <a:rPr lang="en-US" sz="2400" dirty="0" smtClean="0">
                          <a:solidFill>
                            <a:srgbClr val="FF0000"/>
                          </a:solidFill>
                        </a:rPr>
                        <a:t>CCD Used</a:t>
                      </a:r>
                      <a:endParaRPr lang="en-US" sz="2400" dirty="0">
                        <a:solidFill>
                          <a:srgbClr val="FF0000"/>
                        </a:solidFill>
                      </a:endParaRPr>
                    </a:p>
                  </a:txBody>
                  <a:tcPr marT="45724" marB="45724"/>
                </a:tc>
                <a:tc>
                  <a:txBody>
                    <a:bodyPr/>
                    <a:lstStyle/>
                    <a:p>
                      <a:r>
                        <a:rPr lang="en-US" sz="2400" dirty="0" smtClean="0">
                          <a:solidFill>
                            <a:srgbClr val="FF0000"/>
                          </a:solidFill>
                        </a:rPr>
                        <a:t>Array/Pixels</a:t>
                      </a:r>
                      <a:endParaRPr lang="en-US" sz="2400" dirty="0">
                        <a:solidFill>
                          <a:srgbClr val="FF0000"/>
                        </a:solidFill>
                      </a:endParaRPr>
                    </a:p>
                  </a:txBody>
                  <a:tcPr marT="45724" marB="45724"/>
                </a:tc>
                <a:tc>
                  <a:txBody>
                    <a:bodyPr/>
                    <a:lstStyle/>
                    <a:p>
                      <a:r>
                        <a:rPr lang="en-US" sz="2400" dirty="0" smtClean="0">
                          <a:solidFill>
                            <a:srgbClr val="FF0000"/>
                          </a:solidFill>
                        </a:rPr>
                        <a:t>Price *</a:t>
                      </a:r>
                      <a:endParaRPr lang="en-US" sz="2400" dirty="0">
                        <a:solidFill>
                          <a:srgbClr val="FF0000"/>
                        </a:solidFill>
                      </a:endParaRPr>
                    </a:p>
                  </a:txBody>
                  <a:tcPr marT="45724" marB="45724"/>
                </a:tc>
              </a:tr>
              <a:tr h="823028">
                <a:tc>
                  <a:txBody>
                    <a:bodyPr/>
                    <a:lstStyle/>
                    <a:p>
                      <a:r>
                        <a:rPr lang="en-US" sz="2400" dirty="0" smtClean="0">
                          <a:solidFill>
                            <a:srgbClr val="FF0000"/>
                          </a:solidFill>
                        </a:rPr>
                        <a:t>FLI </a:t>
                      </a:r>
                      <a:r>
                        <a:rPr lang="en-US" sz="2400" dirty="0" err="1" smtClean="0">
                          <a:solidFill>
                            <a:srgbClr val="FF0000"/>
                          </a:solidFill>
                        </a:rPr>
                        <a:t>Proline</a:t>
                      </a:r>
                      <a:r>
                        <a:rPr lang="en-US" sz="2400" dirty="0" smtClean="0">
                          <a:solidFill>
                            <a:srgbClr val="FF0000"/>
                          </a:solidFill>
                        </a:rPr>
                        <a:t> PL50100</a:t>
                      </a:r>
                      <a:endParaRPr lang="en-US" sz="2400" dirty="0">
                        <a:solidFill>
                          <a:srgbClr val="FF0000"/>
                        </a:solidFill>
                      </a:endParaRPr>
                    </a:p>
                  </a:txBody>
                  <a:tcPr marT="45724" marB="45724"/>
                </a:tc>
                <a:tc>
                  <a:txBody>
                    <a:bodyPr/>
                    <a:lstStyle/>
                    <a:p>
                      <a:r>
                        <a:rPr lang="en-US" sz="2400" dirty="0" smtClean="0">
                          <a:solidFill>
                            <a:srgbClr val="FF0000"/>
                          </a:solidFill>
                        </a:rPr>
                        <a:t>Kodak KAF 50100</a:t>
                      </a:r>
                      <a:endParaRPr lang="en-US" sz="2400" dirty="0">
                        <a:solidFill>
                          <a:srgbClr val="FF0000"/>
                        </a:solidFill>
                      </a:endParaRPr>
                    </a:p>
                  </a:txBody>
                  <a:tcPr marT="45724" marB="45724"/>
                </a:tc>
                <a:tc>
                  <a:txBody>
                    <a:bodyPr/>
                    <a:lstStyle/>
                    <a:p>
                      <a:r>
                        <a:rPr lang="en-US" sz="2400" dirty="0" smtClean="0">
                          <a:solidFill>
                            <a:srgbClr val="FF0000"/>
                          </a:solidFill>
                        </a:rPr>
                        <a:t>6K x 8K/ 6μ</a:t>
                      </a:r>
                      <a:endParaRPr lang="en-US" sz="2400" dirty="0">
                        <a:solidFill>
                          <a:srgbClr val="FF0000"/>
                        </a:solidFill>
                      </a:endParaRPr>
                    </a:p>
                  </a:txBody>
                  <a:tcPr marT="45724" marB="45724"/>
                </a:tc>
                <a:tc>
                  <a:txBody>
                    <a:bodyPr/>
                    <a:lstStyle/>
                    <a:p>
                      <a:r>
                        <a:rPr lang="en-US" sz="2400" dirty="0" smtClean="0">
                          <a:solidFill>
                            <a:srgbClr val="FF0000"/>
                          </a:solidFill>
                        </a:rPr>
                        <a:t> 21K$</a:t>
                      </a:r>
                      <a:endParaRPr lang="en-US" sz="2400" dirty="0">
                        <a:solidFill>
                          <a:srgbClr val="FF0000"/>
                        </a:solidFill>
                      </a:endParaRPr>
                    </a:p>
                  </a:txBody>
                  <a:tcPr marT="45724" marB="45724"/>
                </a:tc>
              </a:tr>
              <a:tr h="823028">
                <a:tc>
                  <a:txBody>
                    <a:bodyPr/>
                    <a:lstStyle/>
                    <a:p>
                      <a:r>
                        <a:rPr lang="en-US" sz="2400" dirty="0" err="1" smtClean="0"/>
                        <a:t>Illunis</a:t>
                      </a:r>
                      <a:r>
                        <a:rPr lang="en-US" sz="2400" dirty="0" smtClean="0"/>
                        <a:t> RMV-50M</a:t>
                      </a:r>
                      <a:endParaRPr lang="en-US" sz="2400" dirty="0"/>
                    </a:p>
                  </a:txBody>
                  <a:tcPr marT="45724" marB="45724"/>
                </a:tc>
                <a:tc>
                  <a:txBody>
                    <a:bodyPr/>
                    <a:lstStyle/>
                    <a:p>
                      <a:r>
                        <a:rPr lang="en-US" sz="2400" dirty="0" smtClean="0"/>
                        <a:t>Kodak KAF 50100</a:t>
                      </a:r>
                      <a:endParaRPr lang="en-US" sz="2400" dirty="0"/>
                    </a:p>
                  </a:txBody>
                  <a:tcPr marT="45724" marB="457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6K x 8K/ 6μ</a:t>
                      </a:r>
                    </a:p>
                  </a:txBody>
                  <a:tcPr marT="45724" marB="45724"/>
                </a:tc>
                <a:tc>
                  <a:txBody>
                    <a:bodyPr/>
                    <a:lstStyle/>
                    <a:p>
                      <a:r>
                        <a:rPr lang="en-US" sz="2400" dirty="0" smtClean="0"/>
                        <a:t> 30K$</a:t>
                      </a:r>
                      <a:endParaRPr lang="en-US" sz="2400" dirty="0"/>
                    </a:p>
                  </a:txBody>
                  <a:tcPr marT="45724" marB="45724"/>
                </a:tc>
              </a:tr>
              <a:tr h="823028">
                <a:tc>
                  <a:txBody>
                    <a:bodyPr/>
                    <a:lstStyle/>
                    <a:p>
                      <a:r>
                        <a:rPr lang="en-US" sz="2400" dirty="0" smtClean="0"/>
                        <a:t>Spectral </a:t>
                      </a:r>
                      <a:r>
                        <a:rPr lang="en-US" sz="2400" dirty="0" err="1" smtClean="0"/>
                        <a:t>Instr</a:t>
                      </a:r>
                      <a:r>
                        <a:rPr lang="en-US" sz="2400" dirty="0" smtClean="0"/>
                        <a:t> 1100S</a:t>
                      </a:r>
                      <a:endParaRPr lang="en-US" sz="2400" dirty="0"/>
                    </a:p>
                  </a:txBody>
                  <a:tcPr marT="45724" marB="45724"/>
                </a:tc>
                <a:tc>
                  <a:txBody>
                    <a:bodyPr/>
                    <a:lstStyle/>
                    <a:p>
                      <a:r>
                        <a:rPr lang="en-US" sz="2400" dirty="0" smtClean="0"/>
                        <a:t>Kodak KAF 50100</a:t>
                      </a:r>
                      <a:endParaRPr lang="en-US" sz="2400" dirty="0"/>
                    </a:p>
                  </a:txBody>
                  <a:tcPr marT="45724" marB="457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6K x 8K/ 6μ</a:t>
                      </a:r>
                    </a:p>
                  </a:txBody>
                  <a:tcPr marT="45724" marB="45724"/>
                </a:tc>
                <a:tc>
                  <a:txBody>
                    <a:bodyPr/>
                    <a:lstStyle/>
                    <a:p>
                      <a:r>
                        <a:rPr lang="en-US" sz="2400" dirty="0" smtClean="0"/>
                        <a:t> 40K$</a:t>
                      </a:r>
                      <a:endParaRPr lang="en-US" sz="2400" dirty="0"/>
                    </a:p>
                  </a:txBody>
                  <a:tcPr marT="45724" marB="45724"/>
                </a:tc>
              </a:tr>
              <a:tr h="823028">
                <a:tc>
                  <a:txBody>
                    <a:bodyPr/>
                    <a:lstStyle/>
                    <a:p>
                      <a:r>
                        <a:rPr lang="en-US" sz="2400" dirty="0" smtClean="0"/>
                        <a:t>Spectral </a:t>
                      </a:r>
                      <a:r>
                        <a:rPr lang="en-US" sz="2400" dirty="0" err="1" smtClean="0"/>
                        <a:t>Instr</a:t>
                      </a:r>
                      <a:r>
                        <a:rPr lang="en-US" sz="2400" dirty="0" smtClean="0"/>
                        <a:t> 1110S</a:t>
                      </a:r>
                      <a:endParaRPr lang="en-US" sz="2400" dirty="0"/>
                    </a:p>
                  </a:txBody>
                  <a:tcPr marT="45724" marB="45724"/>
                </a:tc>
                <a:tc>
                  <a:txBody>
                    <a:bodyPr/>
                    <a:lstStyle/>
                    <a:p>
                      <a:r>
                        <a:rPr lang="en-US" sz="2400" dirty="0" smtClean="0"/>
                        <a:t>Loral CCD 595</a:t>
                      </a:r>
                      <a:endParaRPr lang="en-US" sz="2400" dirty="0"/>
                    </a:p>
                  </a:txBody>
                  <a:tcPr marT="45724" marB="457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9K x 9K/ 9μ</a:t>
                      </a:r>
                    </a:p>
                  </a:txBody>
                  <a:tcPr marT="45724" marB="45724"/>
                </a:tc>
                <a:tc>
                  <a:txBody>
                    <a:bodyPr/>
                    <a:lstStyle/>
                    <a:p>
                      <a:r>
                        <a:rPr lang="en-US" sz="2400" dirty="0" smtClean="0"/>
                        <a:t>150K$</a:t>
                      </a:r>
                      <a:endParaRPr lang="en-US" sz="2400" dirty="0"/>
                    </a:p>
                  </a:txBody>
                  <a:tcPr marT="45724" marB="45724"/>
                </a:tc>
              </a:tr>
              <a:tr h="1554488">
                <a:tc>
                  <a:txBody>
                    <a:bodyPr/>
                    <a:lstStyle/>
                    <a:p>
                      <a:r>
                        <a:rPr lang="en-US" sz="2400" dirty="0" smtClean="0"/>
                        <a:t>STA Custom</a:t>
                      </a:r>
                    </a:p>
                    <a:p>
                      <a:r>
                        <a:rPr lang="en-US" sz="2400" dirty="0" smtClean="0"/>
                        <a:t>Camera</a:t>
                      </a:r>
                    </a:p>
                    <a:p>
                      <a:r>
                        <a:rPr lang="en-US" sz="2400" dirty="0" smtClean="0"/>
                        <a:t>Mega-Vision</a:t>
                      </a:r>
                    </a:p>
                    <a:p>
                      <a:r>
                        <a:rPr lang="en-US" sz="2400" dirty="0" smtClean="0"/>
                        <a:t>E7 Cam Back</a:t>
                      </a:r>
                      <a:endParaRPr lang="en-US" sz="2400" dirty="0"/>
                    </a:p>
                  </a:txBody>
                  <a:tcPr marT="45724" marB="45724"/>
                </a:tc>
                <a:tc>
                  <a:txBody>
                    <a:bodyPr/>
                    <a:lstStyle/>
                    <a:p>
                      <a:r>
                        <a:rPr lang="en-US" sz="2400" dirty="0" smtClean="0"/>
                        <a:t>STA 1600A</a:t>
                      </a:r>
                    </a:p>
                    <a:p>
                      <a:endParaRPr lang="en-US" sz="2400" dirty="0" smtClean="0"/>
                    </a:p>
                    <a:p>
                      <a:r>
                        <a:rPr lang="en-US" sz="2400" dirty="0" smtClean="0"/>
                        <a:t>Kodak</a:t>
                      </a:r>
                      <a:r>
                        <a:rPr lang="en-US" sz="2400" baseline="0" dirty="0" smtClean="0"/>
                        <a:t> KAF</a:t>
                      </a:r>
                    </a:p>
                    <a:p>
                      <a:r>
                        <a:rPr lang="en-US" sz="2400" baseline="0" dirty="0" smtClean="0"/>
                        <a:t>50100</a:t>
                      </a:r>
                      <a:endParaRPr lang="en-US" sz="2400" dirty="0"/>
                    </a:p>
                  </a:txBody>
                  <a:tcPr marT="45724" marB="4572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10K x 10K/ 9μ</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6K x 8K/ 6μ</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smtClean="0"/>
                    </a:p>
                  </a:txBody>
                  <a:tcPr marT="45724" marB="45724"/>
                </a:tc>
                <a:tc>
                  <a:txBody>
                    <a:bodyPr/>
                    <a:lstStyle/>
                    <a:p>
                      <a:r>
                        <a:rPr lang="en-US" sz="2400" dirty="0" smtClean="0"/>
                        <a:t> 75</a:t>
                      </a:r>
                      <a:r>
                        <a:rPr lang="en-US" sz="2400" baseline="0" dirty="0" smtClean="0"/>
                        <a:t> – 150K$</a:t>
                      </a:r>
                    </a:p>
                    <a:p>
                      <a:endParaRPr lang="en-US" sz="2400" baseline="0" dirty="0" smtClean="0"/>
                    </a:p>
                    <a:p>
                      <a:r>
                        <a:rPr lang="en-US" sz="2400" baseline="0" dirty="0" smtClean="0"/>
                        <a:t> 24K$</a:t>
                      </a:r>
                    </a:p>
                  </a:txBody>
                  <a:tcPr marT="45724" marB="45724"/>
                </a:tc>
              </a:tr>
            </a:tbl>
          </a:graphicData>
        </a:graphic>
      </p:graphicFrame>
      <p:sp>
        <p:nvSpPr>
          <p:cNvPr id="31783" name="TextBox 1"/>
          <p:cNvSpPr txBox="1">
            <a:spLocks noChangeArrowheads="1"/>
          </p:cNvSpPr>
          <p:nvPr/>
        </p:nvSpPr>
        <p:spPr bwMode="auto">
          <a:xfrm>
            <a:off x="5091186" y="6397625"/>
            <a:ext cx="3571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 Prices include the CCD</a:t>
            </a:r>
          </a:p>
        </p:txBody>
      </p:sp>
      <p:sp>
        <p:nvSpPr>
          <p:cNvPr id="31784" name="TextBox 1"/>
          <p:cNvSpPr txBox="1">
            <a:spLocks noChangeArrowheads="1"/>
          </p:cNvSpPr>
          <p:nvPr/>
        </p:nvSpPr>
        <p:spPr bwMode="auto">
          <a:xfrm>
            <a:off x="101600" y="26749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45</a:t>
            </a:fld>
            <a:endParaRPr lang="en-US" dirty="0">
              <a:solidFill>
                <a:srgbClr val="000000"/>
              </a:solidFill>
            </a:endParaRPr>
          </a:p>
        </p:txBody>
      </p:sp>
    </p:spTree>
    <p:extLst>
      <p:ext uri="{BB962C8B-B14F-4D97-AF65-F5344CB8AC3E}">
        <p14:creationId xmlns:p14="http://schemas.microsoft.com/office/powerpoint/2010/main" val="62671813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a:solidFill>
                  <a:srgbClr val="FF0000"/>
                </a:solidFill>
              </a:rPr>
              <a:t>F</a:t>
            </a:r>
            <a:r>
              <a:rPr lang="en-US" sz="3200" u="sng" dirty="0" smtClean="0">
                <a:solidFill>
                  <a:srgbClr val="FF0000"/>
                </a:solidFill>
              </a:rPr>
              <a:t>ocal length of FVC Lens for Proto-DESI</a:t>
            </a:r>
            <a:endParaRPr lang="en-US" sz="3200" u="sng" dirty="0">
              <a:solidFill>
                <a:srgbClr val="FF0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6568139"/>
              </p:ext>
            </p:extLst>
          </p:nvPr>
        </p:nvGraphicFramePr>
        <p:xfrm>
          <a:off x="457200" y="1600200"/>
          <a:ext cx="8229600" cy="2011680"/>
        </p:xfrm>
        <a:graphic>
          <a:graphicData uri="http://schemas.openxmlformats.org/drawingml/2006/table">
            <a:tbl>
              <a:tblPr firstRow="1" bandRow="1">
                <a:tableStyleId>{5C22544A-7EE6-4342-B048-85BDC9FD1C3A}</a:tableStyleId>
              </a:tblPr>
              <a:tblGrid>
                <a:gridCol w="1645920"/>
                <a:gridCol w="1645920"/>
                <a:gridCol w="1382908"/>
                <a:gridCol w="1600472"/>
                <a:gridCol w="1954380"/>
              </a:tblGrid>
              <a:tr h="370840">
                <a:tc>
                  <a:txBody>
                    <a:bodyPr/>
                    <a:lstStyle/>
                    <a:p>
                      <a:r>
                        <a:rPr lang="en-US" dirty="0" smtClean="0"/>
                        <a:t>FVC to Focal</a:t>
                      </a:r>
                      <a:r>
                        <a:rPr lang="en-US" baseline="0" dirty="0" smtClean="0"/>
                        <a:t> Plane </a:t>
                      </a:r>
                      <a:r>
                        <a:rPr lang="en-US" baseline="0" dirty="0" err="1" smtClean="0"/>
                        <a:t>Dist</a:t>
                      </a:r>
                      <a:endParaRPr lang="en-US" dirty="0"/>
                    </a:p>
                  </a:txBody>
                  <a:tcPr/>
                </a:tc>
                <a:tc>
                  <a:txBody>
                    <a:bodyPr/>
                    <a:lstStyle/>
                    <a:p>
                      <a:r>
                        <a:rPr lang="en-US" dirty="0" smtClean="0"/>
                        <a:t>Lens Focal Length</a:t>
                      </a:r>
                      <a:endParaRPr lang="en-US" dirty="0"/>
                    </a:p>
                  </a:txBody>
                  <a:tcPr/>
                </a:tc>
                <a:tc>
                  <a:txBody>
                    <a:bodyPr/>
                    <a:lstStyle/>
                    <a:p>
                      <a:r>
                        <a:rPr lang="en-US" dirty="0" err="1" smtClean="0"/>
                        <a:t>Demag</a:t>
                      </a:r>
                      <a:endParaRPr lang="en-US" dirty="0"/>
                    </a:p>
                  </a:txBody>
                  <a:tcPr/>
                </a:tc>
                <a:tc>
                  <a:txBody>
                    <a:bodyPr/>
                    <a:lstStyle/>
                    <a:p>
                      <a:r>
                        <a:rPr lang="en-US" dirty="0" smtClean="0"/>
                        <a:t>Precision on CCD</a:t>
                      </a:r>
                      <a:endParaRPr lang="en-US" dirty="0"/>
                    </a:p>
                  </a:txBody>
                  <a:tcPr/>
                </a:tc>
                <a:tc>
                  <a:txBody>
                    <a:bodyPr/>
                    <a:lstStyle/>
                    <a:p>
                      <a:r>
                        <a:rPr lang="en-US" dirty="0" smtClean="0"/>
                        <a:t>Precision on </a:t>
                      </a:r>
                    </a:p>
                    <a:p>
                      <a:r>
                        <a:rPr lang="en-US" dirty="0" smtClean="0"/>
                        <a:t>Fiber</a:t>
                      </a:r>
                      <a:r>
                        <a:rPr lang="en-US" baseline="0" dirty="0" smtClean="0"/>
                        <a:t> Plane</a:t>
                      </a:r>
                      <a:endParaRPr lang="en-US" dirty="0"/>
                    </a:p>
                  </a:txBody>
                  <a:tcPr/>
                </a:tc>
              </a:tr>
              <a:tr h="370840">
                <a:tc>
                  <a:txBody>
                    <a:bodyPr/>
                    <a:lstStyle/>
                    <a:p>
                      <a:r>
                        <a:rPr lang="en-US" sz="2400" dirty="0" smtClean="0">
                          <a:solidFill>
                            <a:srgbClr val="FF0000"/>
                          </a:solidFill>
                        </a:rPr>
                        <a:t>     8.9 m</a:t>
                      </a:r>
                      <a:endParaRPr lang="en-US" sz="2400" dirty="0">
                        <a:solidFill>
                          <a:srgbClr val="FF0000"/>
                        </a:solidFill>
                      </a:endParaRPr>
                    </a:p>
                  </a:txBody>
                  <a:tcPr/>
                </a:tc>
                <a:tc>
                  <a:txBody>
                    <a:bodyPr/>
                    <a:lstStyle/>
                    <a:p>
                      <a:r>
                        <a:rPr lang="en-US" sz="2400" dirty="0" smtClean="0">
                          <a:solidFill>
                            <a:srgbClr val="FF0000"/>
                          </a:solidFill>
                        </a:rPr>
                        <a:t>    400 mm</a:t>
                      </a:r>
                      <a:endParaRPr lang="en-US" sz="2400" dirty="0">
                        <a:solidFill>
                          <a:srgbClr val="FF0000"/>
                        </a:solidFill>
                      </a:endParaRPr>
                    </a:p>
                  </a:txBody>
                  <a:tcPr/>
                </a:tc>
                <a:tc>
                  <a:txBody>
                    <a:bodyPr/>
                    <a:lstStyle/>
                    <a:p>
                      <a:r>
                        <a:rPr lang="en-US" sz="2400" dirty="0" smtClean="0">
                          <a:solidFill>
                            <a:srgbClr val="FF0000"/>
                          </a:solidFill>
                        </a:rPr>
                        <a:t>     ~21</a:t>
                      </a:r>
                      <a:endParaRPr lang="en-US" sz="2400" dirty="0">
                        <a:solidFill>
                          <a:srgbClr val="FF0000"/>
                        </a:solidFill>
                      </a:endParaRPr>
                    </a:p>
                  </a:txBody>
                  <a:tcPr/>
                </a:tc>
                <a:tc>
                  <a:txBody>
                    <a:bodyPr/>
                    <a:lstStyle/>
                    <a:p>
                      <a:r>
                        <a:rPr lang="en-US" sz="2400" dirty="0" smtClean="0">
                          <a:solidFill>
                            <a:srgbClr val="FF0000"/>
                          </a:solidFill>
                        </a:rPr>
                        <a:t>     0.12 μ</a:t>
                      </a:r>
                      <a:endParaRPr lang="en-US" sz="2400" dirty="0">
                        <a:solidFill>
                          <a:srgbClr val="FF0000"/>
                        </a:solidFill>
                      </a:endParaRPr>
                    </a:p>
                  </a:txBody>
                  <a:tcPr/>
                </a:tc>
                <a:tc>
                  <a:txBody>
                    <a:bodyPr/>
                    <a:lstStyle/>
                    <a:p>
                      <a:r>
                        <a:rPr lang="en-US" sz="2400" dirty="0" smtClean="0">
                          <a:solidFill>
                            <a:srgbClr val="FF0000"/>
                          </a:solidFill>
                        </a:rPr>
                        <a:t>     2.5 μ</a:t>
                      </a:r>
                      <a:endParaRPr lang="en-US" sz="2400" dirty="0">
                        <a:solidFill>
                          <a:srgbClr val="FF0000"/>
                        </a:solidFill>
                      </a:endParaRPr>
                    </a:p>
                  </a:txBody>
                  <a:tcPr/>
                </a:tc>
              </a:tr>
              <a:tr h="370840">
                <a:tc>
                  <a:txBody>
                    <a:bodyPr/>
                    <a:lstStyle/>
                    <a:p>
                      <a:r>
                        <a:rPr lang="en-US" sz="2400" dirty="0" smtClean="0">
                          <a:solidFill>
                            <a:srgbClr val="FF0000"/>
                          </a:solidFill>
                        </a:rPr>
                        <a:t>    12.5 m</a:t>
                      </a:r>
                      <a:endParaRPr lang="en-US" sz="2400" dirty="0">
                        <a:solidFill>
                          <a:srgbClr val="FF0000"/>
                        </a:solidFill>
                      </a:endParaRPr>
                    </a:p>
                  </a:txBody>
                  <a:tcPr/>
                </a:tc>
                <a:tc>
                  <a:txBody>
                    <a:bodyPr/>
                    <a:lstStyle/>
                    <a:p>
                      <a:r>
                        <a:rPr lang="en-US" sz="2400" dirty="0" smtClean="0">
                          <a:solidFill>
                            <a:srgbClr val="FF0000"/>
                          </a:solidFill>
                        </a:rPr>
                        <a:t>    600 mm</a:t>
                      </a:r>
                      <a:endParaRPr lang="en-US" sz="2400" dirty="0">
                        <a:solidFill>
                          <a:srgbClr val="FF0000"/>
                        </a:solidFill>
                      </a:endParaRPr>
                    </a:p>
                  </a:txBody>
                  <a:tcPr/>
                </a:tc>
                <a:tc>
                  <a:txBody>
                    <a:bodyPr/>
                    <a:lstStyle/>
                    <a:p>
                      <a:r>
                        <a:rPr lang="en-US" sz="2400" dirty="0" smtClean="0">
                          <a:solidFill>
                            <a:srgbClr val="FF0000"/>
                          </a:solidFill>
                        </a:rPr>
                        <a:t>     ~20</a:t>
                      </a:r>
                      <a:endParaRPr lang="en-US" sz="2400" dirty="0">
                        <a:solidFill>
                          <a:srgbClr val="FF0000"/>
                        </a:solidFill>
                      </a:endParaRPr>
                    </a:p>
                  </a:txBody>
                  <a:tcPr/>
                </a:tc>
                <a:tc>
                  <a:txBody>
                    <a:bodyPr/>
                    <a:lstStyle/>
                    <a:p>
                      <a:r>
                        <a:rPr lang="en-US" sz="2400" dirty="0" smtClean="0">
                          <a:solidFill>
                            <a:srgbClr val="FF0000"/>
                          </a:solidFill>
                        </a:rPr>
                        <a:t>     0.12 μ</a:t>
                      </a:r>
                      <a:endParaRPr lang="en-US" sz="2400" dirty="0">
                        <a:solidFill>
                          <a:srgbClr val="FF0000"/>
                        </a:solidFill>
                      </a:endParaRPr>
                    </a:p>
                  </a:txBody>
                  <a:tcPr/>
                </a:tc>
                <a:tc>
                  <a:txBody>
                    <a:bodyPr/>
                    <a:lstStyle/>
                    <a:p>
                      <a:r>
                        <a:rPr lang="en-US" sz="2400" dirty="0" smtClean="0">
                          <a:solidFill>
                            <a:srgbClr val="FF0000"/>
                          </a:solidFill>
                        </a:rPr>
                        <a:t>     2.4 μ</a:t>
                      </a:r>
                      <a:endParaRPr lang="en-US" sz="2400" dirty="0">
                        <a:solidFill>
                          <a:srgbClr val="FF0000"/>
                        </a:solidFill>
                      </a:endParaRPr>
                    </a:p>
                  </a:txBody>
                  <a:tcPr/>
                </a:tc>
              </a:tr>
              <a:tr h="370840">
                <a:tc>
                  <a:txBody>
                    <a:bodyPr/>
                    <a:lstStyle/>
                    <a:p>
                      <a:r>
                        <a:rPr lang="en-US" sz="2400" dirty="0" smtClean="0">
                          <a:solidFill>
                            <a:srgbClr val="FF0000"/>
                          </a:solidFill>
                        </a:rPr>
                        <a:t>    12.5 m</a:t>
                      </a:r>
                      <a:endParaRPr lang="en-US" sz="2400" dirty="0">
                        <a:solidFill>
                          <a:srgbClr val="FF0000"/>
                        </a:solidFill>
                      </a:endParaRPr>
                    </a:p>
                  </a:txBody>
                  <a:tcPr/>
                </a:tc>
                <a:tc>
                  <a:txBody>
                    <a:bodyPr/>
                    <a:lstStyle/>
                    <a:p>
                      <a:r>
                        <a:rPr lang="en-US" sz="2400" dirty="0" smtClean="0">
                          <a:solidFill>
                            <a:srgbClr val="FF0000"/>
                          </a:solidFill>
                        </a:rPr>
                        <a:t>    400 mm</a:t>
                      </a:r>
                      <a:endParaRPr lang="en-US" sz="2400" dirty="0">
                        <a:solidFill>
                          <a:srgbClr val="FF0000"/>
                        </a:solidFill>
                      </a:endParaRPr>
                    </a:p>
                  </a:txBody>
                  <a:tcPr/>
                </a:tc>
                <a:tc>
                  <a:txBody>
                    <a:bodyPr/>
                    <a:lstStyle/>
                    <a:p>
                      <a:r>
                        <a:rPr lang="en-US" sz="2400" dirty="0" smtClean="0">
                          <a:solidFill>
                            <a:srgbClr val="FF0000"/>
                          </a:solidFill>
                        </a:rPr>
                        <a:t>     ~30</a:t>
                      </a:r>
                      <a:endParaRPr lang="en-US" sz="2400" dirty="0">
                        <a:solidFill>
                          <a:srgbClr val="FF0000"/>
                        </a:solidFill>
                      </a:endParaRPr>
                    </a:p>
                  </a:txBody>
                  <a:tcPr/>
                </a:tc>
                <a:tc>
                  <a:txBody>
                    <a:bodyPr/>
                    <a:lstStyle/>
                    <a:p>
                      <a:r>
                        <a:rPr lang="en-US" sz="2400" dirty="0" smtClean="0">
                          <a:solidFill>
                            <a:srgbClr val="FF0000"/>
                          </a:solidFill>
                        </a:rPr>
                        <a:t>     0.12 μ</a:t>
                      </a:r>
                      <a:endParaRPr lang="en-US" sz="2400" dirty="0">
                        <a:solidFill>
                          <a:srgbClr val="FF0000"/>
                        </a:solidFill>
                      </a:endParaRPr>
                    </a:p>
                  </a:txBody>
                  <a:tcPr/>
                </a:tc>
                <a:tc>
                  <a:txBody>
                    <a:bodyPr/>
                    <a:lstStyle/>
                    <a:p>
                      <a:r>
                        <a:rPr lang="en-US" sz="2400" dirty="0" smtClean="0">
                          <a:solidFill>
                            <a:srgbClr val="FF0000"/>
                          </a:solidFill>
                        </a:rPr>
                        <a:t>     3.6 μ</a:t>
                      </a:r>
                      <a:endParaRPr lang="en-US" sz="2400" dirty="0">
                        <a:solidFill>
                          <a:srgbClr val="FF0000"/>
                        </a:solidFill>
                      </a:endParaRPr>
                    </a:p>
                  </a:txBody>
                  <a:tcPr/>
                </a:tc>
              </a:tr>
            </a:tbl>
          </a:graphicData>
        </a:graphic>
      </p:graphicFrame>
      <p:pic>
        <p:nvPicPr>
          <p:cNvPr id="5" name="Content Placeholder 3" descr="P1010083.JPG"/>
          <p:cNvPicPr>
            <a:picLocks noChangeAspect="1"/>
          </p:cNvPicPr>
          <p:nvPr/>
        </p:nvPicPr>
        <p:blipFill rotWithShape="1">
          <a:blip r:embed="rId2">
            <a:extLst>
              <a:ext uri="{28A0092B-C50C-407E-A947-70E740481C1C}">
                <a14:useLocalDpi xmlns:a14="http://schemas.microsoft.com/office/drawing/2010/main" val="0"/>
              </a:ext>
            </a:extLst>
          </a:blip>
          <a:srcRect l="24760" t="30559" r="33417" b="21680"/>
          <a:stretch/>
        </p:blipFill>
        <p:spPr>
          <a:xfrm>
            <a:off x="457200" y="3852197"/>
            <a:ext cx="3172131" cy="2716842"/>
          </a:xfrm>
          <a:prstGeom prst="rect">
            <a:avLst/>
          </a:prstGeom>
        </p:spPr>
      </p:pic>
      <p:sp>
        <p:nvSpPr>
          <p:cNvPr id="6" name="TextBox 5"/>
          <p:cNvSpPr txBox="1"/>
          <p:nvPr/>
        </p:nvSpPr>
        <p:spPr>
          <a:xfrm>
            <a:off x="3792422" y="3886988"/>
            <a:ext cx="5356003" cy="2308324"/>
          </a:xfrm>
          <a:prstGeom prst="rect">
            <a:avLst/>
          </a:prstGeom>
          <a:noFill/>
        </p:spPr>
        <p:txBody>
          <a:bodyPr wrap="none" rtlCol="0">
            <a:spAutoFit/>
          </a:bodyPr>
          <a:lstStyle/>
          <a:p>
            <a:r>
              <a:rPr lang="en-US" sz="2400" dirty="0" smtClean="0">
                <a:solidFill>
                  <a:srgbClr val="000090"/>
                </a:solidFill>
              </a:rPr>
              <a:t>&gt; Prototype FVC with 400 mm lens exists.</a:t>
            </a:r>
          </a:p>
          <a:p>
            <a:r>
              <a:rPr lang="en-US" sz="2400" dirty="0" smtClean="0">
                <a:solidFill>
                  <a:srgbClr val="000090"/>
                </a:solidFill>
              </a:rPr>
              <a:t>&gt; Would prefer the 600 mm lens </a:t>
            </a:r>
          </a:p>
          <a:p>
            <a:r>
              <a:rPr lang="en-US" sz="2400" dirty="0" smtClean="0">
                <a:solidFill>
                  <a:srgbClr val="000090"/>
                </a:solidFill>
              </a:rPr>
              <a:t>    for Proto DESI, as planned for </a:t>
            </a:r>
          </a:p>
          <a:p>
            <a:r>
              <a:rPr lang="en-US" sz="2400" dirty="0" smtClean="0">
                <a:solidFill>
                  <a:srgbClr val="000090"/>
                </a:solidFill>
              </a:rPr>
              <a:t>    the real thing</a:t>
            </a:r>
          </a:p>
          <a:p>
            <a:r>
              <a:rPr lang="en-US" sz="2400" dirty="0" smtClean="0">
                <a:solidFill>
                  <a:srgbClr val="000090"/>
                </a:solidFill>
              </a:rPr>
              <a:t>&gt; If money is tight, the 400 mm lens</a:t>
            </a:r>
          </a:p>
          <a:p>
            <a:r>
              <a:rPr lang="en-US" sz="2400" dirty="0" smtClean="0">
                <a:solidFill>
                  <a:srgbClr val="000090"/>
                </a:solidFill>
              </a:rPr>
              <a:t>    will work fine</a:t>
            </a:r>
            <a:endParaRPr lang="en-US" sz="2400" dirty="0">
              <a:solidFill>
                <a:srgbClr val="000090"/>
              </a:solidFill>
            </a:endParaRPr>
          </a:p>
        </p:txBody>
      </p:sp>
    </p:spTree>
    <p:extLst>
      <p:ext uri="{BB962C8B-B14F-4D97-AF65-F5344CB8AC3E}">
        <p14:creationId xmlns:p14="http://schemas.microsoft.com/office/powerpoint/2010/main" val="156961963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u="sng" dirty="0">
                <a:solidFill>
                  <a:srgbClr val="FF0000"/>
                </a:solidFill>
              </a:rPr>
              <a:t>Dependence on the Number of </a:t>
            </a:r>
            <a:r>
              <a:rPr lang="en-US" sz="3200" b="0" u="sng" dirty="0" err="1">
                <a:solidFill>
                  <a:srgbClr val="FF0000"/>
                </a:solidFill>
              </a:rPr>
              <a:t>Fiducials</a:t>
            </a:r>
            <a:endParaRPr lang="en-US" sz="3200" b="0" u="sng" dirty="0"/>
          </a:p>
        </p:txBody>
      </p:sp>
      <p:sp>
        <p:nvSpPr>
          <p:cNvPr id="3" name="Content Placeholder 2"/>
          <p:cNvSpPr>
            <a:spLocks noGrp="1"/>
          </p:cNvSpPr>
          <p:nvPr>
            <p:ph idx="1"/>
          </p:nvPr>
        </p:nvSpPr>
        <p:spPr>
          <a:xfrm>
            <a:off x="457200" y="1417638"/>
            <a:ext cx="8229600" cy="4525963"/>
          </a:xfrm>
        </p:spPr>
        <p:txBody>
          <a:bodyPr>
            <a:normAutofit/>
          </a:bodyPr>
          <a:lstStyle/>
          <a:p>
            <a:r>
              <a:rPr lang="en-US" sz="2400" dirty="0" smtClean="0">
                <a:solidFill>
                  <a:srgbClr val="000090"/>
                </a:solidFill>
              </a:rPr>
              <a:t>Used real data of 36 exposures with the Fiber View Camera with 64 fibers each. Selected 16 fibers as </a:t>
            </a:r>
            <a:r>
              <a:rPr lang="en-US" sz="2400" dirty="0" err="1" smtClean="0">
                <a:solidFill>
                  <a:srgbClr val="000090"/>
                </a:solidFill>
              </a:rPr>
              <a:t>fiducials</a:t>
            </a:r>
            <a:r>
              <a:rPr lang="en-US" sz="2400" dirty="0" smtClean="0">
                <a:solidFill>
                  <a:srgbClr val="000090"/>
                </a:solidFill>
              </a:rPr>
              <a:t> to fit the 10 coefficients in x and 10 coefficients in y in the third order polynomial transformation for each exposure. Found the resolution on the fiber plane for the remaining fibers not used as </a:t>
            </a:r>
            <a:r>
              <a:rPr lang="en-US" sz="2400" dirty="0" err="1" smtClean="0">
                <a:solidFill>
                  <a:srgbClr val="000090"/>
                </a:solidFill>
              </a:rPr>
              <a:t>fiducials</a:t>
            </a:r>
            <a:r>
              <a:rPr lang="en-US" sz="2400" dirty="0" smtClean="0">
                <a:solidFill>
                  <a:srgbClr val="000090"/>
                </a:solidFill>
              </a:rPr>
              <a:t> to be about 2.5 microns.</a:t>
            </a:r>
          </a:p>
          <a:p>
            <a:r>
              <a:rPr lang="en-US" sz="2400" dirty="0" smtClean="0">
                <a:solidFill>
                  <a:srgbClr val="000090"/>
                </a:solidFill>
              </a:rPr>
              <a:t>Repeated using N fibers as </a:t>
            </a:r>
            <a:r>
              <a:rPr lang="en-US" sz="2400" dirty="0" err="1" smtClean="0">
                <a:solidFill>
                  <a:srgbClr val="000090"/>
                </a:solidFill>
              </a:rPr>
              <a:t>fiducials</a:t>
            </a:r>
            <a:r>
              <a:rPr lang="en-US" sz="2400" dirty="0" smtClean="0">
                <a:solidFill>
                  <a:srgbClr val="000090"/>
                </a:solidFill>
              </a:rPr>
              <a:t> with N from 16 to 48. With N above 30 or so resolution of the non-</a:t>
            </a:r>
            <a:r>
              <a:rPr lang="en-US" sz="2400" dirty="0" err="1" smtClean="0">
                <a:solidFill>
                  <a:srgbClr val="000090"/>
                </a:solidFill>
              </a:rPr>
              <a:t>fiducial</a:t>
            </a:r>
            <a:r>
              <a:rPr lang="en-US" sz="2400" dirty="0" smtClean="0">
                <a:solidFill>
                  <a:srgbClr val="000090"/>
                </a:solidFill>
              </a:rPr>
              <a:t> fibers approached 2.0 microns, as good as we have ever seen.</a:t>
            </a:r>
          </a:p>
          <a:p>
            <a:r>
              <a:rPr lang="en-US" sz="2400" dirty="0" smtClean="0">
                <a:solidFill>
                  <a:srgbClr val="000090"/>
                </a:solidFill>
              </a:rPr>
              <a:t>With only 64 fibers the number of non </a:t>
            </a:r>
            <a:r>
              <a:rPr lang="en-US" sz="2400" dirty="0" err="1" smtClean="0">
                <a:solidFill>
                  <a:srgbClr val="000090"/>
                </a:solidFill>
              </a:rPr>
              <a:t>fiducial</a:t>
            </a:r>
            <a:r>
              <a:rPr lang="en-US" sz="2400" dirty="0" smtClean="0">
                <a:solidFill>
                  <a:srgbClr val="000090"/>
                </a:solidFill>
              </a:rPr>
              <a:t> fibers becomes small as N is larger( 14 for N=48) so statistics not terrific.</a:t>
            </a:r>
            <a:endParaRPr lang="en-US" sz="2400" dirty="0">
              <a:solidFill>
                <a:srgbClr val="000090"/>
              </a:solidFill>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47</a:t>
            </a:fld>
            <a:endParaRPr lang="en-US"/>
          </a:p>
        </p:txBody>
      </p:sp>
    </p:spTree>
    <p:extLst>
      <p:ext uri="{BB962C8B-B14F-4D97-AF65-F5344CB8AC3E}">
        <p14:creationId xmlns:p14="http://schemas.microsoft.com/office/powerpoint/2010/main" val="243300036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b="0" u="sng" dirty="0" smtClean="0">
                <a:solidFill>
                  <a:srgbClr val="FF0000"/>
                </a:solidFill>
              </a:rPr>
              <a:t>Dependence on the Number of </a:t>
            </a:r>
            <a:r>
              <a:rPr lang="en-US" sz="3200" b="0" u="sng" dirty="0" err="1" smtClean="0">
                <a:solidFill>
                  <a:srgbClr val="FF0000"/>
                </a:solidFill>
              </a:rPr>
              <a:t>Fiducials</a:t>
            </a:r>
            <a:endParaRPr lang="en-US" sz="3200" b="0" u="sng" dirty="0">
              <a:solidFill>
                <a:srgbClr val="FF0000"/>
              </a:solidFill>
            </a:endParaRPr>
          </a:p>
        </p:txBody>
      </p:sp>
      <p:sp>
        <p:nvSpPr>
          <p:cNvPr id="3" name="Content Placeholder 2"/>
          <p:cNvSpPr>
            <a:spLocks noGrp="1"/>
          </p:cNvSpPr>
          <p:nvPr>
            <p:ph idx="1"/>
          </p:nvPr>
        </p:nvSpPr>
        <p:spPr>
          <a:xfrm>
            <a:off x="457200" y="960438"/>
            <a:ext cx="8229600" cy="5761037"/>
          </a:xfrm>
        </p:spPr>
        <p:txBody>
          <a:bodyPr/>
          <a:lstStyle/>
          <a:p>
            <a:r>
              <a:rPr lang="en-US" sz="2400" dirty="0" smtClean="0">
                <a:solidFill>
                  <a:srgbClr val="000090"/>
                </a:solidFill>
              </a:rPr>
              <a:t>Simulated 5000 fibers on full 95 cm </a:t>
            </a:r>
            <a:r>
              <a:rPr lang="en-US" sz="2400" dirty="0" err="1" smtClean="0">
                <a:solidFill>
                  <a:srgbClr val="000090"/>
                </a:solidFill>
              </a:rPr>
              <a:t>dia</a:t>
            </a:r>
            <a:r>
              <a:rPr lang="en-US" sz="2400" dirty="0" smtClean="0">
                <a:solidFill>
                  <a:srgbClr val="000090"/>
                </a:solidFill>
              </a:rPr>
              <a:t> fiber plane</a:t>
            </a:r>
          </a:p>
          <a:p>
            <a:pPr lvl="1"/>
            <a:r>
              <a:rPr lang="en-US" sz="2000" dirty="0" smtClean="0">
                <a:solidFill>
                  <a:srgbClr val="000090"/>
                </a:solidFill>
              </a:rPr>
              <a:t>Divided fiber plane into 5000 fiber areas on hex pattern</a:t>
            </a:r>
          </a:p>
          <a:p>
            <a:pPr lvl="1"/>
            <a:r>
              <a:rPr lang="en-US" sz="2000" dirty="0" smtClean="0">
                <a:solidFill>
                  <a:srgbClr val="000090"/>
                </a:solidFill>
              </a:rPr>
              <a:t>Picked random location for each fiber in its area. These were the “TRUE” fiber center locations</a:t>
            </a:r>
          </a:p>
          <a:p>
            <a:pPr lvl="1"/>
            <a:r>
              <a:rPr lang="en-US" sz="2000" dirty="0" smtClean="0">
                <a:solidFill>
                  <a:srgbClr val="000090"/>
                </a:solidFill>
              </a:rPr>
              <a:t>Mapped fiber positions onto CCD plane by 3</a:t>
            </a:r>
            <a:r>
              <a:rPr lang="en-US" sz="2000" baseline="30000" dirty="0" smtClean="0">
                <a:solidFill>
                  <a:srgbClr val="000090"/>
                </a:solidFill>
              </a:rPr>
              <a:t>rd</a:t>
            </a:r>
            <a:r>
              <a:rPr lang="en-US" sz="2000" dirty="0" smtClean="0">
                <a:solidFill>
                  <a:srgbClr val="000090"/>
                </a:solidFill>
              </a:rPr>
              <a:t> order polynomial transformation similar to actual lens/camera transformation</a:t>
            </a:r>
          </a:p>
          <a:p>
            <a:pPr lvl="1"/>
            <a:r>
              <a:rPr lang="en-US" sz="2000" dirty="0" smtClean="0">
                <a:solidFill>
                  <a:srgbClr val="000090"/>
                </a:solidFill>
              </a:rPr>
              <a:t> Spread fiber positions randomly by 13 </a:t>
            </a:r>
            <a:r>
              <a:rPr lang="en-US" sz="2000" dirty="0" err="1" smtClean="0">
                <a:solidFill>
                  <a:srgbClr val="000090"/>
                </a:solidFill>
              </a:rPr>
              <a:t>millipixels</a:t>
            </a:r>
            <a:r>
              <a:rPr lang="en-US" sz="2000" dirty="0" smtClean="0">
                <a:solidFill>
                  <a:srgbClr val="000090"/>
                </a:solidFill>
              </a:rPr>
              <a:t> on CCD (this corresponds to 1.9 microns on fiber plane)</a:t>
            </a:r>
          </a:p>
          <a:p>
            <a:r>
              <a:rPr lang="en-US" sz="2400" dirty="0" smtClean="0">
                <a:solidFill>
                  <a:srgbClr val="000090"/>
                </a:solidFill>
              </a:rPr>
              <a:t>Chose N fibers as </a:t>
            </a:r>
            <a:r>
              <a:rPr lang="en-US" sz="2400" dirty="0" err="1" smtClean="0">
                <a:solidFill>
                  <a:srgbClr val="000090"/>
                </a:solidFill>
              </a:rPr>
              <a:t>fiducials</a:t>
            </a:r>
            <a:r>
              <a:rPr lang="en-US" sz="2400" dirty="0" smtClean="0">
                <a:solidFill>
                  <a:srgbClr val="000090"/>
                </a:solidFill>
              </a:rPr>
              <a:t>, used these </a:t>
            </a:r>
            <a:r>
              <a:rPr lang="en-US" sz="2400" dirty="0" err="1" smtClean="0">
                <a:solidFill>
                  <a:srgbClr val="000090"/>
                </a:solidFill>
              </a:rPr>
              <a:t>fiducials</a:t>
            </a:r>
            <a:r>
              <a:rPr lang="en-US" sz="2400" dirty="0" smtClean="0">
                <a:solidFill>
                  <a:srgbClr val="000090"/>
                </a:solidFill>
              </a:rPr>
              <a:t> to obtain 3</a:t>
            </a:r>
            <a:r>
              <a:rPr lang="en-US" sz="2400" baseline="30000" dirty="0" smtClean="0">
                <a:solidFill>
                  <a:srgbClr val="000090"/>
                </a:solidFill>
              </a:rPr>
              <a:t>rd</a:t>
            </a:r>
            <a:r>
              <a:rPr lang="en-US" sz="2400" dirty="0" smtClean="0">
                <a:solidFill>
                  <a:srgbClr val="000090"/>
                </a:solidFill>
              </a:rPr>
              <a:t> order polynomial to transform fibers to fiber plane</a:t>
            </a:r>
          </a:p>
          <a:p>
            <a:pPr lvl="1"/>
            <a:r>
              <a:rPr lang="en-US" sz="2400" dirty="0">
                <a:solidFill>
                  <a:srgbClr val="000090"/>
                </a:solidFill>
                <a:latin typeface="Calibri" charset="0"/>
                <a:ea typeface="ＭＳ Ｐゴシック" charset="0"/>
              </a:rPr>
              <a:t>X = a</a:t>
            </a:r>
            <a:r>
              <a:rPr lang="en-US" sz="2400" baseline="-25000" dirty="0">
                <a:solidFill>
                  <a:srgbClr val="000090"/>
                </a:solidFill>
                <a:latin typeface="Calibri" charset="0"/>
                <a:ea typeface="ＭＳ Ｐゴシック" charset="0"/>
              </a:rPr>
              <a:t>1</a:t>
            </a:r>
            <a:r>
              <a:rPr lang="en-US" sz="2400" dirty="0">
                <a:solidFill>
                  <a:srgbClr val="000090"/>
                </a:solidFill>
                <a:latin typeface="Calibri" charset="0"/>
                <a:ea typeface="ＭＳ Ｐゴシック" charset="0"/>
              </a:rPr>
              <a:t>+a</a:t>
            </a:r>
            <a:r>
              <a:rPr lang="en-US" sz="2400" baseline="-25000" dirty="0">
                <a:solidFill>
                  <a:srgbClr val="000090"/>
                </a:solidFill>
                <a:latin typeface="Calibri" charset="0"/>
                <a:ea typeface="ＭＳ Ｐゴシック" charset="0"/>
              </a:rPr>
              <a:t>2</a:t>
            </a:r>
            <a:r>
              <a:rPr lang="en-US" sz="2400" dirty="0">
                <a:solidFill>
                  <a:srgbClr val="000090"/>
                </a:solidFill>
                <a:latin typeface="Calibri" charset="0"/>
                <a:ea typeface="ＭＳ Ｐゴシック" charset="0"/>
              </a:rPr>
              <a:t>x+a</a:t>
            </a:r>
            <a:r>
              <a:rPr lang="en-US" sz="2400" baseline="-25000" dirty="0">
                <a:solidFill>
                  <a:srgbClr val="000090"/>
                </a:solidFill>
                <a:latin typeface="Calibri" charset="0"/>
                <a:ea typeface="ＭＳ Ｐゴシック" charset="0"/>
              </a:rPr>
              <a:t>3</a:t>
            </a:r>
            <a:r>
              <a:rPr lang="en-US" sz="2400" dirty="0">
                <a:solidFill>
                  <a:srgbClr val="000090"/>
                </a:solidFill>
                <a:latin typeface="Calibri" charset="0"/>
                <a:ea typeface="ＭＳ Ｐゴシック" charset="0"/>
              </a:rPr>
              <a:t>y+a</a:t>
            </a:r>
            <a:r>
              <a:rPr lang="en-US" sz="2400" baseline="-25000" dirty="0">
                <a:solidFill>
                  <a:srgbClr val="000090"/>
                </a:solidFill>
                <a:latin typeface="Calibri" charset="0"/>
                <a:ea typeface="ＭＳ Ｐゴシック" charset="0"/>
              </a:rPr>
              <a:t>4</a:t>
            </a:r>
            <a:r>
              <a:rPr lang="en-US" sz="2400" dirty="0">
                <a:solidFill>
                  <a:srgbClr val="000090"/>
                </a:solidFill>
                <a:latin typeface="Calibri" charset="0"/>
                <a:ea typeface="ＭＳ Ｐゴシック" charset="0"/>
              </a:rPr>
              <a:t>xy+a</a:t>
            </a:r>
            <a:r>
              <a:rPr lang="en-US" sz="2400" baseline="-25000" dirty="0">
                <a:solidFill>
                  <a:srgbClr val="000090"/>
                </a:solidFill>
                <a:latin typeface="Calibri" charset="0"/>
                <a:ea typeface="ＭＳ Ｐゴシック" charset="0"/>
              </a:rPr>
              <a:t>5</a:t>
            </a:r>
            <a:r>
              <a:rPr lang="en-US" sz="2400" dirty="0">
                <a:solidFill>
                  <a:srgbClr val="000090"/>
                </a:solidFill>
                <a:latin typeface="Calibri" charset="0"/>
                <a:ea typeface="ＭＳ Ｐゴシック" charset="0"/>
              </a:rPr>
              <a:t>x</a:t>
            </a:r>
            <a:r>
              <a:rPr lang="en-US" sz="2400" baseline="30000" dirty="0">
                <a:solidFill>
                  <a:srgbClr val="000090"/>
                </a:solidFill>
                <a:latin typeface="Calibri" charset="0"/>
                <a:ea typeface="ＭＳ Ｐゴシック" charset="0"/>
              </a:rPr>
              <a:t>2</a:t>
            </a:r>
            <a:r>
              <a:rPr lang="en-US" sz="2400" dirty="0">
                <a:solidFill>
                  <a:srgbClr val="000090"/>
                </a:solidFill>
                <a:latin typeface="Calibri" charset="0"/>
                <a:ea typeface="ＭＳ Ｐゴシック" charset="0"/>
              </a:rPr>
              <a:t>+a</a:t>
            </a:r>
            <a:r>
              <a:rPr lang="en-US" sz="2400" baseline="-25000" dirty="0">
                <a:solidFill>
                  <a:srgbClr val="000090"/>
                </a:solidFill>
                <a:latin typeface="Calibri" charset="0"/>
                <a:ea typeface="ＭＳ Ｐゴシック" charset="0"/>
              </a:rPr>
              <a:t>6</a:t>
            </a:r>
            <a:r>
              <a:rPr lang="en-US" sz="2400" dirty="0">
                <a:solidFill>
                  <a:srgbClr val="000090"/>
                </a:solidFill>
                <a:latin typeface="Calibri" charset="0"/>
                <a:ea typeface="ＭＳ Ｐゴシック" charset="0"/>
              </a:rPr>
              <a:t>y</a:t>
            </a:r>
            <a:r>
              <a:rPr lang="en-US" sz="2400" baseline="30000" dirty="0">
                <a:solidFill>
                  <a:srgbClr val="000090"/>
                </a:solidFill>
                <a:latin typeface="Calibri" charset="0"/>
                <a:ea typeface="ＭＳ Ｐゴシック" charset="0"/>
              </a:rPr>
              <a:t>2</a:t>
            </a:r>
            <a:r>
              <a:rPr lang="en-US" sz="2400" dirty="0">
                <a:solidFill>
                  <a:srgbClr val="000090"/>
                </a:solidFill>
                <a:latin typeface="Calibri" charset="0"/>
                <a:ea typeface="ＭＳ Ｐゴシック" charset="0"/>
              </a:rPr>
              <a:t>+a</a:t>
            </a:r>
            <a:r>
              <a:rPr lang="en-US" sz="2400" baseline="-25000" dirty="0">
                <a:solidFill>
                  <a:srgbClr val="000090"/>
                </a:solidFill>
                <a:latin typeface="Calibri" charset="0"/>
                <a:ea typeface="ＭＳ Ｐゴシック" charset="0"/>
              </a:rPr>
              <a:t>7</a:t>
            </a:r>
            <a:r>
              <a:rPr lang="en-US" sz="2400" dirty="0">
                <a:solidFill>
                  <a:srgbClr val="000090"/>
                </a:solidFill>
                <a:latin typeface="Calibri" charset="0"/>
                <a:ea typeface="ＭＳ Ｐゴシック" charset="0"/>
              </a:rPr>
              <a:t>x</a:t>
            </a:r>
            <a:r>
              <a:rPr lang="en-US" sz="2400" baseline="30000" dirty="0">
                <a:solidFill>
                  <a:srgbClr val="000090"/>
                </a:solidFill>
                <a:latin typeface="Calibri" charset="0"/>
                <a:ea typeface="ＭＳ Ｐゴシック" charset="0"/>
              </a:rPr>
              <a:t>3</a:t>
            </a:r>
            <a:r>
              <a:rPr lang="en-US" sz="2400" dirty="0">
                <a:solidFill>
                  <a:srgbClr val="000090"/>
                </a:solidFill>
                <a:latin typeface="Calibri" charset="0"/>
                <a:ea typeface="ＭＳ Ｐゴシック" charset="0"/>
              </a:rPr>
              <a:t>+a</a:t>
            </a:r>
            <a:r>
              <a:rPr lang="en-US" sz="2400" baseline="-25000" dirty="0">
                <a:solidFill>
                  <a:srgbClr val="000090"/>
                </a:solidFill>
                <a:latin typeface="Calibri" charset="0"/>
                <a:ea typeface="ＭＳ Ｐゴシック" charset="0"/>
              </a:rPr>
              <a:t>8</a:t>
            </a:r>
            <a:r>
              <a:rPr lang="en-US" sz="2400" dirty="0">
                <a:solidFill>
                  <a:srgbClr val="000090"/>
                </a:solidFill>
                <a:latin typeface="Calibri" charset="0"/>
                <a:ea typeface="ＭＳ Ｐゴシック" charset="0"/>
              </a:rPr>
              <a:t>y</a:t>
            </a:r>
            <a:r>
              <a:rPr lang="en-US" sz="2400" baseline="30000" dirty="0">
                <a:solidFill>
                  <a:srgbClr val="000090"/>
                </a:solidFill>
                <a:latin typeface="Calibri" charset="0"/>
                <a:ea typeface="ＭＳ Ｐゴシック" charset="0"/>
              </a:rPr>
              <a:t>3</a:t>
            </a:r>
            <a:r>
              <a:rPr lang="en-US" sz="2400" dirty="0">
                <a:solidFill>
                  <a:srgbClr val="000090"/>
                </a:solidFill>
                <a:latin typeface="Calibri" charset="0"/>
                <a:ea typeface="ＭＳ Ｐゴシック" charset="0"/>
              </a:rPr>
              <a:t>+a</a:t>
            </a:r>
            <a:r>
              <a:rPr lang="en-US" sz="2400" baseline="-25000" dirty="0">
                <a:solidFill>
                  <a:srgbClr val="000090"/>
                </a:solidFill>
                <a:latin typeface="Calibri" charset="0"/>
                <a:ea typeface="ＭＳ Ｐゴシック" charset="0"/>
              </a:rPr>
              <a:t>9</a:t>
            </a:r>
            <a:r>
              <a:rPr lang="en-US" sz="2400" dirty="0">
                <a:solidFill>
                  <a:srgbClr val="000090"/>
                </a:solidFill>
                <a:latin typeface="Calibri" charset="0"/>
                <a:ea typeface="ＭＳ Ｐゴシック" charset="0"/>
              </a:rPr>
              <a:t>x</a:t>
            </a:r>
            <a:r>
              <a:rPr lang="en-US" sz="2400" baseline="30000" dirty="0">
                <a:solidFill>
                  <a:srgbClr val="000090"/>
                </a:solidFill>
                <a:latin typeface="Calibri" charset="0"/>
                <a:ea typeface="ＭＳ Ｐゴシック" charset="0"/>
              </a:rPr>
              <a:t>2</a:t>
            </a:r>
            <a:r>
              <a:rPr lang="en-US" sz="2400" dirty="0">
                <a:solidFill>
                  <a:srgbClr val="000090"/>
                </a:solidFill>
                <a:latin typeface="Calibri" charset="0"/>
                <a:ea typeface="ＭＳ Ｐゴシック" charset="0"/>
              </a:rPr>
              <a:t>y+a</a:t>
            </a:r>
            <a:r>
              <a:rPr lang="en-US" sz="2400" baseline="-25000" dirty="0">
                <a:solidFill>
                  <a:srgbClr val="000090"/>
                </a:solidFill>
                <a:latin typeface="Calibri" charset="0"/>
                <a:ea typeface="ＭＳ Ｐゴシック" charset="0"/>
              </a:rPr>
              <a:t>10</a:t>
            </a:r>
            <a:r>
              <a:rPr lang="en-US" sz="2400" dirty="0">
                <a:solidFill>
                  <a:srgbClr val="000090"/>
                </a:solidFill>
                <a:latin typeface="Calibri" charset="0"/>
                <a:ea typeface="ＭＳ Ｐゴシック" charset="0"/>
              </a:rPr>
              <a:t>xy</a:t>
            </a:r>
            <a:r>
              <a:rPr lang="en-US" sz="2400" baseline="30000" dirty="0">
                <a:solidFill>
                  <a:srgbClr val="000090"/>
                </a:solidFill>
                <a:latin typeface="Calibri" charset="0"/>
                <a:ea typeface="ＭＳ Ｐゴシック" charset="0"/>
              </a:rPr>
              <a:t>2</a:t>
            </a:r>
          </a:p>
          <a:p>
            <a:pPr lvl="1"/>
            <a:r>
              <a:rPr lang="en-US" sz="2400" dirty="0">
                <a:solidFill>
                  <a:srgbClr val="000090"/>
                </a:solidFill>
                <a:latin typeface="Calibri" charset="0"/>
                <a:ea typeface="ＭＳ Ｐゴシック" charset="0"/>
              </a:rPr>
              <a:t>Y = b</a:t>
            </a:r>
            <a:r>
              <a:rPr lang="en-US" sz="2400" baseline="-25000" dirty="0">
                <a:solidFill>
                  <a:srgbClr val="000090"/>
                </a:solidFill>
                <a:latin typeface="Calibri" charset="0"/>
                <a:ea typeface="ＭＳ Ｐゴシック" charset="0"/>
              </a:rPr>
              <a:t>1</a:t>
            </a:r>
            <a:r>
              <a:rPr lang="en-US" sz="2400" dirty="0">
                <a:solidFill>
                  <a:srgbClr val="000090"/>
                </a:solidFill>
                <a:latin typeface="Calibri" charset="0"/>
                <a:ea typeface="ＭＳ Ｐゴシック" charset="0"/>
              </a:rPr>
              <a:t>+b</a:t>
            </a:r>
            <a:r>
              <a:rPr lang="en-US" sz="2400" baseline="-25000" dirty="0">
                <a:solidFill>
                  <a:srgbClr val="000090"/>
                </a:solidFill>
                <a:latin typeface="Calibri" charset="0"/>
                <a:ea typeface="ＭＳ Ｐゴシック" charset="0"/>
              </a:rPr>
              <a:t>2</a:t>
            </a:r>
            <a:r>
              <a:rPr lang="en-US" sz="2400" dirty="0">
                <a:solidFill>
                  <a:srgbClr val="000090"/>
                </a:solidFill>
                <a:latin typeface="Calibri" charset="0"/>
                <a:ea typeface="ＭＳ Ｐゴシック" charset="0"/>
              </a:rPr>
              <a:t>x+…</a:t>
            </a:r>
            <a:r>
              <a:rPr lang="en-US" sz="2400" dirty="0" smtClean="0">
                <a:solidFill>
                  <a:srgbClr val="000090"/>
                </a:solidFill>
                <a:latin typeface="Calibri" charset="0"/>
                <a:ea typeface="ＭＳ Ｐゴシック" charset="0"/>
              </a:rPr>
              <a:t>.</a:t>
            </a:r>
            <a:endParaRPr lang="en-US" sz="2400" dirty="0" smtClean="0">
              <a:solidFill>
                <a:srgbClr val="000090"/>
              </a:solidFill>
            </a:endParaRPr>
          </a:p>
          <a:p>
            <a:r>
              <a:rPr lang="en-US" sz="2400" dirty="0" smtClean="0">
                <a:solidFill>
                  <a:srgbClr val="000090"/>
                </a:solidFill>
              </a:rPr>
              <a:t>Compared these transformed positions to the known starting “TRUE” positions</a:t>
            </a:r>
            <a:endParaRPr lang="en-US" sz="2400" dirty="0">
              <a:solidFill>
                <a:srgbClr val="000090"/>
              </a:solidFill>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48</a:t>
            </a:fld>
            <a:endParaRPr lang="en-US"/>
          </a:p>
        </p:txBody>
      </p:sp>
    </p:spTree>
    <p:extLst>
      <p:ext uri="{BB962C8B-B14F-4D97-AF65-F5344CB8AC3E}">
        <p14:creationId xmlns:p14="http://schemas.microsoft.com/office/powerpoint/2010/main" val="47662359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779" y="411837"/>
            <a:ext cx="7934530" cy="857250"/>
          </a:xfrm>
        </p:spPr>
        <p:txBody>
          <a:bodyPr/>
          <a:lstStyle/>
          <a:p>
            <a:r>
              <a:rPr lang="en-US" sz="3200" b="0" u="sng" dirty="0" smtClean="0">
                <a:solidFill>
                  <a:srgbClr val="FF0000"/>
                </a:solidFill>
              </a:rPr>
              <a:t>Resolution on Fiber Plane vs. no of </a:t>
            </a:r>
            <a:r>
              <a:rPr lang="en-US" sz="3200" b="0" u="sng" dirty="0" err="1" smtClean="0">
                <a:solidFill>
                  <a:srgbClr val="FF0000"/>
                </a:solidFill>
              </a:rPr>
              <a:t>Fiducials</a:t>
            </a:r>
            <a:endParaRPr lang="en-US" sz="3200" b="0" u="sng" dirty="0">
              <a:solidFill>
                <a:srgbClr val="FF0000"/>
              </a:solidFill>
            </a:endParaRPr>
          </a:p>
        </p:txBody>
      </p:sp>
      <p:pic>
        <p:nvPicPr>
          <p:cNvPr id="6" name="Content Placeholder 5" descr="fiducial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127" t="7914" r="9795" b="7818"/>
          <a:stretch/>
        </p:blipFill>
        <p:spPr>
          <a:xfrm rot="5400000">
            <a:off x="2366313" y="900766"/>
            <a:ext cx="4563773" cy="5638800"/>
          </a:xfrm>
        </p:spPr>
      </p:pic>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49</a:t>
            </a:fld>
            <a:endParaRPr lang="en-US"/>
          </a:p>
        </p:txBody>
      </p:sp>
      <p:sp>
        <p:nvSpPr>
          <p:cNvPr id="3" name="TextBox 2"/>
          <p:cNvSpPr txBox="1"/>
          <p:nvPr/>
        </p:nvSpPr>
        <p:spPr>
          <a:xfrm>
            <a:off x="3457222" y="5945609"/>
            <a:ext cx="2391212" cy="369332"/>
          </a:xfrm>
          <a:prstGeom prst="rect">
            <a:avLst/>
          </a:prstGeom>
          <a:noFill/>
        </p:spPr>
        <p:txBody>
          <a:bodyPr wrap="none" rtlCol="0">
            <a:spAutoFit/>
          </a:bodyPr>
          <a:lstStyle/>
          <a:p>
            <a:r>
              <a:rPr lang="en-US" dirty="0" smtClean="0"/>
              <a:t>Number of </a:t>
            </a:r>
            <a:r>
              <a:rPr lang="en-US" dirty="0" err="1" smtClean="0"/>
              <a:t>fiducials</a:t>
            </a:r>
            <a:r>
              <a:rPr lang="en-US" dirty="0" smtClean="0"/>
              <a:t> N</a:t>
            </a:r>
            <a:endParaRPr lang="en-US" dirty="0"/>
          </a:p>
        </p:txBody>
      </p:sp>
      <p:sp>
        <p:nvSpPr>
          <p:cNvPr id="4" name="TextBox 3"/>
          <p:cNvSpPr txBox="1"/>
          <p:nvPr/>
        </p:nvSpPr>
        <p:spPr>
          <a:xfrm rot="16200000">
            <a:off x="7818" y="3773311"/>
            <a:ext cx="3096896" cy="369332"/>
          </a:xfrm>
          <a:prstGeom prst="rect">
            <a:avLst/>
          </a:prstGeom>
          <a:noFill/>
        </p:spPr>
        <p:txBody>
          <a:bodyPr wrap="none" rtlCol="0">
            <a:spAutoFit/>
          </a:bodyPr>
          <a:lstStyle/>
          <a:p>
            <a:r>
              <a:rPr lang="en-US" dirty="0" smtClean="0"/>
              <a:t>RMS on fiber plane, microns</a:t>
            </a:r>
            <a:endParaRPr lang="en-US" dirty="0"/>
          </a:p>
        </p:txBody>
      </p:sp>
    </p:spTree>
    <p:extLst>
      <p:ext uri="{BB962C8B-B14F-4D97-AF65-F5344CB8AC3E}">
        <p14:creationId xmlns:p14="http://schemas.microsoft.com/office/powerpoint/2010/main" val="14804713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3" descr="Newoptics.PNG"/>
          <p:cNvPicPr>
            <a:picLocks noGrp="1" noChangeAspect="1"/>
          </p:cNvPicPr>
          <p:nvPr>
            <p:ph idx="1"/>
          </p:nvPr>
        </p:nvPicPr>
        <p:blipFill>
          <a:blip r:embed="rId2">
            <a:extLst>
              <a:ext uri="{28A0092B-C50C-407E-A947-70E740481C1C}">
                <a14:useLocalDpi xmlns:a14="http://schemas.microsoft.com/office/drawing/2010/main" val="0"/>
              </a:ext>
            </a:extLst>
          </a:blip>
          <a:srcRect l="2017" t="6174" r="2220" b="4781"/>
          <a:stretch>
            <a:fillRect/>
          </a:stretch>
        </p:blipFill>
        <p:spPr>
          <a:xfrm>
            <a:off x="1665171" y="494463"/>
            <a:ext cx="6425509" cy="4310063"/>
          </a:xfrm>
        </p:spPr>
      </p:pic>
      <p:sp>
        <p:nvSpPr>
          <p:cNvPr id="23554" name="Title 4"/>
          <p:cNvSpPr>
            <a:spLocks noGrp="1"/>
          </p:cNvSpPr>
          <p:nvPr>
            <p:ph type="title"/>
          </p:nvPr>
        </p:nvSpPr>
        <p:spPr>
          <a:xfrm>
            <a:off x="457200" y="35700"/>
            <a:ext cx="8229600" cy="715963"/>
          </a:xfrm>
        </p:spPr>
        <p:txBody>
          <a:bodyPr>
            <a:normAutofit/>
          </a:bodyPr>
          <a:lstStyle/>
          <a:p>
            <a:r>
              <a:rPr lang="en-US" sz="3200" b="0" u="sng" dirty="0" smtClean="0">
                <a:solidFill>
                  <a:srgbClr val="FF0000"/>
                </a:solidFill>
                <a:latin typeface="Arial"/>
                <a:ea typeface="ＭＳ Ｐゴシック" charset="0"/>
                <a:cs typeface="Arial"/>
              </a:rPr>
              <a:t>Location of the Fiber View Camera</a:t>
            </a:r>
            <a:endParaRPr lang="en-US" sz="3200" b="0" u="sng" dirty="0">
              <a:solidFill>
                <a:srgbClr val="FF0000"/>
              </a:solidFill>
              <a:latin typeface="Arial"/>
              <a:ea typeface="ＭＳ Ｐゴシック" charset="0"/>
              <a:cs typeface="Arial"/>
            </a:endParaRPr>
          </a:p>
        </p:txBody>
      </p:sp>
      <p:sp>
        <p:nvSpPr>
          <p:cNvPr id="6" name="Rectangle 5"/>
          <p:cNvSpPr/>
          <p:nvPr/>
        </p:nvSpPr>
        <p:spPr>
          <a:xfrm>
            <a:off x="8040915" y="2448231"/>
            <a:ext cx="645886" cy="22860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C0504D"/>
              </a:solidFill>
              <a:latin typeface="Calibri" charset="0"/>
              <a:ea typeface="ＭＳ Ｐゴシック" charset="0"/>
              <a:cs typeface="ＭＳ Ｐゴシック" charset="0"/>
            </a:endParaRPr>
          </a:p>
        </p:txBody>
      </p:sp>
      <p:sp>
        <p:nvSpPr>
          <p:cNvPr id="23556" name="TextBox 4"/>
          <p:cNvSpPr txBox="1">
            <a:spLocks noChangeArrowheads="1"/>
          </p:cNvSpPr>
          <p:nvPr/>
        </p:nvSpPr>
        <p:spPr bwMode="auto">
          <a:xfrm>
            <a:off x="2061212" y="762000"/>
            <a:ext cx="1365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Fiber Plane</a:t>
            </a:r>
          </a:p>
          <a:p>
            <a:pPr eaLnBrk="1" hangingPunct="1"/>
            <a:endParaRPr lang="en-US" sz="1800" dirty="0"/>
          </a:p>
        </p:txBody>
      </p:sp>
      <p:sp>
        <p:nvSpPr>
          <p:cNvPr id="23557" name="TextBox 11"/>
          <p:cNvSpPr txBox="1">
            <a:spLocks noChangeArrowheads="1"/>
          </p:cNvSpPr>
          <p:nvPr/>
        </p:nvSpPr>
        <p:spPr bwMode="auto">
          <a:xfrm>
            <a:off x="2160588" y="56451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      </a:t>
            </a:r>
          </a:p>
        </p:txBody>
      </p:sp>
      <p:cxnSp>
        <p:nvCxnSpPr>
          <p:cNvPr id="13" name="Straight Arrow Connector 12"/>
          <p:cNvCxnSpPr/>
          <p:nvPr/>
        </p:nvCxnSpPr>
        <p:spPr>
          <a:xfrm flipH="1">
            <a:off x="1828800" y="1123950"/>
            <a:ext cx="896938" cy="10096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559" name="Slide Number Placeholder 3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F5A7DE-D4E6-8541-8D11-2D7A1BAE09CA}" type="slidenum">
              <a:rPr lang="en-US" sz="1600" b="1">
                <a:solidFill>
                  <a:srgbClr val="000000"/>
                </a:solidFill>
                <a:latin typeface="Calibri" charset="0"/>
              </a:rPr>
              <a:pPr eaLnBrk="1" hangingPunct="1"/>
              <a:t>5</a:t>
            </a:fld>
            <a:endParaRPr lang="en-US" sz="1600" b="1" dirty="0">
              <a:solidFill>
                <a:srgbClr val="000000"/>
              </a:solidFill>
              <a:latin typeface="Calibri" charset="0"/>
            </a:endParaRPr>
          </a:p>
        </p:txBody>
      </p:sp>
      <p:cxnSp>
        <p:nvCxnSpPr>
          <p:cNvPr id="9" name="Straight Connector 8"/>
          <p:cNvCxnSpPr/>
          <p:nvPr/>
        </p:nvCxnSpPr>
        <p:spPr>
          <a:xfrm>
            <a:off x="1481138" y="21336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473200" y="2252663"/>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473200" y="2405063"/>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473200" y="27432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481138" y="2624138"/>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524000" y="29718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481138" y="2522538"/>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47800" y="2971800"/>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481138" y="2862263"/>
            <a:ext cx="381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1023938" y="2125663"/>
            <a:ext cx="457200"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1066800" y="2243138"/>
            <a:ext cx="465138" cy="3222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1023938" y="2395538"/>
            <a:ext cx="492125"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1066800" y="2532063"/>
            <a:ext cx="431800" cy="92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066800" y="2633663"/>
            <a:ext cx="4143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023938" y="2633663"/>
            <a:ext cx="457200" cy="1174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1023938" y="2633663"/>
            <a:ext cx="492125" cy="219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023938" y="2633663"/>
            <a:ext cx="457200" cy="358775"/>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57200" y="2565400"/>
            <a:ext cx="60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57200" y="2565400"/>
            <a:ext cx="0" cy="2387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160588" y="4419600"/>
            <a:ext cx="0" cy="12255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160588" y="4419600"/>
            <a:ext cx="439261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553200" y="4419600"/>
            <a:ext cx="0" cy="122555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160588" y="5645150"/>
            <a:ext cx="43926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408" name="Straight Connector 17407"/>
          <p:cNvCxnSpPr/>
          <p:nvPr/>
        </p:nvCxnSpPr>
        <p:spPr>
          <a:xfrm>
            <a:off x="457200" y="4953000"/>
            <a:ext cx="2133600" cy="0"/>
          </a:xfrm>
          <a:prstGeom prst="line">
            <a:avLst/>
          </a:prstGeom>
        </p:spPr>
        <p:style>
          <a:lnRef idx="2">
            <a:schemeClr val="accent1"/>
          </a:lnRef>
          <a:fillRef idx="0">
            <a:schemeClr val="accent1"/>
          </a:fillRef>
          <a:effectRef idx="1">
            <a:schemeClr val="accent1"/>
          </a:effectRef>
          <a:fontRef idx="minor">
            <a:schemeClr val="tx1"/>
          </a:fontRef>
        </p:style>
      </p:cxnSp>
      <p:sp>
        <p:nvSpPr>
          <p:cNvPr id="23584" name="TextBox 17410"/>
          <p:cNvSpPr txBox="1">
            <a:spLocks noChangeArrowheads="1"/>
          </p:cNvSpPr>
          <p:nvPr/>
        </p:nvSpPr>
        <p:spPr bwMode="auto">
          <a:xfrm>
            <a:off x="5759450" y="5829300"/>
            <a:ext cx="2660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Spectrometer Enclosure</a:t>
            </a:r>
          </a:p>
        </p:txBody>
      </p:sp>
      <p:cxnSp>
        <p:nvCxnSpPr>
          <p:cNvPr id="17419" name="Straight Arrow Connector 17418"/>
          <p:cNvCxnSpPr>
            <a:stCxn id="23584" idx="1"/>
          </p:cNvCxnSpPr>
          <p:nvPr/>
        </p:nvCxnSpPr>
        <p:spPr>
          <a:xfrm flipH="1" flipV="1">
            <a:off x="5029200" y="5645150"/>
            <a:ext cx="730250" cy="3698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0" name="Rectangle 79"/>
          <p:cNvSpPr/>
          <p:nvPr/>
        </p:nvSpPr>
        <p:spPr>
          <a:xfrm>
            <a:off x="3403600" y="4838700"/>
            <a:ext cx="457200" cy="2286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C0504D"/>
              </a:solidFill>
              <a:latin typeface="Calibri" charset="0"/>
              <a:ea typeface="ＭＳ Ｐゴシック" charset="0"/>
              <a:cs typeface="ＭＳ Ｐゴシック" charset="0"/>
            </a:endParaRPr>
          </a:p>
        </p:txBody>
      </p:sp>
      <p:cxnSp>
        <p:nvCxnSpPr>
          <p:cNvPr id="17421" name="Straight Arrow Connector 17420"/>
          <p:cNvCxnSpPr/>
          <p:nvPr/>
        </p:nvCxnSpPr>
        <p:spPr>
          <a:xfrm flipH="1">
            <a:off x="2700338" y="4953000"/>
            <a:ext cx="67786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588" name="TextBox 17424"/>
          <p:cNvSpPr txBox="1">
            <a:spLocks noChangeArrowheads="1"/>
          </p:cNvSpPr>
          <p:nvPr/>
        </p:nvSpPr>
        <p:spPr bwMode="auto">
          <a:xfrm>
            <a:off x="3360738" y="5067300"/>
            <a:ext cx="633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LED</a:t>
            </a:r>
          </a:p>
        </p:txBody>
      </p:sp>
      <p:sp>
        <p:nvSpPr>
          <p:cNvPr id="23589" name="TextBox 17426"/>
          <p:cNvSpPr txBox="1">
            <a:spLocks noChangeArrowheads="1"/>
          </p:cNvSpPr>
          <p:nvPr/>
        </p:nvSpPr>
        <p:spPr bwMode="auto">
          <a:xfrm>
            <a:off x="609600" y="12192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Fibers</a:t>
            </a:r>
          </a:p>
        </p:txBody>
      </p:sp>
      <p:cxnSp>
        <p:nvCxnSpPr>
          <p:cNvPr id="17431" name="Straight Arrow Connector 17430"/>
          <p:cNvCxnSpPr>
            <a:stCxn id="23589" idx="2"/>
          </p:cNvCxnSpPr>
          <p:nvPr/>
        </p:nvCxnSpPr>
        <p:spPr>
          <a:xfrm>
            <a:off x="1022350" y="1589088"/>
            <a:ext cx="273050" cy="6540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591" name="TextBox 17431"/>
          <p:cNvSpPr txBox="1">
            <a:spLocks noChangeArrowheads="1"/>
          </p:cNvSpPr>
          <p:nvPr/>
        </p:nvSpPr>
        <p:spPr bwMode="auto">
          <a:xfrm>
            <a:off x="5716443" y="754063"/>
            <a:ext cx="2155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Fiber View Camera</a:t>
            </a:r>
          </a:p>
        </p:txBody>
      </p:sp>
      <p:cxnSp>
        <p:nvCxnSpPr>
          <p:cNvPr id="17434" name="Straight Arrow Connector 17433"/>
          <p:cNvCxnSpPr>
            <a:stCxn id="23591" idx="2"/>
            <a:endCxn id="6" idx="0"/>
          </p:cNvCxnSpPr>
          <p:nvPr/>
        </p:nvCxnSpPr>
        <p:spPr>
          <a:xfrm>
            <a:off x="6794356" y="1123950"/>
            <a:ext cx="1569502" cy="132428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506847" y="725988"/>
            <a:ext cx="1864964" cy="369332"/>
          </a:xfrm>
          <a:prstGeom prst="rect">
            <a:avLst/>
          </a:prstGeom>
          <a:noFill/>
        </p:spPr>
        <p:txBody>
          <a:bodyPr wrap="none" rtlCol="0">
            <a:spAutoFit/>
          </a:bodyPr>
          <a:lstStyle/>
          <a:p>
            <a:r>
              <a:rPr lang="en-US" dirty="0" smtClean="0">
                <a:latin typeface="Arial"/>
                <a:cs typeface="Arial"/>
              </a:rPr>
              <a:t>Corrector Optics</a:t>
            </a:r>
            <a:endParaRPr lang="en-US" dirty="0">
              <a:latin typeface="Arial"/>
              <a:cs typeface="Arial"/>
            </a:endParaRPr>
          </a:p>
        </p:txBody>
      </p:sp>
      <p:cxnSp>
        <p:nvCxnSpPr>
          <p:cNvPr id="12" name="Straight Arrow Connector 11"/>
          <p:cNvCxnSpPr/>
          <p:nvPr/>
        </p:nvCxnSpPr>
        <p:spPr bwMode="auto">
          <a:xfrm flipH="1">
            <a:off x="3006467" y="1123950"/>
            <a:ext cx="1302266" cy="1001713"/>
          </a:xfrm>
          <a:prstGeom prst="straightConnector1">
            <a:avLst/>
          </a:prstGeom>
          <a:solidFill>
            <a:schemeClr val="accent1"/>
          </a:solidFill>
          <a:ln w="28575" cap="flat" cmpd="sng" algn="ctr">
            <a:solidFill>
              <a:srgbClr val="000000"/>
            </a:solidFill>
            <a:prstDash val="solid"/>
            <a:round/>
            <a:headEnd type="none" w="med" len="med"/>
            <a:tailEnd type="arrow"/>
          </a:ln>
          <a:effectLst/>
        </p:spPr>
      </p:cxnSp>
      <p:cxnSp>
        <p:nvCxnSpPr>
          <p:cNvPr id="15" name="Straight Connector 14"/>
          <p:cNvCxnSpPr/>
          <p:nvPr/>
        </p:nvCxnSpPr>
        <p:spPr bwMode="auto">
          <a:xfrm>
            <a:off x="8420100" y="3938377"/>
            <a:ext cx="0" cy="48122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1881481" y="3938377"/>
            <a:ext cx="0" cy="48122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9" name="Straight Arrow Connector 18"/>
          <p:cNvCxnSpPr/>
          <p:nvPr/>
        </p:nvCxnSpPr>
        <p:spPr bwMode="auto">
          <a:xfrm flipH="1">
            <a:off x="1905000" y="4131277"/>
            <a:ext cx="2089150"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5" name="Straight Arrow Connector 24"/>
          <p:cNvCxnSpPr/>
          <p:nvPr/>
        </p:nvCxnSpPr>
        <p:spPr bwMode="auto">
          <a:xfrm>
            <a:off x="5987143" y="4131277"/>
            <a:ext cx="2432957"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23560" name="TextBox 23559"/>
          <p:cNvSpPr txBox="1"/>
          <p:nvPr/>
        </p:nvSpPr>
        <p:spPr>
          <a:xfrm>
            <a:off x="7328708" y="4804526"/>
            <a:ext cx="1646605" cy="369332"/>
          </a:xfrm>
          <a:prstGeom prst="rect">
            <a:avLst/>
          </a:prstGeom>
          <a:noFill/>
        </p:spPr>
        <p:txBody>
          <a:bodyPr wrap="none" rtlCol="0">
            <a:spAutoFit/>
          </a:bodyPr>
          <a:lstStyle/>
          <a:p>
            <a:r>
              <a:rPr lang="en-US" dirty="0" smtClean="0">
                <a:latin typeface="Arial"/>
                <a:cs typeface="Arial"/>
              </a:rPr>
              <a:t>Primary Mirror</a:t>
            </a:r>
            <a:endParaRPr lang="en-US" dirty="0">
              <a:latin typeface="Arial"/>
              <a:cs typeface="Arial"/>
            </a:endParaRPr>
          </a:p>
        </p:txBody>
      </p:sp>
      <p:sp>
        <p:nvSpPr>
          <p:cNvPr id="8" name="TextBox 7"/>
          <p:cNvSpPr txBox="1"/>
          <p:nvPr/>
        </p:nvSpPr>
        <p:spPr>
          <a:xfrm>
            <a:off x="4635307" y="3895418"/>
            <a:ext cx="1296749" cy="461665"/>
          </a:xfrm>
          <a:prstGeom prst="rect">
            <a:avLst/>
          </a:prstGeom>
          <a:noFill/>
        </p:spPr>
        <p:txBody>
          <a:bodyPr wrap="none" rtlCol="0">
            <a:spAutoFit/>
          </a:bodyPr>
          <a:lstStyle/>
          <a:p>
            <a:r>
              <a:rPr lang="en-US" sz="2400" dirty="0" smtClean="0">
                <a:latin typeface="Arial"/>
                <a:cs typeface="Arial"/>
              </a:rPr>
              <a:t>12.25 m</a:t>
            </a:r>
            <a:endParaRPr lang="en-US" sz="2400" dirty="0">
              <a:latin typeface="Arial"/>
              <a:cs typeface="Arial"/>
            </a:endParaRPr>
          </a:p>
        </p:txBody>
      </p:sp>
      <p:cxnSp>
        <p:nvCxnSpPr>
          <p:cNvPr id="14" name="Straight Connector 13"/>
          <p:cNvCxnSpPr/>
          <p:nvPr/>
        </p:nvCxnSpPr>
        <p:spPr bwMode="auto">
          <a:xfrm>
            <a:off x="8686800" y="3286125"/>
            <a:ext cx="1" cy="155257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4" name="Straight Arrow Connector 23"/>
          <p:cNvCxnSpPr/>
          <p:nvPr/>
        </p:nvCxnSpPr>
        <p:spPr bwMode="auto">
          <a:xfrm flipH="1">
            <a:off x="7872268" y="3286125"/>
            <a:ext cx="814532" cy="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78713926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42"/>
            <a:ext cx="8229600" cy="1143000"/>
          </a:xfrm>
        </p:spPr>
        <p:txBody>
          <a:bodyPr>
            <a:normAutofit/>
          </a:bodyPr>
          <a:lstStyle/>
          <a:p>
            <a:r>
              <a:rPr lang="en-US" sz="3200" b="0" u="sng" dirty="0" smtClean="0">
                <a:solidFill>
                  <a:srgbClr val="FF0000"/>
                </a:solidFill>
              </a:rPr>
              <a:t>Fiber Separation Study</a:t>
            </a:r>
            <a:endParaRPr lang="en-US" sz="3200" b="0" u="sng" dirty="0">
              <a:solidFill>
                <a:srgbClr val="FF0000"/>
              </a:solidFill>
            </a:endParaRPr>
          </a:p>
        </p:txBody>
      </p:sp>
      <p:pic>
        <p:nvPicPr>
          <p:cNvPr id="5" name="Content Placeholder 4" descr="sep-1.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341" t="7067" b="7424"/>
          <a:stretch/>
        </p:blipFill>
        <p:spPr>
          <a:xfrm>
            <a:off x="1074567" y="1895070"/>
            <a:ext cx="6619710" cy="4208703"/>
          </a:xfrm>
        </p:spPr>
      </p:pic>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50</a:t>
            </a:fld>
            <a:endParaRPr lang="en-US" dirty="0">
              <a:solidFill>
                <a:srgbClr val="000000"/>
              </a:solidFill>
            </a:endParaRPr>
          </a:p>
        </p:txBody>
      </p:sp>
      <p:sp>
        <p:nvSpPr>
          <p:cNvPr id="6" name="TextBox 5"/>
          <p:cNvSpPr txBox="1"/>
          <p:nvPr/>
        </p:nvSpPr>
        <p:spPr>
          <a:xfrm>
            <a:off x="2377087" y="6022373"/>
            <a:ext cx="4523770" cy="400110"/>
          </a:xfrm>
          <a:prstGeom prst="rect">
            <a:avLst/>
          </a:prstGeom>
          <a:noFill/>
        </p:spPr>
        <p:txBody>
          <a:bodyPr wrap="none" rtlCol="0">
            <a:spAutoFit/>
          </a:bodyPr>
          <a:lstStyle/>
          <a:p>
            <a:r>
              <a:rPr lang="en-US" sz="2000" dirty="0" smtClean="0">
                <a:latin typeface="Arial"/>
                <a:cs typeface="Arial"/>
              </a:rPr>
              <a:t>Center to center </a:t>
            </a:r>
            <a:r>
              <a:rPr lang="en-US" sz="2000" dirty="0">
                <a:latin typeface="Arial"/>
                <a:cs typeface="Arial"/>
              </a:rPr>
              <a:t>f</a:t>
            </a:r>
            <a:r>
              <a:rPr lang="en-US" sz="2000" dirty="0" smtClean="0">
                <a:latin typeface="Arial"/>
                <a:cs typeface="Arial"/>
              </a:rPr>
              <a:t>iber separation (mm</a:t>
            </a:r>
            <a:r>
              <a:rPr lang="en-US" dirty="0" smtClean="0">
                <a:latin typeface="Arial"/>
                <a:cs typeface="Arial"/>
              </a:rPr>
              <a:t>)</a:t>
            </a:r>
            <a:endParaRPr lang="en-US" dirty="0">
              <a:latin typeface="Arial"/>
              <a:cs typeface="Arial"/>
            </a:endParaRPr>
          </a:p>
        </p:txBody>
      </p:sp>
      <p:sp>
        <p:nvSpPr>
          <p:cNvPr id="7" name="TextBox 6"/>
          <p:cNvSpPr txBox="1"/>
          <p:nvPr/>
        </p:nvSpPr>
        <p:spPr>
          <a:xfrm rot="16200000">
            <a:off x="-791569" y="3781222"/>
            <a:ext cx="3332162" cy="400110"/>
          </a:xfrm>
          <a:prstGeom prst="rect">
            <a:avLst/>
          </a:prstGeom>
          <a:noFill/>
        </p:spPr>
        <p:txBody>
          <a:bodyPr wrap="none" rtlCol="0">
            <a:spAutoFit/>
          </a:bodyPr>
          <a:lstStyle/>
          <a:p>
            <a:r>
              <a:rPr lang="en-US" sz="2000" dirty="0" smtClean="0">
                <a:latin typeface="Arial"/>
                <a:cs typeface="Arial"/>
              </a:rPr>
              <a:t>Resolution on fiber plane(μ</a:t>
            </a:r>
            <a:r>
              <a:rPr lang="en-US" dirty="0" smtClean="0"/>
              <a:t>)</a:t>
            </a:r>
            <a:endParaRPr lang="en-US" dirty="0"/>
          </a:p>
        </p:txBody>
      </p:sp>
      <p:cxnSp>
        <p:nvCxnSpPr>
          <p:cNvPr id="9" name="Straight Connector 8"/>
          <p:cNvCxnSpPr/>
          <p:nvPr/>
        </p:nvCxnSpPr>
        <p:spPr bwMode="auto">
          <a:xfrm flipH="1">
            <a:off x="2474774" y="5128236"/>
            <a:ext cx="531719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5" name="TextBox 14"/>
          <p:cNvSpPr txBox="1"/>
          <p:nvPr/>
        </p:nvSpPr>
        <p:spPr>
          <a:xfrm>
            <a:off x="960598" y="1064073"/>
            <a:ext cx="7438605" cy="830997"/>
          </a:xfrm>
          <a:prstGeom prst="rect">
            <a:avLst/>
          </a:prstGeom>
          <a:noFill/>
        </p:spPr>
        <p:txBody>
          <a:bodyPr wrap="none" rtlCol="0">
            <a:spAutoFit/>
          </a:bodyPr>
          <a:lstStyle/>
          <a:p>
            <a:r>
              <a:rPr lang="en-US" sz="2400" dirty="0" smtClean="0">
                <a:solidFill>
                  <a:srgbClr val="000090"/>
                </a:solidFill>
                <a:latin typeface="Arial"/>
                <a:cs typeface="Arial"/>
              </a:rPr>
              <a:t>Measured resolution on the fiber plane for simulated</a:t>
            </a:r>
          </a:p>
          <a:p>
            <a:r>
              <a:rPr lang="en-US" sz="2400" dirty="0" smtClean="0">
                <a:solidFill>
                  <a:srgbClr val="000090"/>
                </a:solidFill>
                <a:latin typeface="Arial"/>
                <a:cs typeface="Arial"/>
              </a:rPr>
              <a:t> fibers at various separations, 20 at each separation</a:t>
            </a:r>
            <a:endParaRPr lang="en-US" sz="2400" dirty="0">
              <a:solidFill>
                <a:srgbClr val="000090"/>
              </a:solidFill>
              <a:latin typeface="Arial"/>
              <a:cs typeface="Arial"/>
            </a:endParaRPr>
          </a:p>
        </p:txBody>
      </p:sp>
      <p:sp>
        <p:nvSpPr>
          <p:cNvPr id="16" name="TextBox 15"/>
          <p:cNvSpPr txBox="1"/>
          <p:nvPr/>
        </p:nvSpPr>
        <p:spPr>
          <a:xfrm>
            <a:off x="7901969" y="4867756"/>
            <a:ext cx="618679" cy="461665"/>
          </a:xfrm>
          <a:prstGeom prst="rect">
            <a:avLst/>
          </a:prstGeom>
          <a:noFill/>
        </p:spPr>
        <p:txBody>
          <a:bodyPr wrap="none" rtlCol="0">
            <a:spAutoFit/>
          </a:bodyPr>
          <a:lstStyle/>
          <a:p>
            <a:r>
              <a:rPr lang="en-US" sz="2400" dirty="0" smtClean="0">
                <a:solidFill>
                  <a:srgbClr val="FF0000"/>
                </a:solidFill>
                <a:latin typeface="Arial"/>
                <a:cs typeface="Arial"/>
              </a:rPr>
              <a:t>2 μ</a:t>
            </a:r>
            <a:endParaRPr lang="en-US" sz="2400" dirty="0">
              <a:solidFill>
                <a:srgbClr val="FF0000"/>
              </a:solidFill>
              <a:latin typeface="Arial"/>
              <a:cs typeface="Arial"/>
            </a:endParaRPr>
          </a:p>
        </p:txBody>
      </p:sp>
      <p:sp>
        <p:nvSpPr>
          <p:cNvPr id="3" name="TextBox 2"/>
          <p:cNvSpPr txBox="1"/>
          <p:nvPr/>
        </p:nvSpPr>
        <p:spPr>
          <a:xfrm>
            <a:off x="3126015" y="2347757"/>
            <a:ext cx="4115016" cy="923330"/>
          </a:xfrm>
          <a:prstGeom prst="rect">
            <a:avLst/>
          </a:prstGeom>
          <a:noFill/>
        </p:spPr>
        <p:txBody>
          <a:bodyPr wrap="none" rtlCol="0">
            <a:spAutoFit/>
          </a:bodyPr>
          <a:lstStyle/>
          <a:p>
            <a:r>
              <a:rPr lang="en-US" smtClean="0">
                <a:solidFill>
                  <a:srgbClr val="000090"/>
                </a:solidFill>
                <a:latin typeface="Arial"/>
                <a:cs typeface="Arial"/>
              </a:rPr>
              <a:t>0.75mm x 1</a:t>
            </a:r>
            <a:r>
              <a:rPr lang="en-US" dirty="0" smtClean="0">
                <a:solidFill>
                  <a:srgbClr val="000090"/>
                </a:solidFill>
                <a:latin typeface="Arial"/>
                <a:cs typeface="Arial"/>
              </a:rPr>
              <a:t>/25 </a:t>
            </a:r>
            <a:r>
              <a:rPr lang="en-US" dirty="0" err="1" smtClean="0">
                <a:solidFill>
                  <a:srgbClr val="000090"/>
                </a:solidFill>
                <a:latin typeface="Arial"/>
                <a:cs typeface="Arial"/>
              </a:rPr>
              <a:t>demag</a:t>
            </a:r>
            <a:r>
              <a:rPr lang="en-US" dirty="0" smtClean="0">
                <a:solidFill>
                  <a:srgbClr val="000090"/>
                </a:solidFill>
                <a:latin typeface="Arial"/>
                <a:cs typeface="Arial"/>
              </a:rPr>
              <a:t>=30μ on CCD</a:t>
            </a:r>
          </a:p>
          <a:p>
            <a:r>
              <a:rPr lang="en-US" dirty="0">
                <a:solidFill>
                  <a:srgbClr val="000090"/>
                </a:solidFill>
                <a:latin typeface="Arial"/>
                <a:cs typeface="Arial"/>
              </a:rPr>
              <a:t>30μ on </a:t>
            </a:r>
            <a:r>
              <a:rPr lang="en-US" dirty="0" smtClean="0">
                <a:solidFill>
                  <a:srgbClr val="000090"/>
                </a:solidFill>
                <a:latin typeface="Arial"/>
                <a:cs typeface="Arial"/>
              </a:rPr>
              <a:t>CCD=5 pixels=3 image FWHM</a:t>
            </a:r>
            <a:endParaRPr lang="en-US" dirty="0">
              <a:solidFill>
                <a:srgbClr val="000090"/>
              </a:solidFill>
              <a:latin typeface="Arial"/>
              <a:cs typeface="Arial"/>
            </a:endParaRPr>
          </a:p>
          <a:p>
            <a:endParaRPr lang="en-US" dirty="0"/>
          </a:p>
        </p:txBody>
      </p:sp>
    </p:spTree>
    <p:extLst>
      <p:ext uri="{BB962C8B-B14F-4D97-AF65-F5344CB8AC3E}">
        <p14:creationId xmlns:p14="http://schemas.microsoft.com/office/powerpoint/2010/main" val="24344678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497" y="0"/>
            <a:ext cx="7934530" cy="857250"/>
          </a:xfrm>
        </p:spPr>
        <p:txBody>
          <a:bodyPr/>
          <a:lstStyle/>
          <a:p>
            <a:r>
              <a:rPr lang="en-US" sz="3200" b="0" u="sng" dirty="0" smtClean="0">
                <a:solidFill>
                  <a:srgbClr val="FF0000"/>
                </a:solidFill>
              </a:rPr>
              <a:t>Dependence on the Flux</a:t>
            </a:r>
            <a:endParaRPr lang="en-US" sz="3200" b="0" u="sng" dirty="0">
              <a:solidFill>
                <a:srgbClr val="FF0000"/>
              </a:solidFill>
            </a:endParaRPr>
          </a:p>
        </p:txBody>
      </p:sp>
      <p:pic>
        <p:nvPicPr>
          <p:cNvPr id="6" name="Content Placeholder 5" descr="histo5.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5" t="9296" r="11551" b="7069"/>
          <a:stretch/>
        </p:blipFill>
        <p:spPr>
          <a:xfrm rot="5400000">
            <a:off x="2046063" y="764870"/>
            <a:ext cx="4284135" cy="6259595"/>
          </a:xfrm>
        </p:spPr>
      </p:pic>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51</a:t>
            </a:fld>
            <a:endParaRPr lang="en-US"/>
          </a:p>
        </p:txBody>
      </p:sp>
      <p:sp>
        <p:nvSpPr>
          <p:cNvPr id="8" name="TextBox 7"/>
          <p:cNvSpPr txBox="1"/>
          <p:nvPr/>
        </p:nvSpPr>
        <p:spPr>
          <a:xfrm>
            <a:off x="2133600" y="6171684"/>
            <a:ext cx="4200301" cy="369332"/>
          </a:xfrm>
          <a:prstGeom prst="rect">
            <a:avLst/>
          </a:prstGeom>
          <a:noFill/>
        </p:spPr>
        <p:txBody>
          <a:bodyPr wrap="none" rtlCol="0">
            <a:spAutoFit/>
          </a:bodyPr>
          <a:lstStyle/>
          <a:p>
            <a:r>
              <a:rPr lang="en-US" dirty="0" smtClean="0"/>
              <a:t>Flux in image (units of 10</a:t>
            </a:r>
            <a:r>
              <a:rPr lang="en-US" baseline="30000" dirty="0" smtClean="0"/>
              <a:t>3 </a:t>
            </a:r>
            <a:r>
              <a:rPr lang="en-US" dirty="0" smtClean="0"/>
              <a:t>ADU counts)</a:t>
            </a:r>
            <a:endParaRPr lang="en-US" dirty="0"/>
          </a:p>
        </p:txBody>
      </p:sp>
      <p:sp>
        <p:nvSpPr>
          <p:cNvPr id="9" name="TextBox 8"/>
          <p:cNvSpPr txBox="1"/>
          <p:nvPr/>
        </p:nvSpPr>
        <p:spPr>
          <a:xfrm rot="16200000">
            <a:off x="-970467" y="3678664"/>
            <a:ext cx="3764259" cy="369332"/>
          </a:xfrm>
          <a:prstGeom prst="rect">
            <a:avLst/>
          </a:prstGeom>
          <a:noFill/>
        </p:spPr>
        <p:txBody>
          <a:bodyPr wrap="none" rtlCol="0">
            <a:spAutoFit/>
          </a:bodyPr>
          <a:lstStyle/>
          <a:p>
            <a:r>
              <a:rPr lang="en-US" dirty="0" smtClean="0"/>
              <a:t>Resolution on fiber plane (microns)</a:t>
            </a:r>
            <a:endParaRPr lang="en-US" dirty="0"/>
          </a:p>
        </p:txBody>
      </p:sp>
      <p:sp>
        <p:nvSpPr>
          <p:cNvPr id="10" name="TextBox 9"/>
          <p:cNvSpPr txBox="1"/>
          <p:nvPr/>
        </p:nvSpPr>
        <p:spPr>
          <a:xfrm>
            <a:off x="2565021" y="1269239"/>
            <a:ext cx="3768880" cy="461665"/>
          </a:xfrm>
          <a:prstGeom prst="rect">
            <a:avLst/>
          </a:prstGeom>
          <a:noFill/>
        </p:spPr>
        <p:txBody>
          <a:bodyPr wrap="none" rtlCol="0">
            <a:spAutoFit/>
          </a:bodyPr>
          <a:lstStyle/>
          <a:p>
            <a:r>
              <a:rPr lang="en-US" sz="2400" dirty="0" smtClean="0">
                <a:solidFill>
                  <a:srgbClr val="000090"/>
                </a:solidFill>
              </a:rPr>
              <a:t>2 ADU counts = 1 electron</a:t>
            </a:r>
            <a:endParaRPr lang="en-US" sz="2400" dirty="0">
              <a:solidFill>
                <a:srgbClr val="000090"/>
              </a:solidFill>
            </a:endParaRPr>
          </a:p>
        </p:txBody>
      </p:sp>
      <p:sp>
        <p:nvSpPr>
          <p:cNvPr id="14" name="Oval 13"/>
          <p:cNvSpPr/>
          <p:nvPr/>
        </p:nvSpPr>
        <p:spPr>
          <a:xfrm>
            <a:off x="1651323" y="18288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981200" y="32766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488821" y="41148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022923" y="46482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81400" y="49750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91000" y="51274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724400" y="52798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334000" y="5380439"/>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867400" y="5432274"/>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429000" y="21336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3750288" y="2040523"/>
            <a:ext cx="1140557" cy="338554"/>
          </a:xfrm>
          <a:prstGeom prst="rect">
            <a:avLst/>
          </a:prstGeom>
          <a:noFill/>
        </p:spPr>
        <p:txBody>
          <a:bodyPr wrap="none" rtlCol="0">
            <a:spAutoFit/>
          </a:bodyPr>
          <a:lstStyle/>
          <a:p>
            <a:r>
              <a:rPr lang="en-US" sz="1600" dirty="0" smtClean="0"/>
              <a:t>FWHM/√N</a:t>
            </a:r>
            <a:endParaRPr lang="en-US" sz="1600" dirty="0"/>
          </a:p>
        </p:txBody>
      </p:sp>
      <p:cxnSp>
        <p:nvCxnSpPr>
          <p:cNvPr id="4" name="Straight Connector 3"/>
          <p:cNvCxnSpPr/>
          <p:nvPr/>
        </p:nvCxnSpPr>
        <p:spPr>
          <a:xfrm>
            <a:off x="1651323" y="4267200"/>
            <a:ext cx="520667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759595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92" y="428625"/>
            <a:ext cx="7934530" cy="857250"/>
          </a:xfrm>
        </p:spPr>
        <p:txBody>
          <a:bodyPr/>
          <a:lstStyle/>
          <a:p>
            <a:r>
              <a:rPr lang="en-US" sz="3200" b="0" u="sng" dirty="0" smtClean="0">
                <a:solidFill>
                  <a:srgbClr val="FF0000"/>
                </a:solidFill>
              </a:rPr>
              <a:t>Dependence on the Flux</a:t>
            </a:r>
            <a:endParaRPr lang="en-US" sz="3200" b="0" u="sng" dirty="0">
              <a:solidFill>
                <a:srgbClr val="FF0000"/>
              </a:solidFill>
            </a:endParaRPr>
          </a:p>
        </p:txBody>
      </p:sp>
      <p:sp>
        <p:nvSpPr>
          <p:cNvPr id="3" name="Content Placeholder 2"/>
          <p:cNvSpPr>
            <a:spLocks noGrp="1"/>
          </p:cNvSpPr>
          <p:nvPr>
            <p:ph idx="1"/>
          </p:nvPr>
        </p:nvSpPr>
        <p:spPr/>
        <p:txBody>
          <a:bodyPr/>
          <a:lstStyle/>
          <a:p>
            <a:r>
              <a:rPr lang="en-US" sz="2400" dirty="0" smtClean="0">
                <a:solidFill>
                  <a:srgbClr val="000090"/>
                </a:solidFill>
              </a:rPr>
              <a:t>There is a wide plateau between 20,000 and 80,000 ADU counts that give resolution better the 2.5μ at f/16.</a:t>
            </a:r>
          </a:p>
          <a:p>
            <a:r>
              <a:rPr lang="en-US" sz="2400" dirty="0" smtClean="0">
                <a:solidFill>
                  <a:srgbClr val="000090"/>
                </a:solidFill>
              </a:rPr>
              <a:t>With 2 ADU counts/electron this means between 10,000 and 40,000 e per image on CCD, so 25,000 is a good guess of where we should be.</a:t>
            </a:r>
          </a:p>
          <a:p>
            <a:r>
              <a:rPr lang="en-US" sz="2400" dirty="0" smtClean="0">
                <a:solidFill>
                  <a:srgbClr val="000090"/>
                </a:solidFill>
              </a:rPr>
              <a:t>Our original estimate was 75,000 e per image at f/5.6. With the smaller aperture at f/16 will still need more light out of the fibers.</a:t>
            </a:r>
          </a:p>
          <a:p>
            <a:endParaRPr lang="en-US" sz="2400" dirty="0"/>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52</a:t>
            </a:fld>
            <a:endParaRPr lang="en-US"/>
          </a:p>
        </p:txBody>
      </p:sp>
    </p:spTree>
    <p:extLst>
      <p:ext uri="{BB962C8B-B14F-4D97-AF65-F5344CB8AC3E}">
        <p14:creationId xmlns:p14="http://schemas.microsoft.com/office/powerpoint/2010/main" val="240100670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088" y="0"/>
            <a:ext cx="8229600" cy="1143000"/>
          </a:xfrm>
        </p:spPr>
        <p:txBody>
          <a:bodyPr/>
          <a:lstStyle/>
          <a:p>
            <a:r>
              <a:rPr lang="en-US" sz="3200" b="0" u="sng" dirty="0" smtClean="0">
                <a:solidFill>
                  <a:srgbClr val="FF0000"/>
                </a:solidFill>
              </a:rPr>
              <a:t>Possible Effect of Turbulence</a:t>
            </a:r>
            <a:endParaRPr lang="en-US" sz="3200" b="0" u="sng" dirty="0">
              <a:solidFill>
                <a:srgbClr val="FF0000"/>
              </a:solidFill>
            </a:endParaRPr>
          </a:p>
        </p:txBody>
      </p:sp>
      <p:sp>
        <p:nvSpPr>
          <p:cNvPr id="3" name="Content Placeholder 2"/>
          <p:cNvSpPr>
            <a:spLocks noGrp="1"/>
          </p:cNvSpPr>
          <p:nvPr>
            <p:ph idx="1"/>
          </p:nvPr>
        </p:nvSpPr>
        <p:spPr>
          <a:xfrm>
            <a:off x="457200" y="1049473"/>
            <a:ext cx="8229600" cy="4525963"/>
          </a:xfrm>
        </p:spPr>
        <p:txBody>
          <a:bodyPr/>
          <a:lstStyle/>
          <a:p>
            <a:r>
              <a:rPr lang="en-US" sz="2400" dirty="0" smtClean="0">
                <a:solidFill>
                  <a:srgbClr val="000090"/>
                </a:solidFill>
              </a:rPr>
              <a:t>Did one test to simulate turbulence in the </a:t>
            </a:r>
            <a:r>
              <a:rPr lang="en-US" sz="2400" dirty="0" err="1" smtClean="0">
                <a:solidFill>
                  <a:srgbClr val="000090"/>
                </a:solidFill>
              </a:rPr>
              <a:t>Mayall</a:t>
            </a:r>
            <a:r>
              <a:rPr lang="en-US" sz="2400" dirty="0" smtClean="0">
                <a:solidFill>
                  <a:srgbClr val="000090"/>
                </a:solidFill>
              </a:rPr>
              <a:t> telescope</a:t>
            </a:r>
          </a:p>
          <a:p>
            <a:r>
              <a:rPr lang="en-US" sz="2400" dirty="0" smtClean="0">
                <a:solidFill>
                  <a:srgbClr val="000090"/>
                </a:solidFill>
              </a:rPr>
              <a:t>Opened shades on windows, let the sunshine in. This heated up the </a:t>
            </a:r>
            <a:r>
              <a:rPr lang="en-US" sz="2400" dirty="0" err="1" smtClean="0">
                <a:solidFill>
                  <a:srgbClr val="000090"/>
                </a:solidFill>
              </a:rPr>
              <a:t>sunnyside</a:t>
            </a:r>
            <a:r>
              <a:rPr lang="en-US" sz="2400" dirty="0" smtClean="0">
                <a:solidFill>
                  <a:srgbClr val="000090"/>
                </a:solidFill>
              </a:rPr>
              <a:t> of the sewer pipe by up to 5</a:t>
            </a:r>
            <a:r>
              <a:rPr lang="en-US" sz="2400" baseline="30000" dirty="0" smtClean="0">
                <a:solidFill>
                  <a:srgbClr val="000090"/>
                </a:solidFill>
              </a:rPr>
              <a:t>o</a:t>
            </a:r>
            <a:r>
              <a:rPr lang="en-US" sz="2400" dirty="0" smtClean="0">
                <a:solidFill>
                  <a:srgbClr val="000090"/>
                </a:solidFill>
              </a:rPr>
              <a:t>C</a:t>
            </a:r>
          </a:p>
          <a:p>
            <a:r>
              <a:rPr lang="en-US" sz="2400" dirty="0" smtClean="0">
                <a:solidFill>
                  <a:srgbClr val="000090"/>
                </a:solidFill>
              </a:rPr>
              <a:t>Took 20 exposures  at </a:t>
            </a:r>
            <a:r>
              <a:rPr lang="en-US" sz="2400" dirty="0">
                <a:solidFill>
                  <a:srgbClr val="000090"/>
                </a:solidFill>
              </a:rPr>
              <a:t>ΔT = </a:t>
            </a:r>
            <a:r>
              <a:rPr lang="en-US" sz="2400" dirty="0" smtClean="0">
                <a:solidFill>
                  <a:srgbClr val="000090"/>
                </a:solidFill>
              </a:rPr>
              <a:t>1</a:t>
            </a:r>
            <a:r>
              <a:rPr lang="en-US" sz="2400" baseline="30000" dirty="0" smtClean="0">
                <a:solidFill>
                  <a:srgbClr val="000090"/>
                </a:solidFill>
              </a:rPr>
              <a:t>o</a:t>
            </a:r>
            <a:r>
              <a:rPr lang="en-US" sz="2400" dirty="0" smtClean="0">
                <a:solidFill>
                  <a:srgbClr val="000090"/>
                </a:solidFill>
              </a:rPr>
              <a:t>C and at </a:t>
            </a:r>
            <a:r>
              <a:rPr lang="en-US" sz="2400" dirty="0">
                <a:solidFill>
                  <a:srgbClr val="000090"/>
                </a:solidFill>
              </a:rPr>
              <a:t>ΔT = 5</a:t>
            </a:r>
            <a:r>
              <a:rPr lang="en-US" sz="2400" baseline="30000" dirty="0">
                <a:solidFill>
                  <a:srgbClr val="000090"/>
                </a:solidFill>
              </a:rPr>
              <a:t>o</a:t>
            </a:r>
            <a:r>
              <a:rPr lang="en-US" sz="2400" dirty="0">
                <a:solidFill>
                  <a:srgbClr val="000090"/>
                </a:solidFill>
              </a:rPr>
              <a:t>C</a:t>
            </a:r>
          </a:p>
          <a:p>
            <a:r>
              <a:rPr lang="en-US" sz="2400" dirty="0" smtClean="0">
                <a:solidFill>
                  <a:srgbClr val="000090"/>
                </a:solidFill>
              </a:rPr>
              <a:t>No significant  increase in the image FWHM at f/16 </a:t>
            </a:r>
            <a:endParaRPr lang="en-US" sz="2400" dirty="0">
              <a:solidFill>
                <a:srgbClr val="000090"/>
              </a:solidFill>
            </a:endParaRPr>
          </a:p>
          <a:p>
            <a:endParaRPr lang="en-US" sz="2400" dirty="0">
              <a:solidFill>
                <a:srgbClr val="000090"/>
              </a:solidFill>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53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970322226"/>
              </p:ext>
            </p:extLst>
          </p:nvPr>
        </p:nvGraphicFramePr>
        <p:xfrm>
          <a:off x="312088" y="3858260"/>
          <a:ext cx="8229600" cy="101092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  f stop</a:t>
                      </a:r>
                      <a:endParaRPr lang="en-US" dirty="0"/>
                    </a:p>
                  </a:txBody>
                  <a:tcPr/>
                </a:tc>
                <a:tc>
                  <a:txBody>
                    <a:bodyPr/>
                    <a:lstStyle/>
                    <a:p>
                      <a:r>
                        <a:rPr lang="en-US" dirty="0" smtClean="0"/>
                        <a:t>Previous resolution</a:t>
                      </a:r>
                      <a:endParaRPr lang="en-US" dirty="0"/>
                    </a:p>
                  </a:txBody>
                  <a:tcPr/>
                </a:tc>
                <a:tc>
                  <a:txBody>
                    <a:bodyPr/>
                    <a:lstStyle/>
                    <a:p>
                      <a:r>
                        <a:rPr lang="en-US" dirty="0" smtClean="0"/>
                        <a:t>ΔT = 1</a:t>
                      </a:r>
                      <a:r>
                        <a:rPr lang="en-US" baseline="30000" dirty="0" smtClean="0"/>
                        <a:t>o</a:t>
                      </a:r>
                      <a:r>
                        <a:rPr lang="en-US" dirty="0" smtClean="0"/>
                        <a: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ΔT = 5</a:t>
                      </a:r>
                      <a:r>
                        <a:rPr lang="en-US" baseline="30000" dirty="0" smtClean="0"/>
                        <a:t>o</a:t>
                      </a:r>
                      <a:r>
                        <a:rPr lang="en-US" dirty="0" smtClean="0"/>
                        <a:t>C</a:t>
                      </a:r>
                    </a:p>
                    <a:p>
                      <a:endParaRPr lang="en-US" dirty="0"/>
                    </a:p>
                  </a:txBody>
                  <a:tcPr/>
                </a:tc>
              </a:tr>
              <a:tr h="370840">
                <a:tc>
                  <a:txBody>
                    <a:bodyPr/>
                    <a:lstStyle/>
                    <a:p>
                      <a:r>
                        <a:rPr lang="en-US" dirty="0" smtClean="0"/>
                        <a:t>  f/16</a:t>
                      </a:r>
                      <a:endParaRPr lang="en-US" dirty="0"/>
                    </a:p>
                  </a:txBody>
                  <a:tcPr/>
                </a:tc>
                <a:tc>
                  <a:txBody>
                    <a:bodyPr/>
                    <a:lstStyle/>
                    <a:p>
                      <a:r>
                        <a:rPr lang="en-US" dirty="0" smtClean="0"/>
                        <a:t>   2.22 μ</a:t>
                      </a:r>
                      <a:endParaRPr lang="en-US" dirty="0"/>
                    </a:p>
                  </a:txBody>
                  <a:tcPr/>
                </a:tc>
                <a:tc>
                  <a:txBody>
                    <a:bodyPr/>
                    <a:lstStyle/>
                    <a:p>
                      <a:r>
                        <a:rPr lang="en-US" dirty="0" smtClean="0"/>
                        <a:t>  2.06 μ</a:t>
                      </a:r>
                      <a:endParaRPr lang="en-US" dirty="0"/>
                    </a:p>
                  </a:txBody>
                  <a:tcPr/>
                </a:tc>
                <a:tc>
                  <a:txBody>
                    <a:bodyPr/>
                    <a:lstStyle/>
                    <a:p>
                      <a:r>
                        <a:rPr lang="en-US" dirty="0" smtClean="0"/>
                        <a:t>  2.49 μ</a:t>
                      </a:r>
                      <a:endParaRPr lang="en-US" dirty="0"/>
                    </a:p>
                  </a:txBody>
                  <a:tcPr/>
                </a:tc>
              </a:tr>
            </a:tbl>
          </a:graphicData>
        </a:graphic>
      </p:graphicFrame>
    </p:spTree>
    <p:extLst>
      <p:ext uri="{BB962C8B-B14F-4D97-AF65-F5344CB8AC3E}">
        <p14:creationId xmlns:p14="http://schemas.microsoft.com/office/powerpoint/2010/main" val="3855250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36" y="0"/>
            <a:ext cx="8229600" cy="1143000"/>
          </a:xfrm>
        </p:spPr>
        <p:txBody>
          <a:bodyPr/>
          <a:lstStyle/>
          <a:p>
            <a:r>
              <a:rPr lang="en-US" sz="3200" b="0" u="sng" dirty="0" smtClean="0">
                <a:solidFill>
                  <a:srgbClr val="FF0000"/>
                </a:solidFill>
              </a:rPr>
              <a:t>Fiber Illumination Input Angle</a:t>
            </a:r>
            <a:endParaRPr lang="en-US" sz="3200" b="0" u="sng" dirty="0">
              <a:solidFill>
                <a:srgbClr val="FF0000"/>
              </a:solidFill>
            </a:endParaRPr>
          </a:p>
        </p:txBody>
      </p:sp>
      <p:sp>
        <p:nvSpPr>
          <p:cNvPr id="3" name="Content Placeholder 2"/>
          <p:cNvSpPr>
            <a:spLocks noGrp="1"/>
          </p:cNvSpPr>
          <p:nvPr>
            <p:ph idx="1"/>
          </p:nvPr>
        </p:nvSpPr>
        <p:spPr>
          <a:xfrm>
            <a:off x="457200" y="1267250"/>
            <a:ext cx="8229600" cy="4876800"/>
          </a:xfrm>
        </p:spPr>
        <p:txBody>
          <a:bodyPr/>
          <a:lstStyle/>
          <a:p>
            <a:pPr marL="0" indent="0">
              <a:buNone/>
            </a:pPr>
            <a:r>
              <a:rPr lang="en-US" sz="2400" dirty="0" smtClean="0">
                <a:solidFill>
                  <a:srgbClr val="000090"/>
                </a:solidFill>
              </a:rPr>
              <a:t>                    No effect on resolution on fiber plane </a:t>
            </a:r>
          </a:p>
          <a:p>
            <a:endParaRPr lang="en-US" dirty="0">
              <a:solidFill>
                <a:srgbClr val="000090"/>
              </a:solidFill>
            </a:endParaRPr>
          </a:p>
          <a:p>
            <a:endParaRPr lang="en-US" dirty="0" smtClean="0">
              <a:solidFill>
                <a:srgbClr val="000090"/>
              </a:solidFill>
            </a:endParaRPr>
          </a:p>
          <a:p>
            <a:endParaRPr lang="en-US" dirty="0">
              <a:solidFill>
                <a:srgbClr val="000090"/>
              </a:solidFill>
            </a:endParaRPr>
          </a:p>
          <a:p>
            <a:pPr marL="0" indent="0">
              <a:buNone/>
            </a:pPr>
            <a:endParaRPr lang="en-US" dirty="0" smtClean="0">
              <a:solidFill>
                <a:srgbClr val="000090"/>
              </a:solidFill>
            </a:endParaRPr>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pPr>
              <a:defRPr/>
            </a:pPr>
            <a:fld id="{B06D917C-9D27-8C4D-85FA-ED43B76E774D}" type="slidenum">
              <a:rPr lang="en-US" smtClean="0"/>
              <a:pPr>
                <a:defRPr/>
              </a:pPr>
              <a:t>54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936627042"/>
              </p:ext>
            </p:extLst>
          </p:nvPr>
        </p:nvGraphicFramePr>
        <p:xfrm>
          <a:off x="1413889" y="2098213"/>
          <a:ext cx="6096000" cy="2016760"/>
        </p:xfrm>
        <a:graphic>
          <a:graphicData uri="http://schemas.openxmlformats.org/drawingml/2006/table">
            <a:tbl>
              <a:tblPr firstRow="1" bandRow="1">
                <a:tableStyleId>{5C22544A-7EE6-4342-B048-85BDC9FD1C3A}</a:tableStyleId>
              </a:tblPr>
              <a:tblGrid>
                <a:gridCol w="2971800"/>
                <a:gridCol w="1600200"/>
                <a:gridCol w="1524000"/>
              </a:tblGrid>
              <a:tr h="904240">
                <a:tc>
                  <a:txBody>
                    <a:bodyPr/>
                    <a:lstStyle/>
                    <a:p>
                      <a:r>
                        <a:rPr lang="en-US" dirty="0" smtClean="0"/>
                        <a:t>Illumination Angle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σ</a:t>
                      </a:r>
                      <a:r>
                        <a:rPr lang="en-US" dirty="0" smtClean="0"/>
                        <a:t> (x)  microns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σ</a:t>
                      </a:r>
                      <a:r>
                        <a:rPr lang="en-US" dirty="0" smtClean="0"/>
                        <a:t> (y)  microns</a:t>
                      </a:r>
                    </a:p>
                  </a:txBody>
                  <a:tcPr/>
                </a:tc>
              </a:tr>
              <a:tr h="370840">
                <a:tc>
                  <a:txBody>
                    <a:bodyPr/>
                    <a:lstStyle/>
                    <a:p>
                      <a:r>
                        <a:rPr lang="en-US" dirty="0" smtClean="0"/>
                        <a:t>Sideways (4 exposures)</a:t>
                      </a:r>
                      <a:endParaRPr lang="en-US" dirty="0"/>
                    </a:p>
                  </a:txBody>
                  <a:tcPr/>
                </a:tc>
                <a:tc>
                  <a:txBody>
                    <a:bodyPr/>
                    <a:lstStyle/>
                    <a:p>
                      <a:r>
                        <a:rPr lang="en-US" dirty="0" smtClean="0"/>
                        <a:t>   2.09</a:t>
                      </a:r>
                      <a:endParaRPr lang="en-US" dirty="0"/>
                    </a:p>
                  </a:txBody>
                  <a:tcPr/>
                </a:tc>
                <a:tc>
                  <a:txBody>
                    <a:bodyPr/>
                    <a:lstStyle/>
                    <a:p>
                      <a:r>
                        <a:rPr lang="en-US" dirty="0" smtClean="0"/>
                        <a:t>   2.35</a:t>
                      </a:r>
                      <a:endParaRPr lang="en-US" dirty="0"/>
                    </a:p>
                  </a:txBody>
                  <a:tcPr/>
                </a:tc>
              </a:tr>
              <a:tr h="370840">
                <a:tc>
                  <a:txBody>
                    <a:bodyPr/>
                    <a:lstStyle/>
                    <a:p>
                      <a:r>
                        <a:rPr lang="en-US" dirty="0" smtClean="0"/>
                        <a:t>Normal    (6 exposures)</a:t>
                      </a:r>
                      <a:endParaRPr lang="en-US" dirty="0"/>
                    </a:p>
                  </a:txBody>
                  <a:tcPr/>
                </a:tc>
                <a:tc>
                  <a:txBody>
                    <a:bodyPr/>
                    <a:lstStyle/>
                    <a:p>
                      <a:r>
                        <a:rPr lang="en-US" dirty="0" smtClean="0"/>
                        <a:t>   2.11</a:t>
                      </a:r>
                      <a:endParaRPr lang="en-US" dirty="0"/>
                    </a:p>
                  </a:txBody>
                  <a:tcPr/>
                </a:tc>
                <a:tc>
                  <a:txBody>
                    <a:bodyPr/>
                    <a:lstStyle/>
                    <a:p>
                      <a:r>
                        <a:rPr lang="en-US" dirty="0" smtClean="0"/>
                        <a:t>   2.47</a:t>
                      </a:r>
                      <a:endParaRPr lang="en-US" dirty="0"/>
                    </a:p>
                  </a:txBody>
                  <a:tcPr/>
                </a:tc>
              </a:tr>
              <a:tr h="370840">
                <a:tc>
                  <a:txBody>
                    <a:bodyPr/>
                    <a:lstStyle/>
                    <a:p>
                      <a:r>
                        <a:rPr lang="en-US" dirty="0" smtClean="0"/>
                        <a:t>Sideways (4 exposures)</a:t>
                      </a:r>
                      <a:endParaRPr lang="en-US" dirty="0"/>
                    </a:p>
                  </a:txBody>
                  <a:tcPr/>
                </a:tc>
                <a:tc>
                  <a:txBody>
                    <a:bodyPr/>
                    <a:lstStyle/>
                    <a:p>
                      <a:r>
                        <a:rPr lang="en-US" dirty="0" smtClean="0"/>
                        <a:t>   2.15</a:t>
                      </a:r>
                      <a:endParaRPr lang="en-US" dirty="0"/>
                    </a:p>
                  </a:txBody>
                  <a:tcPr/>
                </a:tc>
                <a:tc>
                  <a:txBody>
                    <a:bodyPr/>
                    <a:lstStyle/>
                    <a:p>
                      <a:r>
                        <a:rPr lang="en-US" dirty="0" smtClean="0"/>
                        <a:t>   2.08</a:t>
                      </a:r>
                      <a:endParaRPr lang="en-US" dirty="0"/>
                    </a:p>
                  </a:txBody>
                  <a:tcPr/>
                </a:tc>
              </a:tr>
            </a:tbl>
          </a:graphicData>
        </a:graphic>
      </p:graphicFrame>
    </p:spTree>
    <p:extLst>
      <p:ext uri="{BB962C8B-B14F-4D97-AF65-F5344CB8AC3E}">
        <p14:creationId xmlns:p14="http://schemas.microsoft.com/office/powerpoint/2010/main" val="22701331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457200" y="-15875"/>
            <a:ext cx="8229600" cy="1143000"/>
          </a:xfrm>
        </p:spPr>
        <p:txBody>
          <a:bodyPr/>
          <a:lstStyle/>
          <a:p>
            <a:r>
              <a:rPr lang="en-US" sz="3200" b="0" u="sng" dirty="0">
                <a:solidFill>
                  <a:srgbClr val="FF0000"/>
                </a:solidFill>
                <a:latin typeface="Calibri" charset="0"/>
                <a:ea typeface="ＭＳ Ｐゴシック" charset="0"/>
                <a:cs typeface="ＭＳ Ｐゴシック" charset="0"/>
              </a:rPr>
              <a:t>Image Shapes at various Radii</a:t>
            </a:r>
          </a:p>
        </p:txBody>
      </p:sp>
      <p:sp>
        <p:nvSpPr>
          <p:cNvPr id="66562" name="TextBox 9"/>
          <p:cNvSpPr txBox="1">
            <a:spLocks noChangeArrowheads="1"/>
          </p:cNvSpPr>
          <p:nvPr/>
        </p:nvSpPr>
        <p:spPr bwMode="auto">
          <a:xfrm>
            <a:off x="1439863" y="1143000"/>
            <a:ext cx="742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R = 0</a:t>
            </a:r>
          </a:p>
        </p:txBody>
      </p:sp>
      <p:sp>
        <p:nvSpPr>
          <p:cNvPr id="66563" name="TextBox 10"/>
          <p:cNvSpPr txBox="1">
            <a:spLocks noChangeArrowheads="1"/>
          </p:cNvSpPr>
          <p:nvPr/>
        </p:nvSpPr>
        <p:spPr bwMode="auto">
          <a:xfrm>
            <a:off x="4339091" y="1049338"/>
            <a:ext cx="99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R = 100</a:t>
            </a:r>
          </a:p>
        </p:txBody>
      </p:sp>
      <p:sp>
        <p:nvSpPr>
          <p:cNvPr id="66564" name="TextBox 11"/>
          <p:cNvSpPr txBox="1">
            <a:spLocks noChangeArrowheads="1"/>
          </p:cNvSpPr>
          <p:nvPr/>
        </p:nvSpPr>
        <p:spPr bwMode="auto">
          <a:xfrm>
            <a:off x="6941453" y="949325"/>
            <a:ext cx="100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R = 200</a:t>
            </a:r>
          </a:p>
        </p:txBody>
      </p:sp>
      <p:sp>
        <p:nvSpPr>
          <p:cNvPr id="66565" name="TextBox 12"/>
          <p:cNvSpPr txBox="1">
            <a:spLocks noChangeArrowheads="1"/>
          </p:cNvSpPr>
          <p:nvPr/>
        </p:nvSpPr>
        <p:spPr bwMode="auto">
          <a:xfrm>
            <a:off x="2653176" y="3797300"/>
            <a:ext cx="1000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R = 300</a:t>
            </a:r>
          </a:p>
        </p:txBody>
      </p:sp>
      <p:sp>
        <p:nvSpPr>
          <p:cNvPr id="66566" name="TextBox 13"/>
          <p:cNvSpPr txBox="1">
            <a:spLocks noChangeArrowheads="1"/>
          </p:cNvSpPr>
          <p:nvPr/>
        </p:nvSpPr>
        <p:spPr bwMode="auto">
          <a:xfrm>
            <a:off x="5327431" y="3794352"/>
            <a:ext cx="9995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90"/>
                </a:solidFill>
              </a:rPr>
              <a:t>R = </a:t>
            </a:r>
            <a:r>
              <a:rPr lang="en-US" sz="1800" dirty="0" smtClean="0">
                <a:solidFill>
                  <a:srgbClr val="000090"/>
                </a:solidFill>
              </a:rPr>
              <a:t>415</a:t>
            </a:r>
            <a:endParaRPr lang="en-US" sz="1800" dirty="0">
              <a:solidFill>
                <a:srgbClr val="000090"/>
              </a:solidFill>
            </a:endParaRPr>
          </a:p>
        </p:txBody>
      </p:sp>
      <p:sp>
        <p:nvSpPr>
          <p:cNvPr id="66569" name="Slide Number Placeholder 16"/>
          <p:cNvSpPr>
            <a:spLocks noGrp="1"/>
          </p:cNvSpPr>
          <p:nvPr>
            <p:ph type="sldNum" sz="quarter" idx="4294967295"/>
          </p:nvPr>
        </p:nvSpPr>
        <p:spPr bwMode="auto">
          <a:xfrm>
            <a:off x="6924675" y="6472238"/>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9EFA55C-2B4E-6A48-A8A1-089EC1A23711}" type="slidenum">
              <a:rPr lang="en-US" sz="1600" b="1">
                <a:solidFill>
                  <a:srgbClr val="FF0000"/>
                </a:solidFill>
                <a:latin typeface="Calibri" charset="0"/>
              </a:rPr>
              <a:pPr eaLnBrk="1" hangingPunct="1"/>
              <a:t>55</a:t>
            </a:fld>
            <a:endParaRPr lang="en-US" sz="1600" b="1">
              <a:solidFill>
                <a:srgbClr val="FF0000"/>
              </a:solidFill>
              <a:latin typeface="Calibri" charset="0"/>
            </a:endParaRPr>
          </a:p>
        </p:txBody>
      </p:sp>
      <p:sp>
        <p:nvSpPr>
          <p:cNvPr id="2" name="TextBox 1"/>
          <p:cNvSpPr txBox="1"/>
          <p:nvPr/>
        </p:nvSpPr>
        <p:spPr>
          <a:xfrm>
            <a:off x="8432800" y="6358278"/>
            <a:ext cx="412893" cy="338554"/>
          </a:xfrm>
          <a:prstGeom prst="rect">
            <a:avLst/>
          </a:prstGeom>
          <a:noFill/>
        </p:spPr>
        <p:txBody>
          <a:bodyPr wrap="none" rtlCol="0">
            <a:spAutoFit/>
          </a:bodyPr>
          <a:lstStyle/>
          <a:p>
            <a:r>
              <a:rPr lang="en-US" sz="1600" dirty="0" smtClean="0">
                <a:latin typeface="Arial"/>
                <a:cs typeface="Arial"/>
              </a:rPr>
              <a:t>16</a:t>
            </a:r>
            <a:endParaRPr lang="en-US" sz="1600" dirty="0">
              <a:latin typeface="Arial"/>
              <a:cs typeface="Arial"/>
            </a:endParaRPr>
          </a:p>
        </p:txBody>
      </p:sp>
      <p:pic>
        <p:nvPicPr>
          <p:cNvPr id="4" name="Content Placeholder 3" descr="plot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6347" t="15962" r="9358" b="5559"/>
          <a:stretch/>
        </p:blipFill>
        <p:spPr>
          <a:xfrm>
            <a:off x="585048" y="1473654"/>
            <a:ext cx="2275627" cy="2118631"/>
          </a:xfrm>
        </p:spPr>
      </p:pic>
      <p:sp>
        <p:nvSpPr>
          <p:cNvPr id="7" name="TextBox 6"/>
          <p:cNvSpPr txBox="1"/>
          <p:nvPr/>
        </p:nvSpPr>
        <p:spPr>
          <a:xfrm>
            <a:off x="1655311" y="3461306"/>
            <a:ext cx="338554" cy="369332"/>
          </a:xfrm>
          <a:prstGeom prst="rect">
            <a:avLst/>
          </a:prstGeom>
          <a:noFill/>
        </p:spPr>
        <p:txBody>
          <a:bodyPr wrap="none" rtlCol="0">
            <a:spAutoFit/>
          </a:bodyPr>
          <a:lstStyle/>
          <a:p>
            <a:r>
              <a:rPr lang="en-US" dirty="0">
                <a:latin typeface="Arial"/>
                <a:cs typeface="Arial"/>
              </a:rPr>
              <a:t>Y</a:t>
            </a:r>
          </a:p>
        </p:txBody>
      </p:sp>
      <p:sp>
        <p:nvSpPr>
          <p:cNvPr id="8" name="TextBox 7"/>
          <p:cNvSpPr txBox="1"/>
          <p:nvPr/>
        </p:nvSpPr>
        <p:spPr>
          <a:xfrm>
            <a:off x="272143" y="2140856"/>
            <a:ext cx="338629" cy="369332"/>
          </a:xfrm>
          <a:prstGeom prst="rect">
            <a:avLst/>
          </a:prstGeom>
          <a:noFill/>
        </p:spPr>
        <p:txBody>
          <a:bodyPr wrap="none" rtlCol="0">
            <a:spAutoFit/>
          </a:bodyPr>
          <a:lstStyle/>
          <a:p>
            <a:r>
              <a:rPr lang="en-US" dirty="0" smtClean="0">
                <a:latin typeface="Arial"/>
                <a:cs typeface="Arial"/>
              </a:rPr>
              <a:t>X</a:t>
            </a:r>
            <a:endParaRPr lang="en-US" dirty="0">
              <a:latin typeface="Arial"/>
              <a:cs typeface="Arial"/>
            </a:endParaRPr>
          </a:p>
        </p:txBody>
      </p:sp>
      <p:pic>
        <p:nvPicPr>
          <p:cNvPr id="9" name="Picture 8" descr="plot100.PNG"/>
          <p:cNvPicPr>
            <a:picLocks noChangeAspect="1"/>
          </p:cNvPicPr>
          <p:nvPr/>
        </p:nvPicPr>
        <p:blipFill rotWithShape="1">
          <a:blip r:embed="rId3">
            <a:extLst>
              <a:ext uri="{28A0092B-C50C-407E-A947-70E740481C1C}">
                <a14:useLocalDpi xmlns:a14="http://schemas.microsoft.com/office/drawing/2010/main" val="0"/>
              </a:ext>
            </a:extLst>
          </a:blip>
          <a:srcRect l="4005" t="8981" r="9199" b="5988"/>
          <a:stretch/>
        </p:blipFill>
        <p:spPr>
          <a:xfrm>
            <a:off x="3514030" y="1412872"/>
            <a:ext cx="2484696" cy="2112735"/>
          </a:xfrm>
          <a:prstGeom prst="rect">
            <a:avLst/>
          </a:prstGeom>
        </p:spPr>
      </p:pic>
      <p:pic>
        <p:nvPicPr>
          <p:cNvPr id="10" name="Picture 9" descr="plot200.PNG"/>
          <p:cNvPicPr>
            <a:picLocks noChangeAspect="1"/>
          </p:cNvPicPr>
          <p:nvPr/>
        </p:nvPicPr>
        <p:blipFill rotWithShape="1">
          <a:blip r:embed="rId4">
            <a:extLst>
              <a:ext uri="{28A0092B-C50C-407E-A947-70E740481C1C}">
                <a14:useLocalDpi xmlns:a14="http://schemas.microsoft.com/office/drawing/2010/main" val="0"/>
              </a:ext>
            </a:extLst>
          </a:blip>
          <a:srcRect l="2969" t="12281" r="14643" b="7143"/>
          <a:stretch/>
        </p:blipFill>
        <p:spPr>
          <a:xfrm>
            <a:off x="6368143" y="1549722"/>
            <a:ext cx="1947744" cy="1904894"/>
          </a:xfrm>
          <a:prstGeom prst="rect">
            <a:avLst/>
          </a:prstGeom>
        </p:spPr>
      </p:pic>
      <p:pic>
        <p:nvPicPr>
          <p:cNvPr id="11" name="Picture 10" descr="plot300.PNG"/>
          <p:cNvPicPr>
            <a:picLocks noChangeAspect="1"/>
          </p:cNvPicPr>
          <p:nvPr/>
        </p:nvPicPr>
        <p:blipFill rotWithShape="1">
          <a:blip r:embed="rId5">
            <a:extLst>
              <a:ext uri="{28A0092B-C50C-407E-A947-70E740481C1C}">
                <a14:useLocalDpi xmlns:a14="http://schemas.microsoft.com/office/drawing/2010/main" val="0"/>
              </a:ext>
            </a:extLst>
          </a:blip>
          <a:srcRect l="3434" t="24414" r="9919" b="8746"/>
          <a:stretch/>
        </p:blipFill>
        <p:spPr>
          <a:xfrm>
            <a:off x="1924198" y="4104650"/>
            <a:ext cx="2339375" cy="2077300"/>
          </a:xfrm>
          <a:prstGeom prst="rect">
            <a:avLst/>
          </a:prstGeom>
        </p:spPr>
      </p:pic>
      <p:pic>
        <p:nvPicPr>
          <p:cNvPr id="12" name="Picture 11" descr="plot415.PNG"/>
          <p:cNvPicPr>
            <a:picLocks noChangeAspect="1"/>
          </p:cNvPicPr>
          <p:nvPr/>
        </p:nvPicPr>
        <p:blipFill rotWithShape="1">
          <a:blip r:embed="rId6">
            <a:extLst>
              <a:ext uri="{28A0092B-C50C-407E-A947-70E740481C1C}">
                <a14:useLocalDpi xmlns:a14="http://schemas.microsoft.com/office/drawing/2010/main" val="0"/>
              </a:ext>
            </a:extLst>
          </a:blip>
          <a:srcRect l="4179" t="27142" r="14642" b="6071"/>
          <a:stretch/>
        </p:blipFill>
        <p:spPr>
          <a:xfrm>
            <a:off x="4641362" y="4218906"/>
            <a:ext cx="2216636" cy="1823683"/>
          </a:xfrm>
          <a:prstGeom prst="rect">
            <a:avLst/>
          </a:prstGeom>
        </p:spPr>
      </p:pic>
      <p:sp>
        <p:nvSpPr>
          <p:cNvPr id="13" name="TextBox 12"/>
          <p:cNvSpPr txBox="1"/>
          <p:nvPr/>
        </p:nvSpPr>
        <p:spPr>
          <a:xfrm>
            <a:off x="4665665" y="3356426"/>
            <a:ext cx="338554" cy="369332"/>
          </a:xfrm>
          <a:prstGeom prst="rect">
            <a:avLst/>
          </a:prstGeom>
          <a:noFill/>
        </p:spPr>
        <p:txBody>
          <a:bodyPr wrap="none" rtlCol="0">
            <a:spAutoFit/>
          </a:bodyPr>
          <a:lstStyle/>
          <a:p>
            <a:r>
              <a:rPr lang="en-US" dirty="0">
                <a:latin typeface="Arial"/>
                <a:cs typeface="Arial"/>
              </a:rPr>
              <a:t>Y</a:t>
            </a:r>
          </a:p>
        </p:txBody>
      </p:sp>
      <p:sp>
        <p:nvSpPr>
          <p:cNvPr id="14" name="TextBox 13"/>
          <p:cNvSpPr txBox="1"/>
          <p:nvPr/>
        </p:nvSpPr>
        <p:spPr>
          <a:xfrm>
            <a:off x="7366002" y="3290326"/>
            <a:ext cx="338554" cy="646331"/>
          </a:xfrm>
          <a:prstGeom prst="rect">
            <a:avLst/>
          </a:prstGeom>
          <a:noFill/>
        </p:spPr>
        <p:txBody>
          <a:bodyPr wrap="none" rtlCol="0">
            <a:spAutoFit/>
          </a:bodyPr>
          <a:lstStyle/>
          <a:p>
            <a:r>
              <a:rPr lang="en-US" dirty="0" smtClean="0">
                <a:latin typeface="Arial"/>
                <a:cs typeface="Arial"/>
              </a:rPr>
              <a:t>Y</a:t>
            </a:r>
            <a:endParaRPr lang="en-US" dirty="0">
              <a:latin typeface="Arial"/>
              <a:cs typeface="Arial"/>
            </a:endParaRPr>
          </a:p>
          <a:p>
            <a:endParaRPr lang="en-US" dirty="0"/>
          </a:p>
        </p:txBody>
      </p:sp>
      <p:sp>
        <p:nvSpPr>
          <p:cNvPr id="15" name="TextBox 14"/>
          <p:cNvSpPr txBox="1"/>
          <p:nvPr/>
        </p:nvSpPr>
        <p:spPr>
          <a:xfrm>
            <a:off x="5660097" y="5711947"/>
            <a:ext cx="338554" cy="369332"/>
          </a:xfrm>
          <a:prstGeom prst="rect">
            <a:avLst/>
          </a:prstGeom>
          <a:noFill/>
        </p:spPr>
        <p:txBody>
          <a:bodyPr wrap="none" rtlCol="0">
            <a:spAutoFit/>
          </a:bodyPr>
          <a:lstStyle/>
          <a:p>
            <a:r>
              <a:rPr lang="en-US" dirty="0" smtClean="0">
                <a:latin typeface="Arial"/>
                <a:cs typeface="Arial"/>
              </a:rPr>
              <a:t>Y</a:t>
            </a:r>
            <a:endParaRPr lang="en-US" dirty="0">
              <a:latin typeface="Arial"/>
              <a:cs typeface="Arial"/>
            </a:endParaRPr>
          </a:p>
        </p:txBody>
      </p:sp>
      <p:sp>
        <p:nvSpPr>
          <p:cNvPr id="16" name="TextBox 15"/>
          <p:cNvSpPr txBox="1"/>
          <p:nvPr/>
        </p:nvSpPr>
        <p:spPr>
          <a:xfrm>
            <a:off x="3374976" y="5825907"/>
            <a:ext cx="338554" cy="646331"/>
          </a:xfrm>
          <a:prstGeom prst="rect">
            <a:avLst/>
          </a:prstGeom>
          <a:noFill/>
        </p:spPr>
        <p:txBody>
          <a:bodyPr wrap="none" rtlCol="0">
            <a:spAutoFit/>
          </a:bodyPr>
          <a:lstStyle/>
          <a:p>
            <a:r>
              <a:rPr lang="en-US" dirty="0" smtClean="0">
                <a:latin typeface="Arial"/>
                <a:cs typeface="Arial"/>
              </a:rPr>
              <a:t>Y</a:t>
            </a:r>
            <a:endParaRPr lang="en-US" dirty="0">
              <a:latin typeface="Arial"/>
              <a:cs typeface="Arial"/>
            </a:endParaRPr>
          </a:p>
          <a:p>
            <a:endParaRPr lang="en-US" dirty="0"/>
          </a:p>
        </p:txBody>
      </p:sp>
      <p:sp>
        <p:nvSpPr>
          <p:cNvPr id="17" name="TextBox 16"/>
          <p:cNvSpPr txBox="1"/>
          <p:nvPr/>
        </p:nvSpPr>
        <p:spPr>
          <a:xfrm>
            <a:off x="5684877" y="2087305"/>
            <a:ext cx="338629" cy="369332"/>
          </a:xfrm>
          <a:prstGeom prst="rect">
            <a:avLst/>
          </a:prstGeom>
          <a:noFill/>
        </p:spPr>
        <p:txBody>
          <a:bodyPr wrap="none" rtlCol="0">
            <a:spAutoFit/>
          </a:bodyPr>
          <a:lstStyle/>
          <a:p>
            <a:r>
              <a:rPr lang="en-US" dirty="0" smtClean="0">
                <a:latin typeface="Arial"/>
                <a:cs typeface="Arial"/>
              </a:rPr>
              <a:t>X</a:t>
            </a:r>
            <a:endParaRPr lang="en-US" dirty="0">
              <a:latin typeface="Arial"/>
              <a:cs typeface="Arial"/>
            </a:endParaRPr>
          </a:p>
        </p:txBody>
      </p:sp>
      <p:sp>
        <p:nvSpPr>
          <p:cNvPr id="18" name="TextBox 17"/>
          <p:cNvSpPr txBox="1"/>
          <p:nvPr/>
        </p:nvSpPr>
        <p:spPr>
          <a:xfrm>
            <a:off x="4103235" y="4735286"/>
            <a:ext cx="338629" cy="646331"/>
          </a:xfrm>
          <a:prstGeom prst="rect">
            <a:avLst/>
          </a:prstGeom>
          <a:noFill/>
        </p:spPr>
        <p:txBody>
          <a:bodyPr wrap="none" rtlCol="0">
            <a:spAutoFit/>
          </a:bodyPr>
          <a:lstStyle/>
          <a:p>
            <a:r>
              <a:rPr lang="en-US" dirty="0" smtClean="0">
                <a:latin typeface="Arial"/>
                <a:cs typeface="Arial"/>
              </a:rPr>
              <a:t>X</a:t>
            </a:r>
            <a:endParaRPr lang="en-US" dirty="0">
              <a:latin typeface="Arial"/>
              <a:cs typeface="Arial"/>
            </a:endParaRPr>
          </a:p>
          <a:p>
            <a:endParaRPr lang="en-US" dirty="0"/>
          </a:p>
        </p:txBody>
      </p:sp>
      <p:sp>
        <p:nvSpPr>
          <p:cNvPr id="19" name="TextBox 18"/>
          <p:cNvSpPr txBox="1"/>
          <p:nvPr/>
        </p:nvSpPr>
        <p:spPr>
          <a:xfrm>
            <a:off x="3120974" y="2054257"/>
            <a:ext cx="338629" cy="369332"/>
          </a:xfrm>
          <a:prstGeom prst="rect">
            <a:avLst/>
          </a:prstGeom>
          <a:noFill/>
        </p:spPr>
        <p:txBody>
          <a:bodyPr wrap="none" rtlCol="0">
            <a:spAutoFit/>
          </a:bodyPr>
          <a:lstStyle/>
          <a:p>
            <a:r>
              <a:rPr lang="en-US" dirty="0" smtClean="0">
                <a:latin typeface="Arial"/>
                <a:cs typeface="Arial"/>
              </a:rPr>
              <a:t>X</a:t>
            </a:r>
            <a:endParaRPr lang="en-US" dirty="0">
              <a:latin typeface="Arial"/>
              <a:cs typeface="Arial"/>
            </a:endParaRPr>
          </a:p>
        </p:txBody>
      </p:sp>
      <p:sp>
        <p:nvSpPr>
          <p:cNvPr id="20" name="TextBox 19"/>
          <p:cNvSpPr txBox="1"/>
          <p:nvPr/>
        </p:nvSpPr>
        <p:spPr>
          <a:xfrm>
            <a:off x="1386071" y="4735286"/>
            <a:ext cx="338629" cy="369332"/>
          </a:xfrm>
          <a:prstGeom prst="rect">
            <a:avLst/>
          </a:prstGeom>
          <a:noFill/>
        </p:spPr>
        <p:txBody>
          <a:bodyPr wrap="none" rtlCol="0">
            <a:spAutoFit/>
          </a:bodyPr>
          <a:lstStyle/>
          <a:p>
            <a:r>
              <a:rPr lang="en-US" dirty="0" smtClean="0">
                <a:latin typeface="Arial"/>
                <a:cs typeface="Arial"/>
              </a:rPr>
              <a:t>X</a:t>
            </a:r>
            <a:endParaRPr lang="en-US" dirty="0">
              <a:latin typeface="Arial"/>
              <a:cs typeface="Arial"/>
            </a:endParaRPr>
          </a:p>
        </p:txBody>
      </p:sp>
      <p:sp>
        <p:nvSpPr>
          <p:cNvPr id="21" name="TextBox 20"/>
          <p:cNvSpPr txBox="1"/>
          <p:nvPr/>
        </p:nvSpPr>
        <p:spPr>
          <a:xfrm>
            <a:off x="2425835" y="6127445"/>
            <a:ext cx="4364897" cy="461665"/>
          </a:xfrm>
          <a:prstGeom prst="rect">
            <a:avLst/>
          </a:prstGeom>
          <a:noFill/>
        </p:spPr>
        <p:txBody>
          <a:bodyPr wrap="none" rtlCol="0">
            <a:spAutoFit/>
          </a:bodyPr>
          <a:lstStyle/>
          <a:p>
            <a:r>
              <a:rPr lang="en-US" sz="2400" dirty="0" smtClean="0">
                <a:solidFill>
                  <a:srgbClr val="FF0000"/>
                </a:solidFill>
                <a:latin typeface="Arial"/>
                <a:cs typeface="Arial"/>
              </a:rPr>
              <a:t>Not including diffraction effects</a:t>
            </a:r>
            <a:endParaRPr lang="en-US" sz="2400" dirty="0">
              <a:solidFill>
                <a:srgbClr val="FF0000"/>
              </a:solidFill>
              <a:latin typeface="Arial"/>
              <a:cs typeface="Arial"/>
            </a:endParaRPr>
          </a:p>
        </p:txBody>
      </p:sp>
      <p:sp>
        <p:nvSpPr>
          <p:cNvPr id="23" name="TextBox 22"/>
          <p:cNvSpPr txBox="1"/>
          <p:nvPr/>
        </p:nvSpPr>
        <p:spPr>
          <a:xfrm>
            <a:off x="6173646" y="1626657"/>
            <a:ext cx="617085" cy="246221"/>
          </a:xfrm>
          <a:prstGeom prst="rect">
            <a:avLst/>
          </a:prstGeom>
          <a:noFill/>
        </p:spPr>
        <p:txBody>
          <a:bodyPr wrap="square" rtlCol="0">
            <a:spAutoFit/>
          </a:bodyPr>
          <a:lstStyle/>
          <a:p>
            <a:r>
              <a:rPr lang="en-US" sz="1000" dirty="0" smtClean="0">
                <a:latin typeface="Arial"/>
                <a:cs typeface="Arial"/>
              </a:rPr>
              <a:t>-8</a:t>
            </a:r>
            <a:endParaRPr lang="en-US" sz="1000" dirty="0">
              <a:latin typeface="Arial"/>
              <a:cs typeface="Arial"/>
            </a:endParaRPr>
          </a:p>
        </p:txBody>
      </p:sp>
      <p:sp>
        <p:nvSpPr>
          <p:cNvPr id="24" name="TextBox 23"/>
          <p:cNvSpPr txBox="1"/>
          <p:nvPr/>
        </p:nvSpPr>
        <p:spPr>
          <a:xfrm>
            <a:off x="6204936" y="2486280"/>
            <a:ext cx="298692" cy="523220"/>
          </a:xfrm>
          <a:prstGeom prst="rect">
            <a:avLst/>
          </a:prstGeom>
          <a:noFill/>
        </p:spPr>
        <p:txBody>
          <a:bodyPr wrap="none" rtlCol="0">
            <a:spAutoFit/>
          </a:bodyPr>
          <a:lstStyle/>
          <a:p>
            <a:r>
              <a:rPr lang="en-US" sz="1000" dirty="0">
                <a:latin typeface="Arial"/>
                <a:cs typeface="Arial"/>
              </a:rPr>
              <a:t>-8</a:t>
            </a:r>
          </a:p>
          <a:p>
            <a:endParaRPr lang="en-US" dirty="0"/>
          </a:p>
        </p:txBody>
      </p:sp>
      <p:sp>
        <p:nvSpPr>
          <p:cNvPr id="26" name="TextBox 25"/>
          <p:cNvSpPr txBox="1"/>
          <p:nvPr/>
        </p:nvSpPr>
        <p:spPr>
          <a:xfrm>
            <a:off x="6175162" y="2912250"/>
            <a:ext cx="298692" cy="523220"/>
          </a:xfrm>
          <a:prstGeom prst="rect">
            <a:avLst/>
          </a:prstGeom>
          <a:noFill/>
        </p:spPr>
        <p:txBody>
          <a:bodyPr wrap="none" rtlCol="0">
            <a:spAutoFit/>
          </a:bodyPr>
          <a:lstStyle/>
          <a:p>
            <a:r>
              <a:rPr lang="en-US" sz="1000" b="1" dirty="0">
                <a:latin typeface="Arial"/>
                <a:cs typeface="Arial"/>
              </a:rPr>
              <a:t>-8</a:t>
            </a:r>
          </a:p>
          <a:p>
            <a:endParaRPr lang="en-US" dirty="0"/>
          </a:p>
        </p:txBody>
      </p:sp>
      <p:sp>
        <p:nvSpPr>
          <p:cNvPr id="27" name="TextBox 26"/>
          <p:cNvSpPr txBox="1"/>
          <p:nvPr/>
        </p:nvSpPr>
        <p:spPr>
          <a:xfrm>
            <a:off x="6195795" y="2059540"/>
            <a:ext cx="298692" cy="523220"/>
          </a:xfrm>
          <a:prstGeom prst="rect">
            <a:avLst/>
          </a:prstGeom>
          <a:noFill/>
        </p:spPr>
        <p:txBody>
          <a:bodyPr wrap="none" rtlCol="0">
            <a:spAutoFit/>
          </a:bodyPr>
          <a:lstStyle/>
          <a:p>
            <a:r>
              <a:rPr lang="en-US" sz="1000" dirty="0">
                <a:latin typeface="Arial"/>
                <a:cs typeface="Arial"/>
              </a:rPr>
              <a:t>-8</a:t>
            </a:r>
          </a:p>
          <a:p>
            <a:endParaRPr lang="en-US" dirty="0"/>
          </a:p>
        </p:txBody>
      </p:sp>
      <p:sp>
        <p:nvSpPr>
          <p:cNvPr id="28" name="TextBox 27"/>
          <p:cNvSpPr txBox="1"/>
          <p:nvPr/>
        </p:nvSpPr>
        <p:spPr>
          <a:xfrm>
            <a:off x="1619025" y="4200763"/>
            <a:ext cx="388548" cy="261610"/>
          </a:xfrm>
          <a:prstGeom prst="rect">
            <a:avLst/>
          </a:prstGeom>
          <a:noFill/>
        </p:spPr>
        <p:txBody>
          <a:bodyPr wrap="none" rtlCol="0">
            <a:spAutoFit/>
          </a:bodyPr>
          <a:lstStyle/>
          <a:p>
            <a:r>
              <a:rPr lang="en-US" sz="1100" b="1" dirty="0" smtClean="0">
                <a:latin typeface="Arial"/>
                <a:cs typeface="Arial"/>
              </a:rPr>
              <a:t>-12</a:t>
            </a:r>
            <a:endParaRPr lang="en-US" sz="1100" b="1" dirty="0">
              <a:latin typeface="Arial"/>
              <a:cs typeface="Arial"/>
            </a:endParaRPr>
          </a:p>
        </p:txBody>
      </p:sp>
      <p:sp>
        <p:nvSpPr>
          <p:cNvPr id="29" name="TextBox 28"/>
          <p:cNvSpPr txBox="1"/>
          <p:nvPr/>
        </p:nvSpPr>
        <p:spPr>
          <a:xfrm>
            <a:off x="1604345" y="4661945"/>
            <a:ext cx="675991" cy="261610"/>
          </a:xfrm>
          <a:prstGeom prst="rect">
            <a:avLst/>
          </a:prstGeom>
          <a:noFill/>
        </p:spPr>
        <p:txBody>
          <a:bodyPr wrap="square" rtlCol="0">
            <a:spAutoFit/>
          </a:bodyPr>
          <a:lstStyle/>
          <a:p>
            <a:r>
              <a:rPr lang="en-US" sz="1100" b="1" dirty="0" smtClean="0">
                <a:latin typeface="Arial"/>
                <a:cs typeface="Arial"/>
              </a:rPr>
              <a:t>-12</a:t>
            </a:r>
            <a:endParaRPr lang="en-US" sz="1100" b="1" dirty="0">
              <a:latin typeface="Arial"/>
              <a:cs typeface="Arial"/>
            </a:endParaRPr>
          </a:p>
        </p:txBody>
      </p:sp>
      <p:sp>
        <p:nvSpPr>
          <p:cNvPr id="30" name="TextBox 29"/>
          <p:cNvSpPr txBox="1"/>
          <p:nvPr/>
        </p:nvSpPr>
        <p:spPr>
          <a:xfrm>
            <a:off x="1626759" y="5086475"/>
            <a:ext cx="388548" cy="261610"/>
          </a:xfrm>
          <a:prstGeom prst="rect">
            <a:avLst/>
          </a:prstGeom>
          <a:noFill/>
        </p:spPr>
        <p:txBody>
          <a:bodyPr wrap="none" rtlCol="0">
            <a:spAutoFit/>
          </a:bodyPr>
          <a:lstStyle/>
          <a:p>
            <a:r>
              <a:rPr lang="en-US" sz="1100" b="1" dirty="0" smtClean="0">
                <a:latin typeface="Arial"/>
                <a:cs typeface="Arial"/>
              </a:rPr>
              <a:t>-12</a:t>
            </a:r>
            <a:endParaRPr lang="en-US" sz="1100" b="1" dirty="0">
              <a:latin typeface="Arial"/>
              <a:cs typeface="Arial"/>
            </a:endParaRPr>
          </a:p>
        </p:txBody>
      </p:sp>
      <p:sp>
        <p:nvSpPr>
          <p:cNvPr id="31" name="TextBox 30"/>
          <p:cNvSpPr txBox="1"/>
          <p:nvPr/>
        </p:nvSpPr>
        <p:spPr>
          <a:xfrm>
            <a:off x="1630408" y="5525257"/>
            <a:ext cx="388548" cy="261610"/>
          </a:xfrm>
          <a:prstGeom prst="rect">
            <a:avLst/>
          </a:prstGeom>
          <a:noFill/>
        </p:spPr>
        <p:txBody>
          <a:bodyPr wrap="none" rtlCol="0">
            <a:spAutoFit/>
          </a:bodyPr>
          <a:lstStyle/>
          <a:p>
            <a:r>
              <a:rPr lang="en-US" sz="1100" b="1" dirty="0" smtClean="0">
                <a:latin typeface="Arial"/>
                <a:cs typeface="Arial"/>
              </a:rPr>
              <a:t>-12</a:t>
            </a:r>
            <a:endParaRPr lang="en-US" sz="1100" b="1" dirty="0">
              <a:latin typeface="Arial"/>
              <a:cs typeface="Arial"/>
            </a:endParaRPr>
          </a:p>
        </p:txBody>
      </p:sp>
      <p:sp>
        <p:nvSpPr>
          <p:cNvPr id="66560" name="TextBox 66559"/>
          <p:cNvSpPr txBox="1"/>
          <p:nvPr/>
        </p:nvSpPr>
        <p:spPr>
          <a:xfrm>
            <a:off x="4339091" y="4277699"/>
            <a:ext cx="388548" cy="261610"/>
          </a:xfrm>
          <a:prstGeom prst="rect">
            <a:avLst/>
          </a:prstGeom>
          <a:noFill/>
        </p:spPr>
        <p:txBody>
          <a:bodyPr wrap="none" rtlCol="0">
            <a:spAutoFit/>
          </a:bodyPr>
          <a:lstStyle/>
          <a:p>
            <a:r>
              <a:rPr lang="en-US" sz="1100" b="1" dirty="0" smtClean="0">
                <a:latin typeface="Arial"/>
                <a:cs typeface="Arial"/>
              </a:rPr>
              <a:t>-17</a:t>
            </a:r>
            <a:endParaRPr lang="en-US" sz="1100" b="1" dirty="0">
              <a:latin typeface="Arial"/>
              <a:cs typeface="Arial"/>
            </a:endParaRPr>
          </a:p>
        </p:txBody>
      </p:sp>
      <p:sp>
        <p:nvSpPr>
          <p:cNvPr id="66568" name="TextBox 66567"/>
          <p:cNvSpPr txBox="1"/>
          <p:nvPr/>
        </p:nvSpPr>
        <p:spPr>
          <a:xfrm>
            <a:off x="4339091" y="4829229"/>
            <a:ext cx="388548" cy="261610"/>
          </a:xfrm>
          <a:prstGeom prst="rect">
            <a:avLst/>
          </a:prstGeom>
          <a:noFill/>
        </p:spPr>
        <p:txBody>
          <a:bodyPr wrap="none" rtlCol="0">
            <a:spAutoFit/>
          </a:bodyPr>
          <a:lstStyle/>
          <a:p>
            <a:r>
              <a:rPr lang="en-US" sz="1100" b="1" dirty="0" smtClean="0">
                <a:latin typeface="Arial"/>
                <a:cs typeface="Arial"/>
              </a:rPr>
              <a:t>-17</a:t>
            </a:r>
            <a:endParaRPr lang="en-US" sz="1100" b="1" dirty="0">
              <a:latin typeface="Arial"/>
              <a:cs typeface="Arial"/>
            </a:endParaRPr>
          </a:p>
        </p:txBody>
      </p:sp>
      <p:sp>
        <p:nvSpPr>
          <p:cNvPr id="66577" name="TextBox 66576"/>
          <p:cNvSpPr txBox="1"/>
          <p:nvPr/>
        </p:nvSpPr>
        <p:spPr>
          <a:xfrm>
            <a:off x="4357234" y="5381617"/>
            <a:ext cx="388548" cy="261610"/>
          </a:xfrm>
          <a:prstGeom prst="rect">
            <a:avLst/>
          </a:prstGeom>
          <a:noFill/>
        </p:spPr>
        <p:txBody>
          <a:bodyPr wrap="none" rtlCol="0">
            <a:spAutoFit/>
          </a:bodyPr>
          <a:lstStyle/>
          <a:p>
            <a:r>
              <a:rPr lang="en-US" sz="1100" b="1" dirty="0" smtClean="0">
                <a:latin typeface="Arial"/>
                <a:cs typeface="Arial"/>
              </a:rPr>
              <a:t>-17</a:t>
            </a:r>
            <a:endParaRPr lang="en-US" sz="1100" b="1" dirty="0">
              <a:latin typeface="Arial"/>
              <a:cs typeface="Arial"/>
            </a:endParaRPr>
          </a:p>
        </p:txBody>
      </p:sp>
    </p:spTree>
    <p:extLst>
      <p:ext uri="{BB962C8B-B14F-4D97-AF65-F5344CB8AC3E}">
        <p14:creationId xmlns:p14="http://schemas.microsoft.com/office/powerpoint/2010/main" val="42948382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81" y="36284"/>
            <a:ext cx="8229600" cy="1143000"/>
          </a:xfrm>
        </p:spPr>
        <p:txBody>
          <a:bodyPr/>
          <a:lstStyle/>
          <a:p>
            <a:r>
              <a:rPr lang="en-US" sz="3200" b="0" u="sng" dirty="0" smtClean="0">
                <a:solidFill>
                  <a:srgbClr val="FF0000"/>
                </a:solidFill>
              </a:rPr>
              <a:t>Radial Image Sizes</a:t>
            </a:r>
            <a:endParaRPr lang="en-US" sz="3200" b="0" u="sng" dirty="0">
              <a:solidFill>
                <a:srgbClr val="FF0000"/>
              </a:solidFill>
            </a:endParaRPr>
          </a:p>
        </p:txBody>
      </p:sp>
      <p:pic>
        <p:nvPicPr>
          <p:cNvPr id="5" name="Content Placeholder 4" descr="x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3665" t="21872" r="5753" b="4300"/>
          <a:stretch/>
        </p:blipFill>
        <p:spPr>
          <a:xfrm>
            <a:off x="749133" y="1251856"/>
            <a:ext cx="2262581" cy="2231572"/>
          </a:xfrm>
        </p:spPr>
      </p:pic>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56</a:t>
            </a:fld>
            <a:endParaRPr lang="en-US" dirty="0">
              <a:solidFill>
                <a:srgbClr val="000000"/>
              </a:solidFill>
            </a:endParaRPr>
          </a:p>
        </p:txBody>
      </p:sp>
      <p:pic>
        <p:nvPicPr>
          <p:cNvPr id="6" name="Picture 5" descr="x100.PNG"/>
          <p:cNvPicPr>
            <a:picLocks noChangeAspect="1"/>
          </p:cNvPicPr>
          <p:nvPr/>
        </p:nvPicPr>
        <p:blipFill rotWithShape="1">
          <a:blip r:embed="rId3">
            <a:extLst>
              <a:ext uri="{28A0092B-C50C-407E-A947-70E740481C1C}">
                <a14:useLocalDpi xmlns:a14="http://schemas.microsoft.com/office/drawing/2010/main" val="0"/>
              </a:ext>
            </a:extLst>
          </a:blip>
          <a:srcRect l="7286" t="22753" r="4056" b="5091"/>
          <a:stretch/>
        </p:blipFill>
        <p:spPr>
          <a:xfrm>
            <a:off x="3459654" y="1179284"/>
            <a:ext cx="2327920" cy="2337346"/>
          </a:xfrm>
          <a:prstGeom prst="rect">
            <a:avLst/>
          </a:prstGeom>
        </p:spPr>
      </p:pic>
      <p:pic>
        <p:nvPicPr>
          <p:cNvPr id="7" name="Picture 6" descr="x200.PNG"/>
          <p:cNvPicPr>
            <a:picLocks noChangeAspect="1"/>
          </p:cNvPicPr>
          <p:nvPr/>
        </p:nvPicPr>
        <p:blipFill rotWithShape="1">
          <a:blip r:embed="rId4">
            <a:extLst>
              <a:ext uri="{28A0092B-C50C-407E-A947-70E740481C1C}">
                <a14:useLocalDpi xmlns:a14="http://schemas.microsoft.com/office/drawing/2010/main" val="0"/>
              </a:ext>
            </a:extLst>
          </a:blip>
          <a:srcRect l="4774" t="12944" r="6568" b="5129"/>
          <a:stretch/>
        </p:blipFill>
        <p:spPr>
          <a:xfrm>
            <a:off x="5969004" y="1179284"/>
            <a:ext cx="2356817" cy="2270941"/>
          </a:xfrm>
          <a:prstGeom prst="rect">
            <a:avLst/>
          </a:prstGeom>
        </p:spPr>
      </p:pic>
      <p:pic>
        <p:nvPicPr>
          <p:cNvPr id="8" name="Picture 7" descr="x300.PNG"/>
          <p:cNvPicPr>
            <a:picLocks noChangeAspect="1"/>
          </p:cNvPicPr>
          <p:nvPr/>
        </p:nvPicPr>
        <p:blipFill rotWithShape="1">
          <a:blip r:embed="rId5">
            <a:extLst>
              <a:ext uri="{28A0092B-C50C-407E-A947-70E740481C1C}">
                <a14:useLocalDpi xmlns:a14="http://schemas.microsoft.com/office/drawing/2010/main" val="0"/>
              </a:ext>
            </a:extLst>
          </a:blip>
          <a:srcRect l="4881" t="14613" r="5700" b="6094"/>
          <a:stretch/>
        </p:blipFill>
        <p:spPr>
          <a:xfrm>
            <a:off x="2311781" y="4045854"/>
            <a:ext cx="2295746" cy="2213429"/>
          </a:xfrm>
          <a:prstGeom prst="rect">
            <a:avLst/>
          </a:prstGeom>
        </p:spPr>
      </p:pic>
      <p:pic>
        <p:nvPicPr>
          <p:cNvPr id="9" name="Picture 8" descr="x415.PNG"/>
          <p:cNvPicPr>
            <a:picLocks noChangeAspect="1"/>
          </p:cNvPicPr>
          <p:nvPr/>
        </p:nvPicPr>
        <p:blipFill rotWithShape="1">
          <a:blip r:embed="rId6">
            <a:extLst>
              <a:ext uri="{28A0092B-C50C-407E-A947-70E740481C1C}">
                <a14:useLocalDpi xmlns:a14="http://schemas.microsoft.com/office/drawing/2010/main" val="0"/>
              </a:ext>
            </a:extLst>
          </a:blip>
          <a:srcRect l="5743" t="13101" r="5345" b="4976"/>
          <a:stretch/>
        </p:blipFill>
        <p:spPr>
          <a:xfrm>
            <a:off x="5241457" y="4045853"/>
            <a:ext cx="2197114" cy="2130394"/>
          </a:xfrm>
          <a:prstGeom prst="rect">
            <a:avLst/>
          </a:prstGeom>
        </p:spPr>
      </p:pic>
      <p:sp>
        <p:nvSpPr>
          <p:cNvPr id="10" name="TextBox 9"/>
          <p:cNvSpPr txBox="1"/>
          <p:nvPr/>
        </p:nvSpPr>
        <p:spPr>
          <a:xfrm>
            <a:off x="1382921" y="948451"/>
            <a:ext cx="928860" cy="461665"/>
          </a:xfrm>
          <a:prstGeom prst="rect">
            <a:avLst/>
          </a:prstGeom>
          <a:noFill/>
        </p:spPr>
        <p:txBody>
          <a:bodyPr wrap="none" rtlCol="0">
            <a:spAutoFit/>
          </a:bodyPr>
          <a:lstStyle/>
          <a:p>
            <a:r>
              <a:rPr lang="en-US" sz="2400" dirty="0" smtClean="0">
                <a:solidFill>
                  <a:srgbClr val="000090"/>
                </a:solidFill>
                <a:latin typeface="Arial"/>
                <a:cs typeface="Arial"/>
              </a:rPr>
              <a:t>R = 0</a:t>
            </a:r>
            <a:endParaRPr lang="en-US" sz="2400" dirty="0">
              <a:solidFill>
                <a:srgbClr val="000090"/>
              </a:solidFill>
              <a:latin typeface="Arial"/>
              <a:cs typeface="Arial"/>
            </a:endParaRPr>
          </a:p>
        </p:txBody>
      </p:sp>
      <p:sp>
        <p:nvSpPr>
          <p:cNvPr id="11" name="TextBox 10"/>
          <p:cNvSpPr txBox="1"/>
          <p:nvPr/>
        </p:nvSpPr>
        <p:spPr>
          <a:xfrm>
            <a:off x="3955142" y="888996"/>
            <a:ext cx="1185691" cy="738664"/>
          </a:xfrm>
          <a:prstGeom prst="rect">
            <a:avLst/>
          </a:prstGeom>
          <a:noFill/>
        </p:spPr>
        <p:txBody>
          <a:bodyPr wrap="none" rtlCol="0">
            <a:spAutoFit/>
          </a:bodyPr>
          <a:lstStyle/>
          <a:p>
            <a:r>
              <a:rPr lang="en-US" sz="2400" dirty="0">
                <a:solidFill>
                  <a:srgbClr val="000090"/>
                </a:solidFill>
                <a:latin typeface="Arial"/>
                <a:cs typeface="Arial"/>
              </a:rPr>
              <a:t>R </a:t>
            </a:r>
            <a:r>
              <a:rPr lang="en-US" sz="2400" dirty="0" smtClean="0">
                <a:solidFill>
                  <a:srgbClr val="000090"/>
                </a:solidFill>
                <a:latin typeface="Arial"/>
                <a:cs typeface="Arial"/>
              </a:rPr>
              <a:t>=100</a:t>
            </a:r>
            <a:endParaRPr lang="en-US" sz="2400" dirty="0">
              <a:solidFill>
                <a:srgbClr val="000090"/>
              </a:solidFill>
              <a:latin typeface="Arial"/>
              <a:cs typeface="Arial"/>
            </a:endParaRPr>
          </a:p>
          <a:p>
            <a:endParaRPr lang="en-US" dirty="0"/>
          </a:p>
        </p:txBody>
      </p:sp>
      <p:sp>
        <p:nvSpPr>
          <p:cNvPr id="12" name="TextBox 11"/>
          <p:cNvSpPr txBox="1"/>
          <p:nvPr/>
        </p:nvSpPr>
        <p:spPr>
          <a:xfrm>
            <a:off x="6440714" y="888996"/>
            <a:ext cx="1271201" cy="738664"/>
          </a:xfrm>
          <a:prstGeom prst="rect">
            <a:avLst/>
          </a:prstGeom>
          <a:noFill/>
        </p:spPr>
        <p:txBody>
          <a:bodyPr wrap="none" rtlCol="0">
            <a:spAutoFit/>
          </a:bodyPr>
          <a:lstStyle/>
          <a:p>
            <a:r>
              <a:rPr lang="en-US" sz="2400" dirty="0">
                <a:solidFill>
                  <a:srgbClr val="000090"/>
                </a:solidFill>
                <a:latin typeface="Arial"/>
                <a:cs typeface="Arial"/>
              </a:rPr>
              <a:t>R = </a:t>
            </a:r>
            <a:r>
              <a:rPr lang="en-US" sz="2400" dirty="0" smtClean="0">
                <a:solidFill>
                  <a:srgbClr val="000090"/>
                </a:solidFill>
                <a:latin typeface="Arial"/>
                <a:cs typeface="Arial"/>
              </a:rPr>
              <a:t>200</a:t>
            </a:r>
            <a:endParaRPr lang="en-US" sz="2400" dirty="0">
              <a:solidFill>
                <a:srgbClr val="000090"/>
              </a:solidFill>
              <a:latin typeface="Arial"/>
              <a:cs typeface="Arial"/>
            </a:endParaRPr>
          </a:p>
          <a:p>
            <a:endParaRPr lang="en-US" dirty="0"/>
          </a:p>
        </p:txBody>
      </p:sp>
      <p:sp>
        <p:nvSpPr>
          <p:cNvPr id="13" name="TextBox 12"/>
          <p:cNvSpPr txBox="1"/>
          <p:nvPr/>
        </p:nvSpPr>
        <p:spPr>
          <a:xfrm>
            <a:off x="2794000" y="3737428"/>
            <a:ext cx="1271201" cy="738664"/>
          </a:xfrm>
          <a:prstGeom prst="rect">
            <a:avLst/>
          </a:prstGeom>
          <a:noFill/>
        </p:spPr>
        <p:txBody>
          <a:bodyPr wrap="none" rtlCol="0">
            <a:spAutoFit/>
          </a:bodyPr>
          <a:lstStyle/>
          <a:p>
            <a:r>
              <a:rPr lang="en-US" sz="2400" dirty="0">
                <a:solidFill>
                  <a:srgbClr val="000090"/>
                </a:solidFill>
                <a:latin typeface="Arial"/>
                <a:cs typeface="Arial"/>
              </a:rPr>
              <a:t>R = </a:t>
            </a:r>
            <a:r>
              <a:rPr lang="en-US" sz="2400" dirty="0" smtClean="0">
                <a:solidFill>
                  <a:srgbClr val="000090"/>
                </a:solidFill>
                <a:latin typeface="Arial"/>
                <a:cs typeface="Arial"/>
              </a:rPr>
              <a:t>300</a:t>
            </a:r>
            <a:endParaRPr lang="en-US" sz="2400" dirty="0">
              <a:solidFill>
                <a:srgbClr val="000090"/>
              </a:solidFill>
              <a:latin typeface="Arial"/>
              <a:cs typeface="Arial"/>
            </a:endParaRPr>
          </a:p>
          <a:p>
            <a:endParaRPr lang="en-US" dirty="0"/>
          </a:p>
        </p:txBody>
      </p:sp>
      <p:sp>
        <p:nvSpPr>
          <p:cNvPr id="14" name="TextBox 13"/>
          <p:cNvSpPr txBox="1"/>
          <p:nvPr/>
        </p:nvSpPr>
        <p:spPr>
          <a:xfrm>
            <a:off x="5642430" y="3737428"/>
            <a:ext cx="1271201" cy="738664"/>
          </a:xfrm>
          <a:prstGeom prst="rect">
            <a:avLst/>
          </a:prstGeom>
          <a:noFill/>
        </p:spPr>
        <p:txBody>
          <a:bodyPr wrap="none" rtlCol="0">
            <a:spAutoFit/>
          </a:bodyPr>
          <a:lstStyle/>
          <a:p>
            <a:r>
              <a:rPr lang="en-US" sz="2400" dirty="0">
                <a:solidFill>
                  <a:srgbClr val="000090"/>
                </a:solidFill>
                <a:latin typeface="Arial"/>
                <a:cs typeface="Arial"/>
              </a:rPr>
              <a:t>R = </a:t>
            </a:r>
            <a:r>
              <a:rPr lang="en-US" sz="2400" dirty="0" smtClean="0">
                <a:solidFill>
                  <a:srgbClr val="000090"/>
                </a:solidFill>
                <a:latin typeface="Arial"/>
                <a:cs typeface="Arial"/>
              </a:rPr>
              <a:t>415</a:t>
            </a:r>
            <a:endParaRPr lang="en-US" sz="2400" dirty="0">
              <a:solidFill>
                <a:srgbClr val="000090"/>
              </a:solidFill>
              <a:latin typeface="Arial"/>
              <a:cs typeface="Arial"/>
            </a:endParaRPr>
          </a:p>
          <a:p>
            <a:endParaRPr lang="en-US" dirty="0"/>
          </a:p>
        </p:txBody>
      </p:sp>
    </p:spTree>
    <p:extLst>
      <p:ext uri="{BB962C8B-B14F-4D97-AF65-F5344CB8AC3E}">
        <p14:creationId xmlns:p14="http://schemas.microsoft.com/office/powerpoint/2010/main" val="20969270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60" y="66600"/>
            <a:ext cx="8229600" cy="1143000"/>
          </a:xfrm>
        </p:spPr>
        <p:txBody>
          <a:bodyPr/>
          <a:lstStyle/>
          <a:p>
            <a:r>
              <a:rPr lang="en-US" sz="3200" b="0" dirty="0" smtClean="0">
                <a:solidFill>
                  <a:srgbClr val="FF0000"/>
                </a:solidFill>
              </a:rPr>
              <a:t>       </a:t>
            </a:r>
            <a:r>
              <a:rPr lang="en-US" sz="3200" b="0" u="sng" dirty="0" smtClean="0">
                <a:solidFill>
                  <a:srgbClr val="FF0000"/>
                </a:solidFill>
              </a:rPr>
              <a:t> Image Sizes in Azimuth</a:t>
            </a:r>
            <a:endParaRPr lang="en-US" sz="3200" b="0" u="sng" dirty="0">
              <a:solidFill>
                <a:srgbClr val="FF0000"/>
              </a:solidFill>
            </a:endParaRPr>
          </a:p>
        </p:txBody>
      </p:sp>
      <p:pic>
        <p:nvPicPr>
          <p:cNvPr id="5" name="Content Placeholder 4" descr="y0.PNG"/>
          <p:cNvPicPr>
            <a:picLocks noGrp="1" noChangeAspect="1"/>
          </p:cNvPicPr>
          <p:nvPr>
            <p:ph idx="1"/>
          </p:nvPr>
        </p:nvPicPr>
        <p:blipFill rotWithShape="1">
          <a:blip r:embed="rId2">
            <a:extLst>
              <a:ext uri="{28A0092B-C50C-407E-A947-70E740481C1C}">
                <a14:useLocalDpi xmlns:a14="http://schemas.microsoft.com/office/drawing/2010/main" val="0"/>
              </a:ext>
            </a:extLst>
          </a:blip>
          <a:srcRect l="4807" t="14535" r="7048" b="4886"/>
          <a:stretch/>
        </p:blipFill>
        <p:spPr>
          <a:xfrm>
            <a:off x="806602" y="1324429"/>
            <a:ext cx="2192260" cy="2104570"/>
          </a:xfrm>
        </p:spPr>
      </p:pic>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57</a:t>
            </a:fld>
            <a:endParaRPr lang="en-US" dirty="0">
              <a:solidFill>
                <a:srgbClr val="000000"/>
              </a:solidFill>
            </a:endParaRPr>
          </a:p>
        </p:txBody>
      </p:sp>
      <p:pic>
        <p:nvPicPr>
          <p:cNvPr id="6" name="Picture 5" descr="y100.PNG"/>
          <p:cNvPicPr>
            <a:picLocks noChangeAspect="1"/>
          </p:cNvPicPr>
          <p:nvPr/>
        </p:nvPicPr>
        <p:blipFill rotWithShape="1">
          <a:blip r:embed="rId3">
            <a:extLst>
              <a:ext uri="{28A0092B-C50C-407E-A947-70E740481C1C}">
                <a14:useLocalDpi xmlns:a14="http://schemas.microsoft.com/office/drawing/2010/main" val="0"/>
              </a:ext>
            </a:extLst>
          </a:blip>
          <a:srcRect l="4186" t="12020" r="6349" b="5222"/>
          <a:stretch/>
        </p:blipFill>
        <p:spPr>
          <a:xfrm>
            <a:off x="3472775" y="1197429"/>
            <a:ext cx="2278512" cy="2315262"/>
          </a:xfrm>
          <a:prstGeom prst="rect">
            <a:avLst/>
          </a:prstGeom>
        </p:spPr>
      </p:pic>
      <p:pic>
        <p:nvPicPr>
          <p:cNvPr id="7" name="Picture 6" descr="y200.PNG"/>
          <p:cNvPicPr>
            <a:picLocks noChangeAspect="1"/>
          </p:cNvPicPr>
          <p:nvPr/>
        </p:nvPicPr>
        <p:blipFill rotWithShape="1">
          <a:blip r:embed="rId4">
            <a:extLst>
              <a:ext uri="{28A0092B-C50C-407E-A947-70E740481C1C}">
                <a14:useLocalDpi xmlns:a14="http://schemas.microsoft.com/office/drawing/2010/main" val="0"/>
              </a:ext>
            </a:extLst>
          </a:blip>
          <a:srcRect l="5357" t="16270" r="6428" b="5630"/>
          <a:stretch/>
        </p:blipFill>
        <p:spPr>
          <a:xfrm>
            <a:off x="6187320" y="1288142"/>
            <a:ext cx="2303540" cy="2238257"/>
          </a:xfrm>
          <a:prstGeom prst="rect">
            <a:avLst/>
          </a:prstGeom>
        </p:spPr>
      </p:pic>
      <p:pic>
        <p:nvPicPr>
          <p:cNvPr id="8" name="Picture 7" descr="y300.PNG"/>
          <p:cNvPicPr>
            <a:picLocks noChangeAspect="1"/>
          </p:cNvPicPr>
          <p:nvPr/>
        </p:nvPicPr>
        <p:blipFill rotWithShape="1">
          <a:blip r:embed="rId5">
            <a:extLst>
              <a:ext uri="{28A0092B-C50C-407E-A947-70E740481C1C}">
                <a14:useLocalDpi xmlns:a14="http://schemas.microsoft.com/office/drawing/2010/main" val="0"/>
              </a:ext>
            </a:extLst>
          </a:blip>
          <a:srcRect l="4415" t="14319" r="6569" b="5387"/>
          <a:stretch/>
        </p:blipFill>
        <p:spPr>
          <a:xfrm>
            <a:off x="1901219" y="4106971"/>
            <a:ext cx="2195286" cy="2124469"/>
          </a:xfrm>
          <a:prstGeom prst="rect">
            <a:avLst/>
          </a:prstGeom>
        </p:spPr>
      </p:pic>
      <p:pic>
        <p:nvPicPr>
          <p:cNvPr id="9" name="Picture 8" descr="y415.PNG"/>
          <p:cNvPicPr>
            <a:picLocks noChangeAspect="1"/>
          </p:cNvPicPr>
          <p:nvPr/>
        </p:nvPicPr>
        <p:blipFill rotWithShape="1">
          <a:blip r:embed="rId6">
            <a:extLst>
              <a:ext uri="{28A0092B-C50C-407E-A947-70E740481C1C}">
                <a14:useLocalDpi xmlns:a14="http://schemas.microsoft.com/office/drawing/2010/main" val="0"/>
              </a:ext>
            </a:extLst>
          </a:blip>
          <a:srcRect l="5728" t="12898" r="6552" b="5270"/>
          <a:stretch/>
        </p:blipFill>
        <p:spPr>
          <a:xfrm>
            <a:off x="5084576" y="4106971"/>
            <a:ext cx="2205487" cy="2124469"/>
          </a:xfrm>
          <a:prstGeom prst="rect">
            <a:avLst/>
          </a:prstGeom>
        </p:spPr>
      </p:pic>
      <p:sp>
        <p:nvSpPr>
          <p:cNvPr id="11" name="TextBox 10"/>
          <p:cNvSpPr txBox="1"/>
          <p:nvPr/>
        </p:nvSpPr>
        <p:spPr>
          <a:xfrm>
            <a:off x="1378857" y="961568"/>
            <a:ext cx="928860" cy="461665"/>
          </a:xfrm>
          <a:prstGeom prst="rect">
            <a:avLst/>
          </a:prstGeom>
          <a:noFill/>
        </p:spPr>
        <p:txBody>
          <a:bodyPr wrap="none" rtlCol="0">
            <a:spAutoFit/>
          </a:bodyPr>
          <a:lstStyle/>
          <a:p>
            <a:r>
              <a:rPr lang="en-US" sz="2400" dirty="0" smtClean="0">
                <a:solidFill>
                  <a:srgbClr val="000090"/>
                </a:solidFill>
                <a:latin typeface="Arial"/>
                <a:cs typeface="Arial"/>
              </a:rPr>
              <a:t>R =</a:t>
            </a:r>
            <a:r>
              <a:rPr lang="en-US" sz="2400" dirty="0" smtClean="0">
                <a:latin typeface="Arial"/>
                <a:cs typeface="Arial"/>
              </a:rPr>
              <a:t> 0</a:t>
            </a:r>
            <a:endParaRPr lang="en-US" sz="2400" dirty="0">
              <a:latin typeface="Arial"/>
              <a:cs typeface="Arial"/>
            </a:endParaRPr>
          </a:p>
        </p:txBody>
      </p:sp>
      <p:sp>
        <p:nvSpPr>
          <p:cNvPr id="12" name="TextBox 11"/>
          <p:cNvSpPr txBox="1"/>
          <p:nvPr/>
        </p:nvSpPr>
        <p:spPr>
          <a:xfrm>
            <a:off x="4005790" y="961568"/>
            <a:ext cx="1271201" cy="738664"/>
          </a:xfrm>
          <a:prstGeom prst="rect">
            <a:avLst/>
          </a:prstGeom>
          <a:noFill/>
        </p:spPr>
        <p:txBody>
          <a:bodyPr wrap="none" rtlCol="0">
            <a:spAutoFit/>
          </a:bodyPr>
          <a:lstStyle/>
          <a:p>
            <a:r>
              <a:rPr lang="en-US" sz="2400" dirty="0">
                <a:solidFill>
                  <a:srgbClr val="000090"/>
                </a:solidFill>
                <a:latin typeface="Arial"/>
                <a:cs typeface="Arial"/>
              </a:rPr>
              <a:t>R =</a:t>
            </a:r>
            <a:r>
              <a:rPr lang="en-US" sz="2400" dirty="0">
                <a:latin typeface="Arial"/>
                <a:cs typeface="Arial"/>
              </a:rPr>
              <a:t> </a:t>
            </a:r>
            <a:r>
              <a:rPr lang="en-US" sz="2400" dirty="0" smtClean="0">
                <a:latin typeface="Arial"/>
                <a:cs typeface="Arial"/>
              </a:rPr>
              <a:t>100</a:t>
            </a:r>
            <a:endParaRPr lang="en-US" sz="2400" dirty="0">
              <a:latin typeface="Arial"/>
              <a:cs typeface="Arial"/>
            </a:endParaRPr>
          </a:p>
          <a:p>
            <a:endParaRPr lang="en-US" dirty="0"/>
          </a:p>
        </p:txBody>
      </p:sp>
      <p:sp>
        <p:nvSpPr>
          <p:cNvPr id="13" name="TextBox 12"/>
          <p:cNvSpPr txBox="1"/>
          <p:nvPr/>
        </p:nvSpPr>
        <p:spPr>
          <a:xfrm>
            <a:off x="6712857" y="943427"/>
            <a:ext cx="1271201" cy="738664"/>
          </a:xfrm>
          <a:prstGeom prst="rect">
            <a:avLst/>
          </a:prstGeom>
          <a:noFill/>
        </p:spPr>
        <p:txBody>
          <a:bodyPr wrap="none" rtlCol="0">
            <a:spAutoFit/>
          </a:bodyPr>
          <a:lstStyle/>
          <a:p>
            <a:r>
              <a:rPr lang="en-US" sz="2400" dirty="0">
                <a:solidFill>
                  <a:srgbClr val="000090"/>
                </a:solidFill>
                <a:latin typeface="Arial"/>
                <a:cs typeface="Arial"/>
              </a:rPr>
              <a:t>R =</a:t>
            </a:r>
            <a:r>
              <a:rPr lang="en-US" sz="2400" dirty="0">
                <a:latin typeface="Arial"/>
                <a:cs typeface="Arial"/>
              </a:rPr>
              <a:t> </a:t>
            </a:r>
            <a:r>
              <a:rPr lang="en-US" sz="2400" dirty="0" smtClean="0">
                <a:latin typeface="Arial"/>
                <a:cs typeface="Arial"/>
              </a:rPr>
              <a:t>200</a:t>
            </a:r>
            <a:endParaRPr lang="en-US" sz="2400" dirty="0">
              <a:latin typeface="Arial"/>
              <a:cs typeface="Arial"/>
            </a:endParaRPr>
          </a:p>
          <a:p>
            <a:endParaRPr lang="en-US" dirty="0"/>
          </a:p>
        </p:txBody>
      </p:sp>
      <p:sp>
        <p:nvSpPr>
          <p:cNvPr id="14" name="TextBox 13"/>
          <p:cNvSpPr txBox="1"/>
          <p:nvPr/>
        </p:nvSpPr>
        <p:spPr>
          <a:xfrm>
            <a:off x="2394856" y="3719285"/>
            <a:ext cx="1271201" cy="738664"/>
          </a:xfrm>
          <a:prstGeom prst="rect">
            <a:avLst/>
          </a:prstGeom>
          <a:noFill/>
        </p:spPr>
        <p:txBody>
          <a:bodyPr wrap="none" rtlCol="0">
            <a:spAutoFit/>
          </a:bodyPr>
          <a:lstStyle/>
          <a:p>
            <a:r>
              <a:rPr lang="en-US" sz="2400" dirty="0">
                <a:solidFill>
                  <a:srgbClr val="000090"/>
                </a:solidFill>
                <a:latin typeface="Arial"/>
                <a:cs typeface="Arial"/>
              </a:rPr>
              <a:t>R =</a:t>
            </a:r>
            <a:r>
              <a:rPr lang="en-US" sz="2400" dirty="0">
                <a:latin typeface="Arial"/>
                <a:cs typeface="Arial"/>
              </a:rPr>
              <a:t> </a:t>
            </a:r>
            <a:r>
              <a:rPr lang="en-US" sz="2400" dirty="0" smtClean="0">
                <a:latin typeface="Arial"/>
                <a:cs typeface="Arial"/>
              </a:rPr>
              <a:t>300</a:t>
            </a:r>
            <a:endParaRPr lang="en-US" sz="2400" dirty="0">
              <a:latin typeface="Arial"/>
              <a:cs typeface="Arial"/>
            </a:endParaRPr>
          </a:p>
          <a:p>
            <a:endParaRPr lang="en-US" dirty="0"/>
          </a:p>
        </p:txBody>
      </p:sp>
      <p:sp>
        <p:nvSpPr>
          <p:cNvPr id="15" name="TextBox 14"/>
          <p:cNvSpPr txBox="1"/>
          <p:nvPr/>
        </p:nvSpPr>
        <p:spPr>
          <a:xfrm>
            <a:off x="5533571" y="3755570"/>
            <a:ext cx="1271201" cy="738664"/>
          </a:xfrm>
          <a:prstGeom prst="rect">
            <a:avLst/>
          </a:prstGeom>
          <a:noFill/>
        </p:spPr>
        <p:txBody>
          <a:bodyPr wrap="none" rtlCol="0">
            <a:spAutoFit/>
          </a:bodyPr>
          <a:lstStyle/>
          <a:p>
            <a:r>
              <a:rPr lang="en-US" sz="2400" dirty="0">
                <a:solidFill>
                  <a:srgbClr val="000090"/>
                </a:solidFill>
                <a:latin typeface="Arial"/>
                <a:cs typeface="Arial"/>
              </a:rPr>
              <a:t>R =</a:t>
            </a:r>
            <a:r>
              <a:rPr lang="en-US" sz="2400" dirty="0">
                <a:latin typeface="Arial"/>
                <a:cs typeface="Arial"/>
              </a:rPr>
              <a:t> </a:t>
            </a:r>
            <a:r>
              <a:rPr lang="en-US" sz="2400" dirty="0" smtClean="0">
                <a:latin typeface="Arial"/>
                <a:cs typeface="Arial"/>
              </a:rPr>
              <a:t>415</a:t>
            </a:r>
            <a:endParaRPr lang="en-US" sz="2400" dirty="0">
              <a:latin typeface="Arial"/>
              <a:cs typeface="Arial"/>
            </a:endParaRPr>
          </a:p>
          <a:p>
            <a:endParaRPr lang="en-US" dirty="0"/>
          </a:p>
        </p:txBody>
      </p:sp>
    </p:spTree>
    <p:extLst>
      <p:ext uri="{BB962C8B-B14F-4D97-AF65-F5344CB8AC3E}">
        <p14:creationId xmlns:p14="http://schemas.microsoft.com/office/powerpoint/2010/main" val="169208258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solidFill>
                  <a:srgbClr val="FF0000"/>
                </a:solidFill>
              </a:rPr>
              <a:t>Fiber View Camera with Proto-DESI</a:t>
            </a:r>
            <a:endParaRPr lang="en-US" sz="3200" u="sng" dirty="0">
              <a:solidFill>
                <a:srgbClr val="FF0000"/>
              </a:solidFill>
            </a:endParaRPr>
          </a:p>
        </p:txBody>
      </p:sp>
      <p:sp>
        <p:nvSpPr>
          <p:cNvPr id="3" name="Content Placeholder 2"/>
          <p:cNvSpPr>
            <a:spLocks noGrp="1"/>
          </p:cNvSpPr>
          <p:nvPr>
            <p:ph idx="1"/>
          </p:nvPr>
        </p:nvSpPr>
        <p:spPr/>
        <p:txBody>
          <a:bodyPr>
            <a:normAutofit/>
          </a:bodyPr>
          <a:lstStyle/>
          <a:p>
            <a:r>
              <a:rPr lang="en-US" sz="2400" dirty="0" smtClean="0">
                <a:solidFill>
                  <a:srgbClr val="000090"/>
                </a:solidFill>
              </a:rPr>
              <a:t>The beam trace simulations of the Fiber View Camera were done with the DESI corrector optics to show that good images and low radial distortion can be obtained.</a:t>
            </a:r>
          </a:p>
          <a:p>
            <a:r>
              <a:rPr lang="en-US" sz="2400" dirty="0" smtClean="0">
                <a:solidFill>
                  <a:srgbClr val="000090"/>
                </a:solidFill>
              </a:rPr>
              <a:t>For the Proto-DESI run in 2016 the DESI corrector optics will not be available. The existing Mosaic corrector optics on the </a:t>
            </a:r>
            <a:r>
              <a:rPr lang="en-US" sz="2400" dirty="0" err="1" smtClean="0">
                <a:solidFill>
                  <a:srgbClr val="000090"/>
                </a:solidFill>
              </a:rPr>
              <a:t>Mayall</a:t>
            </a:r>
            <a:r>
              <a:rPr lang="en-US" sz="2400" dirty="0" smtClean="0">
                <a:solidFill>
                  <a:srgbClr val="000090"/>
                </a:solidFill>
              </a:rPr>
              <a:t> 4m will be used instead.</a:t>
            </a:r>
          </a:p>
          <a:p>
            <a:r>
              <a:rPr lang="en-US" sz="2400" dirty="0" smtClean="0">
                <a:solidFill>
                  <a:srgbClr val="000090"/>
                </a:solidFill>
              </a:rPr>
              <a:t>The beam trace simulations have been repeated with the Mosaic corrector.</a:t>
            </a:r>
          </a:p>
          <a:p>
            <a:r>
              <a:rPr lang="en-US" sz="2400" dirty="0" smtClean="0">
                <a:solidFill>
                  <a:srgbClr val="000090"/>
                </a:solidFill>
              </a:rPr>
              <a:t>Acceptable image quality and low radial distortion are possible.</a:t>
            </a:r>
            <a:endParaRPr lang="en-US" sz="2400" dirty="0">
              <a:solidFill>
                <a:srgbClr val="000090"/>
              </a:solidFill>
            </a:endParaRPr>
          </a:p>
        </p:txBody>
      </p:sp>
    </p:spTree>
    <p:extLst>
      <p:ext uri="{BB962C8B-B14F-4D97-AF65-F5344CB8AC3E}">
        <p14:creationId xmlns:p14="http://schemas.microsoft.com/office/powerpoint/2010/main" val="21664663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a:solidFill>
                  <a:srgbClr val="FF0000"/>
                </a:solidFill>
              </a:rPr>
              <a:t>Fiber View Camera with Proto-DESI</a:t>
            </a:r>
            <a:endParaRPr lang="en-US" sz="3200" dirty="0"/>
          </a:p>
        </p:txBody>
      </p:sp>
      <p:sp>
        <p:nvSpPr>
          <p:cNvPr id="3" name="Content Placeholder 2"/>
          <p:cNvSpPr>
            <a:spLocks noGrp="1"/>
          </p:cNvSpPr>
          <p:nvPr>
            <p:ph idx="1"/>
          </p:nvPr>
        </p:nvSpPr>
        <p:spPr/>
        <p:txBody>
          <a:bodyPr>
            <a:normAutofit/>
          </a:bodyPr>
          <a:lstStyle/>
          <a:p>
            <a:r>
              <a:rPr lang="en-US" sz="2400" dirty="0" smtClean="0">
                <a:solidFill>
                  <a:srgbClr val="000090"/>
                </a:solidFill>
              </a:rPr>
              <a:t>A focal plane with a diameter of 176.6 mm has been assumed</a:t>
            </a:r>
          </a:p>
          <a:p>
            <a:r>
              <a:rPr lang="en-US" sz="2400" dirty="0" smtClean="0">
                <a:solidFill>
                  <a:srgbClr val="000090"/>
                </a:solidFill>
              </a:rPr>
              <a:t>The Fiber View Camera location is taken to be Just below the center of the primary mirror, the same as in final DESI design.</a:t>
            </a:r>
          </a:p>
        </p:txBody>
      </p:sp>
    </p:spTree>
    <p:extLst>
      <p:ext uri="{BB962C8B-B14F-4D97-AF65-F5344CB8AC3E}">
        <p14:creationId xmlns:p14="http://schemas.microsoft.com/office/powerpoint/2010/main" val="35897212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3"/>
          <p:cNvSpPr>
            <a:spLocks noGrp="1"/>
          </p:cNvSpPr>
          <p:nvPr>
            <p:ph type="title"/>
          </p:nvPr>
        </p:nvSpPr>
        <p:spPr>
          <a:xfrm>
            <a:off x="310668" y="-146521"/>
            <a:ext cx="8229600" cy="1143000"/>
          </a:xfrm>
        </p:spPr>
        <p:txBody>
          <a:bodyPr/>
          <a:lstStyle/>
          <a:p>
            <a:r>
              <a:rPr lang="en-US" sz="3200" b="0" u="sng" dirty="0">
                <a:solidFill>
                  <a:srgbClr val="FF0000"/>
                </a:solidFill>
                <a:latin typeface="Calibri" charset="0"/>
                <a:ea typeface="ＭＳ Ｐゴシック" charset="0"/>
                <a:cs typeface="ＭＳ Ｐゴシック" charset="0"/>
              </a:rPr>
              <a:t>Fiber View </a:t>
            </a:r>
            <a:r>
              <a:rPr lang="en-US" sz="3200" b="0" u="sng" dirty="0" smtClean="0">
                <a:solidFill>
                  <a:srgbClr val="FF0000"/>
                </a:solidFill>
                <a:latin typeface="Calibri" charset="0"/>
                <a:ea typeface="ＭＳ Ｐゴシック" charset="0"/>
                <a:cs typeface="ＭＳ Ｐゴシック" charset="0"/>
              </a:rPr>
              <a:t>Camera </a:t>
            </a:r>
            <a:r>
              <a:rPr lang="en-US" sz="3200" b="0" u="sng" dirty="0">
                <a:solidFill>
                  <a:srgbClr val="FF0000"/>
                </a:solidFill>
                <a:latin typeface="Calibri" charset="0"/>
                <a:ea typeface="ＭＳ Ｐゴシック" charset="0"/>
                <a:cs typeface="ＭＳ Ｐゴシック" charset="0"/>
              </a:rPr>
              <a:t>Requirements</a:t>
            </a:r>
          </a:p>
        </p:txBody>
      </p:sp>
      <p:sp>
        <p:nvSpPr>
          <p:cNvPr id="18434" name="Content Placeholder 4"/>
          <p:cNvSpPr>
            <a:spLocks noGrp="1"/>
          </p:cNvSpPr>
          <p:nvPr>
            <p:ph idx="1"/>
          </p:nvPr>
        </p:nvSpPr>
        <p:spPr>
          <a:xfrm>
            <a:off x="457200" y="1073141"/>
            <a:ext cx="8229600" cy="5414962"/>
          </a:xfrm>
        </p:spPr>
        <p:txBody>
          <a:bodyPr/>
          <a:lstStyle/>
          <a:p>
            <a:pPr marL="0" indent="0">
              <a:buFont typeface="Arial" charset="0"/>
              <a:buNone/>
            </a:pPr>
            <a:r>
              <a:rPr lang="en-US" sz="2800" u="sng" dirty="0" smtClean="0">
                <a:latin typeface="Calibri" charset="0"/>
                <a:ea typeface="ＭＳ Ｐゴシック" charset="0"/>
                <a:cs typeface="ＭＳ Ｐゴシック" charset="0"/>
              </a:rPr>
              <a:t>Feature</a:t>
            </a:r>
            <a:r>
              <a:rPr lang="en-US" sz="2800" dirty="0">
                <a:latin typeface="Calibri" charset="0"/>
                <a:ea typeface="ＭＳ Ｐゴシック" charset="0"/>
                <a:cs typeface="ＭＳ Ｐゴシック" charset="0"/>
              </a:rPr>
              <a:t> </a:t>
            </a:r>
            <a:r>
              <a:rPr lang="en-US" sz="2800" dirty="0" smtClean="0">
                <a:latin typeface="Calibri" charset="0"/>
                <a:ea typeface="ＭＳ Ｐゴシック" charset="0"/>
                <a:cs typeface="ＭＳ Ｐゴシック" charset="0"/>
              </a:rPr>
              <a:t>                         </a:t>
            </a:r>
            <a:r>
              <a:rPr lang="en-US" sz="2800" u="sng" dirty="0" smtClean="0">
                <a:latin typeface="Calibri" charset="0"/>
                <a:ea typeface="ＭＳ Ｐゴシック" charset="0"/>
                <a:cs typeface="ＭＳ Ｐゴシック" charset="0"/>
              </a:rPr>
              <a:t> Requirement</a:t>
            </a:r>
            <a:r>
              <a:rPr lang="en-US" sz="2800" dirty="0">
                <a:latin typeface="Calibri" charset="0"/>
                <a:ea typeface="ＭＳ Ｐゴシック" charset="0"/>
                <a:cs typeface="ＭＳ Ｐゴシック" charset="0"/>
              </a:rPr>
              <a:t> </a:t>
            </a:r>
            <a:r>
              <a:rPr lang="en-US" sz="2800" dirty="0" smtClean="0">
                <a:latin typeface="Calibri" charset="0"/>
                <a:ea typeface="ＭＳ Ｐゴシック" charset="0"/>
                <a:cs typeface="ＭＳ Ｐゴシック" charset="0"/>
              </a:rPr>
              <a:t>         </a:t>
            </a:r>
            <a:r>
              <a:rPr lang="en-US" sz="2800" u="sng" dirty="0" smtClean="0">
                <a:latin typeface="Calibri" charset="0"/>
                <a:ea typeface="ＭＳ Ｐゴシック" charset="0"/>
                <a:cs typeface="ＭＳ Ｐゴシック" charset="0"/>
              </a:rPr>
              <a:t>Present</a:t>
            </a:r>
          </a:p>
          <a:p>
            <a:pPr marL="0" indent="0">
              <a:buFont typeface="Arial" charset="0"/>
              <a:buNone/>
            </a:pPr>
            <a:r>
              <a:rPr lang="en-US" sz="2800" dirty="0">
                <a:latin typeface="Calibri" charset="0"/>
                <a:ea typeface="ＭＳ Ｐゴシック" charset="0"/>
                <a:cs typeface="ＭＳ Ｐゴシック" charset="0"/>
              </a:rPr>
              <a:t> </a:t>
            </a:r>
            <a:r>
              <a:rPr lang="en-US" sz="2800" dirty="0" smtClean="0">
                <a:latin typeface="Calibri" charset="0"/>
                <a:ea typeface="ＭＳ Ｐゴシック" charset="0"/>
                <a:cs typeface="ＭＳ Ｐゴシック" charset="0"/>
              </a:rPr>
              <a:t>                                         </a:t>
            </a:r>
            <a:r>
              <a:rPr lang="en-US" sz="2800" u="sng" dirty="0" smtClean="0">
                <a:latin typeface="Calibri" charset="0"/>
                <a:ea typeface="ＭＳ Ｐゴシック" charset="0"/>
                <a:cs typeface="ＭＳ Ｐゴシック" charset="0"/>
              </a:rPr>
              <a:t> CDR p. 123 </a:t>
            </a:r>
            <a:r>
              <a:rPr lang="en-US" sz="2800" dirty="0" smtClean="0">
                <a:latin typeface="Calibri" charset="0"/>
                <a:ea typeface="ＭＳ Ｐゴシック" charset="0"/>
                <a:cs typeface="ＭＳ Ｐゴシック" charset="0"/>
              </a:rPr>
              <a:t>      </a:t>
            </a:r>
            <a:r>
              <a:rPr lang="en-US" sz="2800" u="sng" dirty="0" smtClean="0">
                <a:latin typeface="Calibri" charset="0"/>
                <a:ea typeface="ＭＳ Ｐゴシック" charset="0"/>
                <a:cs typeface="ＭＳ Ｐゴシック" charset="0"/>
              </a:rPr>
              <a:t> Performance</a:t>
            </a:r>
            <a:endParaRPr lang="en-US" sz="2800" u="sng" dirty="0">
              <a:latin typeface="Calibri" charset="0"/>
              <a:ea typeface="ＭＳ Ｐゴシック" charset="0"/>
              <a:cs typeface="ＭＳ Ｐゴシック" charset="0"/>
            </a:endParaRPr>
          </a:p>
          <a:p>
            <a:pPr marL="0" indent="0">
              <a:buFont typeface="Arial" charset="0"/>
              <a:buNone/>
            </a:pPr>
            <a:r>
              <a:rPr lang="en-US" sz="2400" dirty="0" smtClean="0">
                <a:solidFill>
                  <a:srgbClr val="000090"/>
                </a:solidFill>
                <a:latin typeface="Calibri" charset="0"/>
                <a:ea typeface="ＭＳ Ｐゴシック" charset="0"/>
                <a:cs typeface="ＭＳ Ｐゴシック" charset="0"/>
              </a:rPr>
              <a:t>Absolute </a:t>
            </a:r>
            <a:r>
              <a:rPr lang="en-US" sz="2400" dirty="0">
                <a:solidFill>
                  <a:srgbClr val="000090"/>
                </a:solidFill>
                <a:latin typeface="Calibri" charset="0"/>
                <a:ea typeface="ＭＳ Ｐゴシック" charset="0"/>
                <a:cs typeface="ＭＳ Ｐゴシック" charset="0"/>
              </a:rPr>
              <a:t>Position Meas.           </a:t>
            </a:r>
            <a:r>
              <a:rPr lang="en-US" sz="2400" dirty="0" smtClean="0">
                <a:solidFill>
                  <a:srgbClr val="000090"/>
                </a:solidFill>
                <a:latin typeface="Calibri" charset="0"/>
                <a:ea typeface="ＭＳ Ｐゴシック" charset="0"/>
                <a:cs typeface="ＭＳ Ｐゴシック" charset="0"/>
              </a:rPr>
              <a:t> </a:t>
            </a:r>
            <a:r>
              <a:rPr lang="en-US" sz="2400" dirty="0">
                <a:solidFill>
                  <a:srgbClr val="FF0000"/>
                </a:solidFill>
                <a:latin typeface="Calibri" charset="0"/>
                <a:ea typeface="ＭＳ Ｐゴシック" charset="0"/>
                <a:cs typeface="ＭＳ Ｐゴシック" charset="0"/>
              </a:rPr>
              <a:t>3</a:t>
            </a:r>
            <a:r>
              <a:rPr lang="en-US" sz="2400" dirty="0" smtClean="0">
                <a:solidFill>
                  <a:srgbClr val="FF0000"/>
                </a:solidFill>
                <a:latin typeface="Calibri" charset="0"/>
                <a:ea typeface="ＭＳ Ｐゴシック" charset="0"/>
                <a:cs typeface="ＭＳ Ｐゴシック" charset="0"/>
              </a:rPr>
              <a:t> </a:t>
            </a:r>
            <a:r>
              <a:rPr lang="en-US" sz="2400" dirty="0" err="1" smtClean="0">
                <a:solidFill>
                  <a:srgbClr val="FF0000"/>
                </a:solidFill>
                <a:latin typeface="Calibri" charset="0"/>
                <a:ea typeface="ＭＳ Ｐゴシック" charset="0"/>
                <a:cs typeface="ＭＳ Ｐゴシック" charset="0"/>
              </a:rPr>
              <a:t>μm</a:t>
            </a:r>
            <a:r>
              <a:rPr lang="en-US" sz="2400" dirty="0" smtClean="0">
                <a:solidFill>
                  <a:srgbClr val="FF0000"/>
                </a:solidFill>
                <a:latin typeface="Calibri" charset="0"/>
                <a:ea typeface="ＭＳ Ｐゴシック" charset="0"/>
                <a:cs typeface="ＭＳ Ｐゴシック" charset="0"/>
              </a:rPr>
              <a:t> RMS</a:t>
            </a:r>
            <a:r>
              <a:rPr lang="en-US" sz="2400" dirty="0">
                <a:solidFill>
                  <a:srgbClr val="000090"/>
                </a:solidFill>
                <a:latin typeface="Calibri" charset="0"/>
                <a:ea typeface="ＭＳ Ｐゴシック" charset="0"/>
                <a:cs typeface="ＭＳ Ｐゴシック" charset="0"/>
              </a:rPr>
              <a:t>	</a:t>
            </a:r>
            <a:r>
              <a:rPr lang="en-US" sz="2400" dirty="0" smtClean="0">
                <a:solidFill>
                  <a:srgbClr val="000090"/>
                </a:solidFill>
                <a:latin typeface="Calibri" charset="0"/>
                <a:ea typeface="ＭＳ Ｐゴシック" charset="0"/>
                <a:cs typeface="ＭＳ Ｐゴシック" charset="0"/>
              </a:rPr>
              <a:t>     </a:t>
            </a:r>
            <a:r>
              <a:rPr lang="en-US" sz="2400" dirty="0" smtClean="0">
                <a:solidFill>
                  <a:srgbClr val="FF0000"/>
                </a:solidFill>
                <a:latin typeface="Calibri" charset="0"/>
                <a:ea typeface="ＭＳ Ｐゴシック" charset="0"/>
                <a:cs typeface="ＭＳ Ｐゴシック" charset="0"/>
              </a:rPr>
              <a:t>2.5 </a:t>
            </a:r>
            <a:r>
              <a:rPr lang="en-US" sz="2400" dirty="0" err="1" smtClean="0">
                <a:solidFill>
                  <a:srgbClr val="FF0000"/>
                </a:solidFill>
                <a:latin typeface="Calibri" charset="0"/>
                <a:ea typeface="ＭＳ Ｐゴシック" charset="0"/>
                <a:cs typeface="ＭＳ Ｐゴシック" charset="0"/>
              </a:rPr>
              <a:t>μm</a:t>
            </a:r>
            <a:r>
              <a:rPr lang="en-US" sz="2400" dirty="0" smtClean="0">
                <a:solidFill>
                  <a:srgbClr val="FF0000"/>
                </a:solidFill>
                <a:latin typeface="Calibri" charset="0"/>
                <a:ea typeface="ＭＳ Ｐゴシック" charset="0"/>
                <a:cs typeface="ＭＳ Ｐゴシック" charset="0"/>
              </a:rPr>
              <a:t> RMS</a:t>
            </a:r>
            <a:r>
              <a:rPr lang="en-US" sz="2400" dirty="0" smtClean="0">
                <a:solidFill>
                  <a:srgbClr val="000090"/>
                </a:solidFill>
                <a:latin typeface="Calibri" charset="0"/>
                <a:ea typeface="ＭＳ Ｐゴシック" charset="0"/>
                <a:cs typeface="ＭＳ Ｐゴシック" charset="0"/>
              </a:rPr>
              <a:t>     </a:t>
            </a:r>
            <a:endParaRPr lang="en-US" sz="2400" dirty="0">
              <a:solidFill>
                <a:srgbClr val="000090"/>
              </a:solidFill>
              <a:latin typeface="Calibri" charset="0"/>
              <a:ea typeface="ＭＳ Ｐゴシック" charset="0"/>
              <a:cs typeface="ＭＳ Ｐゴシック" charset="0"/>
            </a:endParaRPr>
          </a:p>
          <a:p>
            <a:pPr marL="0" indent="0">
              <a:buFont typeface="Arial" charset="0"/>
              <a:buNone/>
            </a:pPr>
            <a:r>
              <a:rPr lang="en-US" sz="2400" dirty="0">
                <a:solidFill>
                  <a:srgbClr val="000090"/>
                </a:solidFill>
                <a:latin typeface="Calibri" charset="0"/>
                <a:ea typeface="ＭＳ Ｐゴシック" charset="0"/>
                <a:cs typeface="ＭＳ Ｐゴシック" charset="0"/>
              </a:rPr>
              <a:t>Nearest Neighbor Dist.               </a:t>
            </a:r>
            <a:r>
              <a:rPr lang="en-US" sz="2400" dirty="0" smtClean="0">
                <a:solidFill>
                  <a:srgbClr val="FF0000"/>
                </a:solidFill>
                <a:latin typeface="Calibri" charset="0"/>
                <a:ea typeface="ＭＳ Ｐゴシック" charset="0"/>
                <a:cs typeface="ＭＳ Ｐゴシック" charset="0"/>
              </a:rPr>
              <a:t>&lt;</a:t>
            </a:r>
            <a:r>
              <a:rPr lang="en-US" sz="2400" dirty="0" smtClean="0">
                <a:solidFill>
                  <a:srgbClr val="000090"/>
                </a:solidFill>
                <a:latin typeface="Calibri" charset="0"/>
                <a:ea typeface="ＭＳ Ｐゴシック" charset="0"/>
                <a:cs typeface="ＭＳ Ｐゴシック" charset="0"/>
              </a:rPr>
              <a:t> </a:t>
            </a:r>
            <a:r>
              <a:rPr lang="en-US" sz="2400" dirty="0" smtClean="0">
                <a:solidFill>
                  <a:srgbClr val="FF0000"/>
                </a:solidFill>
                <a:latin typeface="Calibri" charset="0"/>
                <a:ea typeface="ＭＳ Ｐゴシック" charset="0"/>
                <a:cs typeface="ＭＳ Ｐゴシック" charset="0"/>
              </a:rPr>
              <a:t>1 </a:t>
            </a:r>
            <a:r>
              <a:rPr lang="en-US" sz="2400" dirty="0">
                <a:solidFill>
                  <a:srgbClr val="FF0000"/>
                </a:solidFill>
                <a:latin typeface="Calibri" charset="0"/>
                <a:ea typeface="ＭＳ Ｐゴシック" charset="0"/>
                <a:cs typeface="ＭＳ Ｐゴシック" charset="0"/>
              </a:rPr>
              <a:t>mm </a:t>
            </a:r>
            <a:r>
              <a:rPr lang="en-US" sz="2400" dirty="0">
                <a:solidFill>
                  <a:srgbClr val="000090"/>
                </a:solidFill>
                <a:latin typeface="Calibri" charset="0"/>
                <a:ea typeface="ＭＳ Ｐゴシック" charset="0"/>
                <a:cs typeface="ＭＳ Ｐゴシック" charset="0"/>
              </a:rPr>
              <a:t>	 </a:t>
            </a:r>
            <a:r>
              <a:rPr lang="en-US" sz="2400" dirty="0" smtClean="0">
                <a:solidFill>
                  <a:srgbClr val="000090"/>
                </a:solidFill>
                <a:latin typeface="Calibri" charset="0"/>
                <a:ea typeface="ＭＳ Ｐゴシック" charset="0"/>
                <a:cs typeface="ＭＳ Ｐゴシック" charset="0"/>
              </a:rPr>
              <a:t>           </a:t>
            </a:r>
            <a:r>
              <a:rPr lang="en-US" sz="2400" dirty="0" smtClean="0">
                <a:solidFill>
                  <a:srgbClr val="FF0000"/>
                </a:solidFill>
                <a:latin typeface="Calibri" charset="0"/>
                <a:ea typeface="ＭＳ Ｐゴシック" charset="0"/>
                <a:cs typeface="ＭＳ Ｐゴシック" charset="0"/>
              </a:rPr>
              <a:t>0.7 mm</a:t>
            </a:r>
            <a:endParaRPr lang="en-US" sz="2400" dirty="0">
              <a:solidFill>
                <a:srgbClr val="FF0000"/>
              </a:solidFill>
              <a:latin typeface="Calibri" charset="0"/>
              <a:ea typeface="ＭＳ Ｐゴシック" charset="0"/>
              <a:cs typeface="ＭＳ Ｐゴシック" charset="0"/>
            </a:endParaRPr>
          </a:p>
          <a:p>
            <a:pPr marL="0" indent="0">
              <a:buFont typeface="Arial" charset="0"/>
              <a:buNone/>
            </a:pPr>
            <a:r>
              <a:rPr lang="en-US" sz="2400" dirty="0" smtClean="0">
                <a:solidFill>
                  <a:srgbClr val="000090"/>
                </a:solidFill>
                <a:latin typeface="Calibri" charset="0"/>
                <a:ea typeface="ＭＳ Ｐゴシック" charset="0"/>
                <a:cs typeface="ＭＳ Ｐゴシック" charset="0"/>
              </a:rPr>
              <a:t>Exposure </a:t>
            </a:r>
            <a:r>
              <a:rPr lang="en-US" sz="2400" dirty="0">
                <a:solidFill>
                  <a:srgbClr val="000090"/>
                </a:solidFill>
                <a:latin typeface="Calibri" charset="0"/>
                <a:ea typeface="ＭＳ Ｐゴシック" charset="0"/>
                <a:cs typeface="ＭＳ Ｐゴシック" charset="0"/>
              </a:rPr>
              <a:t>Time                             </a:t>
            </a:r>
            <a:r>
              <a:rPr lang="en-US" sz="2400" dirty="0">
                <a:solidFill>
                  <a:srgbClr val="FF0000"/>
                </a:solidFill>
                <a:latin typeface="Calibri" charset="0"/>
                <a:ea typeface="ＭＳ Ｐゴシック" charset="0"/>
                <a:cs typeface="ＭＳ Ｐゴシック" charset="0"/>
              </a:rPr>
              <a:t>&lt; 2 sec</a:t>
            </a:r>
            <a:r>
              <a:rPr lang="en-US" sz="2400" dirty="0">
                <a:solidFill>
                  <a:srgbClr val="000090"/>
                </a:solidFill>
                <a:latin typeface="Calibri" charset="0"/>
                <a:ea typeface="ＭＳ Ｐゴシック" charset="0"/>
                <a:cs typeface="ＭＳ Ｐゴシック" charset="0"/>
              </a:rPr>
              <a:t>	 </a:t>
            </a:r>
            <a:r>
              <a:rPr lang="en-US" sz="2400" dirty="0" smtClean="0">
                <a:solidFill>
                  <a:srgbClr val="000090"/>
                </a:solidFill>
                <a:latin typeface="Calibri" charset="0"/>
                <a:ea typeface="ＭＳ Ｐゴシック" charset="0"/>
                <a:cs typeface="ＭＳ Ｐゴシック" charset="0"/>
              </a:rPr>
              <a:t>          </a:t>
            </a:r>
            <a:r>
              <a:rPr lang="en-US" sz="2400" dirty="0">
                <a:solidFill>
                  <a:srgbClr val="000090"/>
                </a:solidFill>
                <a:latin typeface="Calibri" charset="0"/>
                <a:ea typeface="ＭＳ Ｐゴシック" charset="0"/>
                <a:cs typeface="ＭＳ Ｐゴシック" charset="0"/>
              </a:rPr>
              <a:t> </a:t>
            </a:r>
            <a:r>
              <a:rPr lang="en-US" sz="2400" dirty="0" smtClean="0">
                <a:solidFill>
                  <a:srgbClr val="000090"/>
                </a:solidFill>
                <a:latin typeface="Calibri" charset="0"/>
                <a:ea typeface="ＭＳ Ｐゴシック" charset="0"/>
                <a:cs typeface="ＭＳ Ｐゴシック" charset="0"/>
              </a:rPr>
              <a:t>  </a:t>
            </a:r>
            <a:r>
              <a:rPr lang="en-US" sz="2400" dirty="0" smtClean="0">
                <a:solidFill>
                  <a:srgbClr val="FF0000"/>
                </a:solidFill>
                <a:latin typeface="Calibri" charset="0"/>
                <a:ea typeface="ＭＳ Ｐゴシック" charset="0"/>
                <a:cs typeface="ＭＳ Ｐゴシック" charset="0"/>
              </a:rPr>
              <a:t>1 sec</a:t>
            </a:r>
            <a:endParaRPr lang="en-US" sz="2400" dirty="0">
              <a:solidFill>
                <a:srgbClr val="FF0000"/>
              </a:solidFill>
              <a:latin typeface="Calibri" charset="0"/>
              <a:ea typeface="ＭＳ Ｐゴシック" charset="0"/>
              <a:cs typeface="ＭＳ Ｐゴシック" charset="0"/>
            </a:endParaRPr>
          </a:p>
          <a:p>
            <a:pPr marL="0" indent="0">
              <a:buFont typeface="Arial" charset="0"/>
              <a:buNone/>
            </a:pPr>
            <a:r>
              <a:rPr lang="en-US" sz="2400" dirty="0" smtClean="0">
                <a:solidFill>
                  <a:srgbClr val="000090"/>
                </a:solidFill>
                <a:latin typeface="Calibri" charset="0"/>
                <a:ea typeface="ＭＳ Ｐゴシック" charset="0"/>
                <a:cs typeface="ＭＳ Ｐゴシック" charset="0"/>
              </a:rPr>
              <a:t>Readout </a:t>
            </a:r>
            <a:r>
              <a:rPr lang="en-US" sz="2400" dirty="0">
                <a:solidFill>
                  <a:srgbClr val="000090"/>
                </a:solidFill>
                <a:latin typeface="Calibri" charset="0"/>
                <a:ea typeface="ＭＳ Ｐゴシック" charset="0"/>
                <a:cs typeface="ＭＳ Ｐゴシック" charset="0"/>
              </a:rPr>
              <a:t>Time                               </a:t>
            </a:r>
            <a:r>
              <a:rPr lang="en-US" sz="2400" dirty="0">
                <a:solidFill>
                  <a:srgbClr val="FF0000"/>
                </a:solidFill>
                <a:latin typeface="Calibri" charset="0"/>
                <a:ea typeface="ＭＳ Ｐゴシック" charset="0"/>
                <a:cs typeface="ＭＳ Ｐゴシック" charset="0"/>
              </a:rPr>
              <a:t>&lt; 2 sec</a:t>
            </a:r>
            <a:r>
              <a:rPr lang="en-US" sz="2400" dirty="0">
                <a:solidFill>
                  <a:srgbClr val="000090"/>
                </a:solidFill>
                <a:latin typeface="Calibri" charset="0"/>
                <a:ea typeface="ＭＳ Ｐゴシック" charset="0"/>
                <a:cs typeface="ＭＳ Ｐゴシック" charset="0"/>
              </a:rPr>
              <a:t>		 </a:t>
            </a:r>
            <a:r>
              <a:rPr lang="en-US" sz="2400" dirty="0" smtClean="0">
                <a:solidFill>
                  <a:srgbClr val="000090"/>
                </a:solidFill>
                <a:latin typeface="Calibri" charset="0"/>
                <a:ea typeface="ＭＳ Ｐゴシック" charset="0"/>
                <a:cs typeface="ＭＳ Ｐゴシック" charset="0"/>
              </a:rPr>
              <a:t>       </a:t>
            </a:r>
            <a:r>
              <a:rPr lang="en-US" sz="2400" dirty="0" smtClean="0">
                <a:solidFill>
                  <a:srgbClr val="FF0000"/>
                </a:solidFill>
                <a:latin typeface="Calibri" charset="0"/>
                <a:ea typeface="ＭＳ Ｐゴシック" charset="0"/>
                <a:cs typeface="ＭＳ Ｐゴシック" charset="0"/>
              </a:rPr>
              <a:t>5 sec*</a:t>
            </a:r>
            <a:endParaRPr lang="en-US" sz="2400" dirty="0">
              <a:solidFill>
                <a:srgbClr val="FF0000"/>
              </a:solidFill>
              <a:latin typeface="Calibri" charset="0"/>
              <a:ea typeface="ＭＳ Ｐゴシック" charset="0"/>
              <a:cs typeface="ＭＳ Ｐゴシック" charset="0"/>
            </a:endParaRPr>
          </a:p>
          <a:p>
            <a:pPr marL="0" indent="0">
              <a:buFont typeface="Arial" charset="0"/>
              <a:buNone/>
            </a:pPr>
            <a:r>
              <a:rPr lang="en-US" sz="2400" dirty="0" smtClean="0">
                <a:solidFill>
                  <a:srgbClr val="000090"/>
                </a:solidFill>
                <a:latin typeface="Calibri" charset="0"/>
                <a:ea typeface="ＭＳ Ｐゴシック" charset="0"/>
                <a:cs typeface="ＭＳ Ｐゴシック" charset="0"/>
              </a:rPr>
              <a:t>Computing Time		                   </a:t>
            </a:r>
            <a:r>
              <a:rPr lang="en-US" sz="2400" dirty="0" smtClean="0">
                <a:solidFill>
                  <a:srgbClr val="FF0000"/>
                </a:solidFill>
                <a:latin typeface="Calibri" charset="0"/>
                <a:ea typeface="ＭＳ Ｐゴシック" charset="0"/>
                <a:cs typeface="ＭＳ Ｐゴシック" charset="0"/>
              </a:rPr>
              <a:t>1 sec		     &lt; 1 sec</a:t>
            </a:r>
          </a:p>
          <a:p>
            <a:pPr marL="0" indent="0">
              <a:buFont typeface="Arial" charset="0"/>
              <a:buNone/>
            </a:pPr>
            <a:endParaRPr lang="en-US" sz="2400" dirty="0">
              <a:solidFill>
                <a:srgbClr val="FF0000"/>
              </a:solidFill>
              <a:latin typeface="Calibri" charset="0"/>
              <a:ea typeface="ＭＳ Ｐゴシック" charset="0"/>
              <a:cs typeface="ＭＳ Ｐゴシック" charset="0"/>
            </a:endParaRPr>
          </a:p>
          <a:p>
            <a:pPr marL="0" indent="0">
              <a:buFont typeface="Arial" charset="0"/>
              <a:buNone/>
            </a:pPr>
            <a:r>
              <a:rPr lang="en-US" sz="2400" dirty="0" smtClean="0">
                <a:solidFill>
                  <a:srgbClr val="FF0000"/>
                </a:solidFill>
                <a:latin typeface="Calibri" charset="0"/>
                <a:ea typeface="ＭＳ Ｐゴシック" charset="0"/>
                <a:cs typeface="ＭＳ Ｐゴシック" charset="0"/>
              </a:rPr>
              <a:t>* Limited by USB cable between camera and computer,</a:t>
            </a:r>
          </a:p>
          <a:p>
            <a:pPr marL="0" indent="0">
              <a:buFont typeface="Arial" charset="0"/>
              <a:buNone/>
            </a:pPr>
            <a:r>
              <a:rPr lang="en-US" sz="2400" dirty="0">
                <a:solidFill>
                  <a:srgbClr val="FF0000"/>
                </a:solidFill>
                <a:latin typeface="Calibri" charset="0"/>
                <a:ea typeface="ＭＳ Ｐゴシック" charset="0"/>
                <a:cs typeface="ＭＳ Ｐゴシック" charset="0"/>
              </a:rPr>
              <a:t> </a:t>
            </a:r>
            <a:r>
              <a:rPr lang="en-US" sz="2400" dirty="0" smtClean="0">
                <a:solidFill>
                  <a:srgbClr val="FF0000"/>
                </a:solidFill>
                <a:latin typeface="Calibri" charset="0"/>
                <a:ea typeface="ＭＳ Ｐゴシック" charset="0"/>
                <a:cs typeface="ＭＳ Ｐゴシック" charset="0"/>
              </a:rPr>
              <a:t>     will be 1 sec with </a:t>
            </a:r>
            <a:r>
              <a:rPr lang="en-US" sz="2400" dirty="0" err="1" smtClean="0">
                <a:solidFill>
                  <a:srgbClr val="FF0000"/>
                </a:solidFill>
                <a:latin typeface="Calibri" charset="0"/>
                <a:ea typeface="ＭＳ Ｐゴシック" charset="0"/>
                <a:cs typeface="ＭＳ Ｐゴシック" charset="0"/>
              </a:rPr>
              <a:t>ethernet</a:t>
            </a:r>
            <a:r>
              <a:rPr lang="en-US" sz="2400" dirty="0" smtClean="0">
                <a:solidFill>
                  <a:srgbClr val="FF0000"/>
                </a:solidFill>
                <a:latin typeface="Calibri" charset="0"/>
                <a:ea typeface="ＭＳ Ｐゴシック" charset="0"/>
                <a:cs typeface="ＭＳ Ｐゴシック" charset="0"/>
              </a:rPr>
              <a:t> cable and modified </a:t>
            </a:r>
          </a:p>
          <a:p>
            <a:pPr marL="0" indent="0">
              <a:buFont typeface="Arial" charset="0"/>
              <a:buNone/>
            </a:pPr>
            <a:r>
              <a:rPr lang="en-US" sz="2400" dirty="0">
                <a:solidFill>
                  <a:srgbClr val="FF0000"/>
                </a:solidFill>
                <a:latin typeface="Calibri" charset="0"/>
                <a:ea typeface="ＭＳ Ｐゴシック" charset="0"/>
                <a:cs typeface="ＭＳ Ｐゴシック" charset="0"/>
              </a:rPr>
              <a:t>	</a:t>
            </a:r>
            <a:r>
              <a:rPr lang="en-US" sz="2400" dirty="0" smtClean="0">
                <a:solidFill>
                  <a:srgbClr val="FF0000"/>
                </a:solidFill>
                <a:latin typeface="Calibri" charset="0"/>
                <a:ea typeface="ＭＳ Ｐゴシック" charset="0"/>
                <a:cs typeface="ＭＳ Ｐゴシック" charset="0"/>
              </a:rPr>
              <a:t>readout electronics</a:t>
            </a:r>
          </a:p>
        </p:txBody>
      </p:sp>
      <p:sp>
        <p:nvSpPr>
          <p:cNvPr id="18435"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AC9CBA-A4BD-B44B-A667-D3992142DFD7}" type="slidenum">
              <a:rPr lang="en-US" sz="1600">
                <a:solidFill>
                  <a:srgbClr val="000000"/>
                </a:solidFill>
                <a:latin typeface="Calibri" charset="0"/>
              </a:rPr>
              <a:pPr eaLnBrk="1" hangingPunct="1"/>
              <a:t>6</a:t>
            </a:fld>
            <a:endParaRPr lang="en-US" sz="1600" dirty="0">
              <a:solidFill>
                <a:srgbClr val="000000"/>
              </a:solidFill>
              <a:latin typeface="Calibri" charset="0"/>
            </a:endParaRPr>
          </a:p>
        </p:txBody>
      </p:sp>
    </p:spTree>
    <p:extLst>
      <p:ext uri="{BB962C8B-B14F-4D97-AF65-F5344CB8AC3E}">
        <p14:creationId xmlns:p14="http://schemas.microsoft.com/office/powerpoint/2010/main" val="247747844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74638"/>
            <a:ext cx="8229600" cy="6464300"/>
          </a:xfrm>
        </p:spPr>
        <p:txBody>
          <a:bodyPr>
            <a:normAutofit fontScale="25000" lnSpcReduction="20000"/>
          </a:bodyPr>
          <a:lstStyle/>
          <a:p>
            <a:r>
              <a:rPr lang="it-IT" sz="6400" dirty="0" smtClean="0">
                <a:solidFill>
                  <a:srgbClr val="000090"/>
                </a:solidFill>
              </a:rPr>
              <a:t>         </a:t>
            </a:r>
            <a:r>
              <a:rPr lang="it-IT" sz="6400" dirty="0" err="1" smtClean="0">
                <a:solidFill>
                  <a:srgbClr val="000090"/>
                </a:solidFill>
              </a:rPr>
              <a:t>zvertex</a:t>
            </a:r>
            <a:r>
              <a:rPr lang="it-IT" sz="6400" dirty="0" smtClean="0">
                <a:solidFill>
                  <a:srgbClr val="000090"/>
                </a:solidFill>
              </a:rPr>
              <a:t>                   </a:t>
            </a:r>
            <a:r>
              <a:rPr lang="it-IT" sz="6400" dirty="0" err="1" smtClean="0">
                <a:solidFill>
                  <a:srgbClr val="000090"/>
                </a:solidFill>
              </a:rPr>
              <a:t>index</a:t>
            </a:r>
            <a:r>
              <a:rPr lang="it-IT" sz="6400" dirty="0" smtClean="0">
                <a:solidFill>
                  <a:srgbClr val="000090"/>
                </a:solidFill>
              </a:rPr>
              <a:t>        curvature        </a:t>
            </a:r>
            <a:r>
              <a:rPr lang="it-IT" sz="6400" dirty="0" err="1">
                <a:solidFill>
                  <a:srgbClr val="000090"/>
                </a:solidFill>
              </a:rPr>
              <a:t>d</a:t>
            </a:r>
            <a:r>
              <a:rPr lang="it-IT" sz="6400" dirty="0" err="1" smtClean="0">
                <a:solidFill>
                  <a:srgbClr val="000090"/>
                </a:solidFill>
              </a:rPr>
              <a:t>iameter</a:t>
            </a:r>
            <a:r>
              <a:rPr lang="it-IT" sz="6400" dirty="0" smtClean="0">
                <a:solidFill>
                  <a:srgbClr val="000090"/>
                </a:solidFill>
              </a:rPr>
              <a:t>      </a:t>
            </a:r>
          </a:p>
          <a:p>
            <a:r>
              <a:rPr lang="it-IT" dirty="0" smtClean="0">
                <a:solidFill>
                  <a:srgbClr val="000090"/>
                </a:solidFill>
              </a:rPr>
              <a:t>----:- ----------:----------:------------:---------:</a:t>
            </a:r>
          </a:p>
          <a:p>
            <a:r>
              <a:rPr lang="it-IT" sz="6400" dirty="0" smtClean="0">
                <a:solidFill>
                  <a:srgbClr val="000090"/>
                </a:solidFill>
                <a:latin typeface="Arial"/>
                <a:cs typeface="Arial"/>
              </a:rPr>
              <a:t>  1  :     9.10          :  1.0         :                      :   176   :               </a:t>
            </a:r>
          </a:p>
          <a:p>
            <a:r>
              <a:rPr lang="it-IT" sz="6400" dirty="0" smtClean="0">
                <a:solidFill>
                  <a:srgbClr val="000090"/>
                </a:solidFill>
                <a:latin typeface="Arial"/>
                <a:cs typeface="Arial"/>
              </a:rPr>
              <a:t>  2  :   95.61  </a:t>
            </a:r>
            <a:r>
              <a:rPr lang="it-IT" sz="6400" dirty="0">
                <a:solidFill>
                  <a:srgbClr val="000090"/>
                </a:solidFill>
                <a:latin typeface="Arial"/>
                <a:cs typeface="Arial"/>
              </a:rPr>
              <a:t> </a:t>
            </a:r>
            <a:r>
              <a:rPr lang="it-IT" sz="6400" dirty="0" smtClean="0">
                <a:solidFill>
                  <a:srgbClr val="000090"/>
                </a:solidFill>
                <a:latin typeface="Arial"/>
                <a:cs typeface="Arial"/>
              </a:rPr>
              <a:t>       :  1.0         :                      :   231   :               </a:t>
            </a:r>
          </a:p>
          <a:p>
            <a:r>
              <a:rPr lang="it-IT" sz="6400" dirty="0" smtClean="0">
                <a:solidFill>
                  <a:srgbClr val="000090"/>
                </a:solidFill>
                <a:latin typeface="Arial"/>
                <a:cs typeface="Arial"/>
              </a:rPr>
              <a:t>  3  : 124.21          :  1.4585   :-2.757328e-3 :   231   :               </a:t>
            </a:r>
          </a:p>
          <a:p>
            <a:r>
              <a:rPr lang="it-IT" sz="6400" dirty="0" smtClean="0">
                <a:solidFill>
                  <a:srgbClr val="000090"/>
                </a:solidFill>
                <a:latin typeface="Arial"/>
                <a:cs typeface="Arial"/>
              </a:rPr>
              <a:t>   4 : 410.01          :  1.0         :                      :   280   :               </a:t>
            </a:r>
          </a:p>
          <a:p>
            <a:r>
              <a:rPr lang="it-IT" sz="6400" dirty="0" smtClean="0">
                <a:solidFill>
                  <a:srgbClr val="000090"/>
                </a:solidFill>
                <a:latin typeface="Arial"/>
                <a:cs typeface="Arial"/>
              </a:rPr>
              <a:t>  5  : 423.12          :  1.5186   :                      :   280   :  </a:t>
            </a:r>
          </a:p>
          <a:p>
            <a:r>
              <a:rPr lang="it-IT" sz="6400" dirty="0" smtClean="0">
                <a:solidFill>
                  <a:srgbClr val="000090"/>
                </a:solidFill>
                <a:latin typeface="Arial"/>
                <a:cs typeface="Arial"/>
              </a:rPr>
              <a:t>  6  : 436.62          :  1.53171 :                      :   280   :               </a:t>
            </a:r>
          </a:p>
          <a:p>
            <a:r>
              <a:rPr lang="it-IT" sz="6400" dirty="0" smtClean="0">
                <a:solidFill>
                  <a:srgbClr val="000090"/>
                </a:solidFill>
                <a:latin typeface="Arial"/>
                <a:cs typeface="Arial"/>
              </a:rPr>
              <a:t>  7  : 446.01          :  1.0         :                      :   280   :               </a:t>
            </a:r>
          </a:p>
          <a:p>
            <a:r>
              <a:rPr lang="it-IT" sz="6400" dirty="0" smtClean="0">
                <a:solidFill>
                  <a:srgbClr val="000090"/>
                </a:solidFill>
                <a:latin typeface="Arial"/>
                <a:cs typeface="Arial"/>
              </a:rPr>
              <a:t>  8  : 458.99          :  1.5186   :                      :   280   :               </a:t>
            </a:r>
          </a:p>
          <a:p>
            <a:r>
              <a:rPr lang="it-IT" sz="6400" dirty="0" smtClean="0">
                <a:solidFill>
                  <a:srgbClr val="000090"/>
                </a:solidFill>
                <a:latin typeface="Arial"/>
                <a:cs typeface="Arial"/>
              </a:rPr>
              <a:t>  9  : 471.58          :  1.53171 :                      :   280   :               </a:t>
            </a:r>
          </a:p>
          <a:p>
            <a:r>
              <a:rPr lang="it-IT" sz="6400" dirty="0" smtClean="0">
                <a:solidFill>
                  <a:srgbClr val="000090"/>
                </a:solidFill>
                <a:latin typeface="Arial"/>
                <a:cs typeface="Arial"/>
              </a:rPr>
              <a:t> 10 : 537.76         :   1.0         :-4.310902e-3 :   277   :               </a:t>
            </a:r>
          </a:p>
          <a:p>
            <a:r>
              <a:rPr lang="it-IT" sz="6400" dirty="0" smtClean="0">
                <a:solidFill>
                  <a:srgbClr val="000090"/>
                </a:solidFill>
                <a:latin typeface="Arial"/>
                <a:cs typeface="Arial"/>
              </a:rPr>
              <a:t> 11 : 552.84         :   1.4585   :-1.207117e-3 :   310   :                </a:t>
            </a:r>
          </a:p>
          <a:p>
            <a:r>
              <a:rPr lang="it-IT" sz="6400" dirty="0" smtClean="0">
                <a:solidFill>
                  <a:srgbClr val="000090"/>
                </a:solidFill>
                <a:latin typeface="Arial"/>
                <a:cs typeface="Arial"/>
              </a:rPr>
              <a:t> 12 : 679.98         :   1.0         :-3.585643e-3 :   349   :               </a:t>
            </a:r>
          </a:p>
          <a:p>
            <a:r>
              <a:rPr lang="it-IT" sz="6400" dirty="0" smtClean="0">
                <a:solidFill>
                  <a:srgbClr val="000090"/>
                </a:solidFill>
                <a:latin typeface="Arial"/>
                <a:cs typeface="Arial"/>
              </a:rPr>
              <a:t> 13 : 719.83         :   1.4585   :-3.748688e-3 :   380   :</a:t>
            </a:r>
          </a:p>
          <a:p>
            <a:r>
              <a:rPr lang="it-IT" sz="6400" dirty="0" smtClean="0">
                <a:solidFill>
                  <a:srgbClr val="000090"/>
                </a:solidFill>
                <a:latin typeface="Arial"/>
                <a:cs typeface="Arial"/>
              </a:rPr>
              <a:t> 14 : 721.33         :   1.0         :-1.178745e-4 :   400   :                          </a:t>
            </a:r>
          </a:p>
          <a:p>
            <a:r>
              <a:rPr lang="it-IT" sz="6400" dirty="0" smtClean="0">
                <a:solidFill>
                  <a:srgbClr val="000090"/>
                </a:solidFill>
                <a:latin typeface="Arial"/>
                <a:cs typeface="Arial"/>
              </a:rPr>
              <a:t> 15 : 761.13         :   1.4585   :-7.247069e-4 :   420   :               </a:t>
            </a:r>
          </a:p>
          <a:p>
            <a:r>
              <a:rPr lang="it-IT" sz="6400" dirty="0" smtClean="0">
                <a:solidFill>
                  <a:srgbClr val="000090"/>
                </a:solidFill>
                <a:latin typeface="Arial"/>
                <a:cs typeface="Arial"/>
              </a:rPr>
              <a:t> 16 :11546.1543  :   1.0         : 3.83734e-3   :   120   :               </a:t>
            </a:r>
          </a:p>
          <a:p>
            <a:r>
              <a:rPr lang="it-IT" sz="6400" dirty="0" smtClean="0">
                <a:solidFill>
                  <a:srgbClr val="000090"/>
                </a:solidFill>
                <a:latin typeface="Arial"/>
                <a:cs typeface="Arial"/>
              </a:rPr>
              <a:t> 17 :11586.5391  :   1.7918   : 0.02730e-3   :   120   :               </a:t>
            </a:r>
          </a:p>
          <a:p>
            <a:r>
              <a:rPr lang="it-IT" sz="6400" dirty="0" smtClean="0">
                <a:solidFill>
                  <a:srgbClr val="000090"/>
                </a:solidFill>
                <a:latin typeface="Arial"/>
                <a:cs typeface="Arial"/>
              </a:rPr>
              <a:t> 18 :11632.7598  :   1.0         :-2.17879e-3   :   120   :               </a:t>
            </a:r>
          </a:p>
          <a:p>
            <a:r>
              <a:rPr lang="it-IT" sz="6400" dirty="0" smtClean="0">
                <a:solidFill>
                  <a:srgbClr val="000090"/>
                </a:solidFill>
                <a:latin typeface="Arial"/>
                <a:cs typeface="Arial"/>
              </a:rPr>
              <a:t> 19 :11650.0674  :   1.7039   : 4.17718e-3   :   120   :               </a:t>
            </a:r>
          </a:p>
          <a:p>
            <a:r>
              <a:rPr lang="it-IT" sz="6400" dirty="0" smtClean="0">
                <a:solidFill>
                  <a:srgbClr val="000090"/>
                </a:solidFill>
                <a:latin typeface="Arial"/>
                <a:cs typeface="Arial"/>
              </a:rPr>
              <a:t> 20 :11673.1445  :   1.0         :                      :    37.5 :               </a:t>
            </a:r>
          </a:p>
          <a:p>
            <a:r>
              <a:rPr lang="it-IT" sz="6400" dirty="0" smtClean="0">
                <a:solidFill>
                  <a:srgbClr val="000090"/>
                </a:solidFill>
                <a:latin typeface="Arial"/>
                <a:cs typeface="Arial"/>
              </a:rPr>
              <a:t> 21 :11720.0010  :   1.0         :-0.17231e-3   :   120   :                                     </a:t>
            </a:r>
          </a:p>
          <a:p>
            <a:r>
              <a:rPr lang="it-IT" sz="6400" dirty="0" smtClean="0">
                <a:solidFill>
                  <a:srgbClr val="000090"/>
                </a:solidFill>
                <a:latin typeface="Arial"/>
                <a:cs typeface="Arial"/>
              </a:rPr>
              <a:t> 22 :11737.3086  :   1.6068   : 1.82554e-3   :   120   :               </a:t>
            </a:r>
          </a:p>
          <a:p>
            <a:r>
              <a:rPr lang="it-IT" sz="6400" dirty="0" smtClean="0">
                <a:solidFill>
                  <a:srgbClr val="000090"/>
                </a:solidFill>
                <a:latin typeface="Arial"/>
                <a:cs typeface="Arial"/>
              </a:rPr>
              <a:t> 23 :11777.6934  :   1.7918   :-3.00303e-3   :   120   :               </a:t>
            </a:r>
          </a:p>
          <a:p>
            <a:r>
              <a:rPr lang="it-IT" sz="6400" dirty="0" smtClean="0">
                <a:solidFill>
                  <a:srgbClr val="000090"/>
                </a:solidFill>
                <a:latin typeface="Arial"/>
                <a:cs typeface="Arial"/>
              </a:rPr>
              <a:t> 24 :12301.74162:   1.0         :                      :    37    :               </a:t>
            </a:r>
          </a:p>
          <a:p>
            <a:r>
              <a:rPr lang="it-IT" sz="6400" dirty="0" smtClean="0">
                <a:solidFill>
                  <a:srgbClr val="000090"/>
                </a:solidFill>
                <a:latin typeface="Arial"/>
                <a:cs typeface="Arial"/>
              </a:rPr>
              <a:t>                                                                  </a:t>
            </a:r>
          </a:p>
          <a:p>
            <a:r>
              <a:rPr lang="it-IT" dirty="0" smtClean="0"/>
              <a:t> </a:t>
            </a:r>
            <a:endParaRPr lang="en-US" dirty="0"/>
          </a:p>
        </p:txBody>
      </p:sp>
      <p:sp>
        <p:nvSpPr>
          <p:cNvPr id="4" name="TextBox 3"/>
          <p:cNvSpPr txBox="1"/>
          <p:nvPr/>
        </p:nvSpPr>
        <p:spPr>
          <a:xfrm>
            <a:off x="5520267" y="723612"/>
            <a:ext cx="3173665" cy="584776"/>
          </a:xfrm>
          <a:prstGeom prst="rect">
            <a:avLst/>
          </a:prstGeom>
          <a:noFill/>
        </p:spPr>
        <p:txBody>
          <a:bodyPr wrap="none" rtlCol="0">
            <a:spAutoFit/>
          </a:bodyPr>
          <a:lstStyle/>
          <a:p>
            <a:r>
              <a:rPr lang="en-US" sz="3200" u="sng" dirty="0" smtClean="0">
                <a:solidFill>
                  <a:srgbClr val="FF0000"/>
                </a:solidFill>
              </a:rPr>
              <a:t>BEAM4 Ray Trace</a:t>
            </a:r>
            <a:endParaRPr lang="en-US" sz="3200" u="sng" dirty="0">
              <a:solidFill>
                <a:srgbClr val="FF0000"/>
              </a:solidFill>
            </a:endParaRPr>
          </a:p>
        </p:txBody>
      </p:sp>
      <p:sp>
        <p:nvSpPr>
          <p:cNvPr id="6" name="TextBox 5"/>
          <p:cNvSpPr txBox="1"/>
          <p:nvPr/>
        </p:nvSpPr>
        <p:spPr>
          <a:xfrm>
            <a:off x="5858933" y="1778000"/>
            <a:ext cx="2852163" cy="2308324"/>
          </a:xfrm>
          <a:prstGeom prst="rect">
            <a:avLst/>
          </a:prstGeom>
          <a:noFill/>
        </p:spPr>
        <p:txBody>
          <a:bodyPr wrap="none" rtlCol="0">
            <a:spAutoFit/>
          </a:bodyPr>
          <a:lstStyle/>
          <a:p>
            <a:r>
              <a:rPr lang="en-US" sz="2400" dirty="0" smtClean="0">
                <a:solidFill>
                  <a:srgbClr val="000090"/>
                </a:solidFill>
              </a:rPr>
              <a:t>Fiber View Camera</a:t>
            </a:r>
          </a:p>
          <a:p>
            <a:r>
              <a:rPr lang="en-US" sz="2400" dirty="0" smtClean="0">
                <a:solidFill>
                  <a:srgbClr val="000090"/>
                </a:solidFill>
              </a:rPr>
              <a:t> with 600 mm lens</a:t>
            </a:r>
          </a:p>
          <a:p>
            <a:endParaRPr lang="en-US" sz="2400" dirty="0">
              <a:solidFill>
                <a:srgbClr val="000090"/>
              </a:solidFill>
            </a:endParaRPr>
          </a:p>
          <a:p>
            <a:r>
              <a:rPr lang="en-US" sz="2400" dirty="0" err="1" smtClean="0">
                <a:solidFill>
                  <a:srgbClr val="000090"/>
                </a:solidFill>
              </a:rPr>
              <a:t>Mayall</a:t>
            </a:r>
            <a:r>
              <a:rPr lang="en-US" sz="2400" dirty="0" smtClean="0">
                <a:solidFill>
                  <a:srgbClr val="000090"/>
                </a:solidFill>
              </a:rPr>
              <a:t> 4m Telescope</a:t>
            </a:r>
          </a:p>
          <a:p>
            <a:r>
              <a:rPr lang="en-US" sz="2400" dirty="0" smtClean="0">
                <a:solidFill>
                  <a:srgbClr val="000090"/>
                </a:solidFill>
              </a:rPr>
              <a:t> With existing Mosaic</a:t>
            </a:r>
          </a:p>
          <a:p>
            <a:r>
              <a:rPr lang="en-US" sz="2400" dirty="0" smtClean="0">
                <a:solidFill>
                  <a:srgbClr val="000090"/>
                </a:solidFill>
              </a:rPr>
              <a:t>     Corrector optics</a:t>
            </a:r>
            <a:endParaRPr lang="en-US" sz="2400" dirty="0">
              <a:solidFill>
                <a:srgbClr val="000090"/>
              </a:solidFill>
            </a:endParaRPr>
          </a:p>
        </p:txBody>
      </p:sp>
    </p:spTree>
    <p:extLst>
      <p:ext uri="{BB962C8B-B14F-4D97-AF65-F5344CB8AC3E}">
        <p14:creationId xmlns:p14="http://schemas.microsoft.com/office/powerpoint/2010/main" val="30815108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132" t="34118" r="1602" b="14118"/>
          <a:stretch/>
        </p:blipFill>
        <p:spPr>
          <a:xfrm>
            <a:off x="4901235" y="730592"/>
            <a:ext cx="3078882" cy="281513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4" t="33922" r="1785" b="16078"/>
          <a:stretch/>
        </p:blipFill>
        <p:spPr>
          <a:xfrm>
            <a:off x="4901235" y="3545722"/>
            <a:ext cx="3040433" cy="2646002"/>
          </a:xfrm>
          <a:prstGeom prst="rect">
            <a:avLst/>
          </a:prstGeom>
        </p:spPr>
      </p:pic>
      <p:sp>
        <p:nvSpPr>
          <p:cNvPr id="5" name="TextBox 4"/>
          <p:cNvSpPr txBox="1"/>
          <p:nvPr/>
        </p:nvSpPr>
        <p:spPr>
          <a:xfrm>
            <a:off x="1061183" y="730592"/>
            <a:ext cx="3763170" cy="2985433"/>
          </a:xfrm>
          <a:prstGeom prst="rect">
            <a:avLst/>
          </a:prstGeom>
          <a:noFill/>
        </p:spPr>
        <p:txBody>
          <a:bodyPr wrap="none" rtlCol="0">
            <a:spAutoFit/>
          </a:bodyPr>
          <a:lstStyle/>
          <a:p>
            <a:r>
              <a:rPr lang="en-US" sz="3200" u="sng" dirty="0">
                <a:solidFill>
                  <a:srgbClr val="FF0000"/>
                </a:solidFill>
              </a:rPr>
              <a:t>Image shapes on CCD</a:t>
            </a:r>
          </a:p>
          <a:p>
            <a:endParaRPr lang="en-US" dirty="0"/>
          </a:p>
          <a:p>
            <a:pPr algn="ctr"/>
            <a:r>
              <a:rPr lang="en-US" dirty="0">
                <a:solidFill>
                  <a:srgbClr val="000090"/>
                </a:solidFill>
              </a:rPr>
              <a:t>   </a:t>
            </a:r>
            <a:r>
              <a:rPr lang="en-US" sz="2400" dirty="0">
                <a:solidFill>
                  <a:srgbClr val="000090"/>
                </a:solidFill>
              </a:rPr>
              <a:t> Point source at </a:t>
            </a:r>
            <a:r>
              <a:rPr lang="en-US" sz="2400" dirty="0" smtClean="0">
                <a:solidFill>
                  <a:srgbClr val="000090"/>
                </a:solidFill>
              </a:rPr>
              <a:t>center </a:t>
            </a:r>
            <a:r>
              <a:rPr lang="en-US" sz="2400" dirty="0">
                <a:solidFill>
                  <a:srgbClr val="000090"/>
                </a:solidFill>
              </a:rPr>
              <a:t>of</a:t>
            </a:r>
          </a:p>
          <a:p>
            <a:pPr algn="ctr"/>
            <a:r>
              <a:rPr lang="en-US" sz="2400" dirty="0">
                <a:solidFill>
                  <a:srgbClr val="000090"/>
                </a:solidFill>
              </a:rPr>
              <a:t>     Focal plane R = </a:t>
            </a:r>
            <a:r>
              <a:rPr lang="en-US" sz="2400" dirty="0" smtClean="0">
                <a:solidFill>
                  <a:srgbClr val="000090"/>
                </a:solidFill>
              </a:rPr>
              <a:t>0 </a:t>
            </a:r>
            <a:r>
              <a:rPr lang="en-US" sz="2400" dirty="0">
                <a:solidFill>
                  <a:srgbClr val="000090"/>
                </a:solidFill>
              </a:rPr>
              <a:t>cm</a:t>
            </a:r>
          </a:p>
          <a:p>
            <a:pPr algn="ctr"/>
            <a:endParaRPr lang="en-US" sz="2400" dirty="0">
              <a:solidFill>
                <a:srgbClr val="000090"/>
              </a:solidFill>
            </a:endParaRPr>
          </a:p>
          <a:p>
            <a:pPr algn="ctr"/>
            <a:r>
              <a:rPr lang="en-US" sz="2400" dirty="0">
                <a:solidFill>
                  <a:srgbClr val="000090"/>
                </a:solidFill>
              </a:rPr>
              <a:t>  </a:t>
            </a:r>
            <a:r>
              <a:rPr lang="en-US" sz="2400" dirty="0">
                <a:solidFill>
                  <a:srgbClr val="008000"/>
                </a:solidFill>
              </a:rPr>
              <a:t> Image sizes ~ 4 </a:t>
            </a:r>
            <a:r>
              <a:rPr lang="en-US" sz="2400" dirty="0" smtClean="0">
                <a:solidFill>
                  <a:srgbClr val="008000"/>
                </a:solidFill>
              </a:rPr>
              <a:t>microns</a:t>
            </a:r>
          </a:p>
          <a:p>
            <a:pPr algn="ctr"/>
            <a:r>
              <a:rPr lang="en-US" sz="2400" dirty="0" smtClean="0">
                <a:solidFill>
                  <a:srgbClr val="008000"/>
                </a:solidFill>
              </a:rPr>
              <a:t>          (units are mm)   </a:t>
            </a:r>
            <a:endParaRPr lang="en-US" sz="2400" dirty="0">
              <a:solidFill>
                <a:srgbClr val="008000"/>
              </a:solidFill>
            </a:endParaRPr>
          </a:p>
          <a:p>
            <a:endParaRPr lang="en-US" dirty="0"/>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982" t="32549" r="21580" b="25883"/>
          <a:stretch/>
        </p:blipFill>
        <p:spPr>
          <a:xfrm>
            <a:off x="1197498" y="3378614"/>
            <a:ext cx="3106083" cy="2633958"/>
          </a:xfrm>
          <a:prstGeom prst="rect">
            <a:avLst/>
          </a:prstGeom>
        </p:spPr>
      </p:pic>
      <p:sp>
        <p:nvSpPr>
          <p:cNvPr id="7" name="TextBox 6"/>
          <p:cNvSpPr txBox="1"/>
          <p:nvPr/>
        </p:nvSpPr>
        <p:spPr>
          <a:xfrm>
            <a:off x="2679051" y="5971665"/>
            <a:ext cx="763663" cy="369332"/>
          </a:xfrm>
          <a:prstGeom prst="rect">
            <a:avLst/>
          </a:prstGeom>
          <a:noFill/>
        </p:spPr>
        <p:txBody>
          <a:bodyPr wrap="none" rtlCol="0">
            <a:spAutoFit/>
          </a:bodyPr>
          <a:lstStyle/>
          <a:p>
            <a:r>
              <a:rPr lang="en-US" dirty="0" smtClean="0"/>
              <a:t>X final</a:t>
            </a:r>
            <a:endParaRPr lang="en-US" dirty="0"/>
          </a:p>
        </p:txBody>
      </p:sp>
      <p:sp>
        <p:nvSpPr>
          <p:cNvPr id="10" name="TextBox 9"/>
          <p:cNvSpPr txBox="1"/>
          <p:nvPr/>
        </p:nvSpPr>
        <p:spPr>
          <a:xfrm>
            <a:off x="1197498" y="4661874"/>
            <a:ext cx="300082" cy="369332"/>
          </a:xfrm>
          <a:prstGeom prst="rect">
            <a:avLst/>
          </a:prstGeom>
          <a:noFill/>
        </p:spPr>
        <p:txBody>
          <a:bodyPr wrap="none" rtlCol="0">
            <a:spAutoFit/>
          </a:bodyPr>
          <a:lstStyle/>
          <a:p>
            <a:r>
              <a:rPr lang="en-US" dirty="0"/>
              <a:t>Y</a:t>
            </a:r>
          </a:p>
        </p:txBody>
      </p:sp>
    </p:spTree>
    <p:extLst>
      <p:ext uri="{BB962C8B-B14F-4D97-AF65-F5344CB8AC3E}">
        <p14:creationId xmlns:p14="http://schemas.microsoft.com/office/powerpoint/2010/main" val="419130758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534" t="39216" r="13969" b="18628"/>
          <a:stretch/>
        </p:blipFill>
        <p:spPr>
          <a:xfrm>
            <a:off x="944712" y="3793763"/>
            <a:ext cx="3095008" cy="2501604"/>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834" t="38235" r="2295" b="13137"/>
          <a:stretch/>
        </p:blipFill>
        <p:spPr>
          <a:xfrm>
            <a:off x="4902971" y="939331"/>
            <a:ext cx="3080945" cy="255543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19" t="35686" r="3315" b="16667"/>
          <a:stretch/>
        </p:blipFill>
        <p:spPr>
          <a:xfrm>
            <a:off x="4868179" y="3739936"/>
            <a:ext cx="3111939" cy="2529241"/>
          </a:xfrm>
          <a:prstGeom prst="rect">
            <a:avLst/>
          </a:prstGeom>
        </p:spPr>
      </p:pic>
      <p:sp>
        <p:nvSpPr>
          <p:cNvPr id="5" name="TextBox 4"/>
          <p:cNvSpPr txBox="1"/>
          <p:nvPr/>
        </p:nvSpPr>
        <p:spPr>
          <a:xfrm>
            <a:off x="765443" y="991516"/>
            <a:ext cx="3763170" cy="2708434"/>
          </a:xfrm>
          <a:prstGeom prst="rect">
            <a:avLst/>
          </a:prstGeom>
          <a:noFill/>
        </p:spPr>
        <p:txBody>
          <a:bodyPr wrap="none" rtlCol="0">
            <a:spAutoFit/>
          </a:bodyPr>
          <a:lstStyle/>
          <a:p>
            <a:r>
              <a:rPr lang="en-US" sz="3200" u="sng" dirty="0" smtClean="0">
                <a:solidFill>
                  <a:srgbClr val="FF0000"/>
                </a:solidFill>
              </a:rPr>
              <a:t>Image shapes on CCD</a:t>
            </a:r>
          </a:p>
          <a:p>
            <a:endParaRPr lang="en-US" dirty="0"/>
          </a:p>
          <a:p>
            <a:pPr algn="ctr"/>
            <a:r>
              <a:rPr lang="en-US" sz="2400" dirty="0" smtClean="0">
                <a:solidFill>
                  <a:srgbClr val="000090"/>
                </a:solidFill>
              </a:rPr>
              <a:t>    Point source near edge of</a:t>
            </a:r>
          </a:p>
          <a:p>
            <a:pPr algn="ctr"/>
            <a:r>
              <a:rPr lang="en-US" sz="2400" dirty="0" smtClean="0">
                <a:solidFill>
                  <a:srgbClr val="000090"/>
                </a:solidFill>
              </a:rPr>
              <a:t>      Focal plane R = 10 cm</a:t>
            </a:r>
          </a:p>
          <a:p>
            <a:pPr algn="ctr"/>
            <a:endParaRPr lang="en-US" sz="2400" dirty="0">
              <a:solidFill>
                <a:srgbClr val="000090"/>
              </a:solidFill>
            </a:endParaRPr>
          </a:p>
          <a:p>
            <a:pPr algn="ctr"/>
            <a:r>
              <a:rPr lang="en-US" sz="2400" dirty="0" smtClean="0">
                <a:solidFill>
                  <a:srgbClr val="000090"/>
                </a:solidFill>
              </a:rPr>
              <a:t>  </a:t>
            </a:r>
            <a:r>
              <a:rPr lang="en-US" sz="2400" dirty="0" smtClean="0">
                <a:solidFill>
                  <a:srgbClr val="008000"/>
                </a:solidFill>
              </a:rPr>
              <a:t> Image sizes ~ 4 microns</a:t>
            </a:r>
          </a:p>
          <a:p>
            <a:pPr algn="ctr"/>
            <a:r>
              <a:rPr lang="en-US" sz="2400" dirty="0" smtClean="0">
                <a:solidFill>
                  <a:srgbClr val="008000"/>
                </a:solidFill>
              </a:rPr>
              <a:t>         (Units are mm)   </a:t>
            </a:r>
            <a:endParaRPr lang="en-US" sz="2400" dirty="0">
              <a:solidFill>
                <a:srgbClr val="008000"/>
              </a:solidFill>
            </a:endParaRPr>
          </a:p>
        </p:txBody>
      </p:sp>
    </p:spTree>
    <p:extLst>
      <p:ext uri="{BB962C8B-B14F-4D97-AF65-F5344CB8AC3E}">
        <p14:creationId xmlns:p14="http://schemas.microsoft.com/office/powerpoint/2010/main" val="142239810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05"/>
            <a:ext cx="8229600" cy="1143000"/>
          </a:xfrm>
        </p:spPr>
        <p:txBody>
          <a:bodyPr/>
          <a:lstStyle/>
          <a:p>
            <a:r>
              <a:rPr lang="en-US" b="0" u="sng" dirty="0" smtClean="0">
                <a:solidFill>
                  <a:srgbClr val="FF0000"/>
                </a:solidFill>
              </a:rPr>
              <a:t>Radial Linearity </a:t>
            </a:r>
            <a:endParaRPr lang="en-US" b="0" u="sng" dirty="0">
              <a:solidFill>
                <a:srgbClr val="FF0000"/>
              </a:solidFill>
            </a:endParaRPr>
          </a:p>
        </p:txBody>
      </p:sp>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63</a:t>
            </a:fld>
            <a:endParaRPr lang="en-US" dirty="0">
              <a:solidFill>
                <a:srgbClr val="000000"/>
              </a:solidFill>
            </a:endParaRPr>
          </a:p>
        </p:txBody>
      </p:sp>
      <p:sp>
        <p:nvSpPr>
          <p:cNvPr id="6" name="TextBox 5"/>
          <p:cNvSpPr txBox="1"/>
          <p:nvPr/>
        </p:nvSpPr>
        <p:spPr>
          <a:xfrm>
            <a:off x="1016000" y="1007585"/>
            <a:ext cx="7146458" cy="738664"/>
          </a:xfrm>
          <a:prstGeom prst="rect">
            <a:avLst/>
          </a:prstGeom>
          <a:noFill/>
        </p:spPr>
        <p:txBody>
          <a:bodyPr wrap="none" rtlCol="0">
            <a:spAutoFit/>
          </a:bodyPr>
          <a:lstStyle/>
          <a:p>
            <a:r>
              <a:rPr lang="en-US" sz="2400" dirty="0">
                <a:solidFill>
                  <a:srgbClr val="000090"/>
                </a:solidFill>
                <a:latin typeface="Arial"/>
                <a:cs typeface="Arial"/>
              </a:rPr>
              <a:t>R is the distance from the center of the CCD in mm</a:t>
            </a:r>
          </a:p>
          <a:p>
            <a:endParaRPr lang="en-US" dirty="0"/>
          </a:p>
        </p:txBody>
      </p:sp>
      <p:sp>
        <p:nvSpPr>
          <p:cNvPr id="7" name="TextBox 6"/>
          <p:cNvSpPr txBox="1"/>
          <p:nvPr/>
        </p:nvSpPr>
        <p:spPr>
          <a:xfrm>
            <a:off x="1835823" y="5842000"/>
            <a:ext cx="6098708" cy="738664"/>
          </a:xfrm>
          <a:prstGeom prst="rect">
            <a:avLst/>
          </a:prstGeom>
          <a:noFill/>
        </p:spPr>
        <p:txBody>
          <a:bodyPr wrap="square" rtlCol="0">
            <a:spAutoFit/>
          </a:bodyPr>
          <a:lstStyle/>
          <a:p>
            <a:r>
              <a:rPr lang="en-US" sz="2400" dirty="0">
                <a:solidFill>
                  <a:srgbClr val="000090"/>
                </a:solidFill>
                <a:latin typeface="Arial"/>
                <a:cs typeface="Arial"/>
              </a:rPr>
              <a:t>Distance from Center on Fiber </a:t>
            </a:r>
            <a:r>
              <a:rPr lang="en-US" sz="2400" dirty="0" smtClean="0">
                <a:solidFill>
                  <a:srgbClr val="000090"/>
                </a:solidFill>
                <a:latin typeface="Arial"/>
                <a:cs typeface="Arial"/>
              </a:rPr>
              <a:t>Plane (mm)</a:t>
            </a:r>
            <a:endParaRPr lang="en-US" sz="2400" dirty="0">
              <a:solidFill>
                <a:srgbClr val="000090"/>
              </a:solidFill>
              <a:latin typeface="Arial"/>
              <a:cs typeface="Arial"/>
            </a:endParaRPr>
          </a:p>
          <a:p>
            <a:endParaRPr lang="en-US" dirty="0"/>
          </a:p>
        </p:txBody>
      </p:sp>
      <p:sp>
        <p:nvSpPr>
          <p:cNvPr id="8" name="TextBox 7"/>
          <p:cNvSpPr txBox="1"/>
          <p:nvPr/>
        </p:nvSpPr>
        <p:spPr>
          <a:xfrm rot="16200000">
            <a:off x="124298" y="3548453"/>
            <a:ext cx="2390348" cy="461665"/>
          </a:xfrm>
          <a:prstGeom prst="rect">
            <a:avLst/>
          </a:prstGeom>
          <a:noFill/>
        </p:spPr>
        <p:txBody>
          <a:bodyPr wrap="none" rtlCol="0">
            <a:spAutoFit/>
          </a:bodyPr>
          <a:lstStyle/>
          <a:p>
            <a:r>
              <a:rPr lang="en-US" sz="2400" dirty="0" smtClean="0">
                <a:solidFill>
                  <a:srgbClr val="000090"/>
                </a:solidFill>
                <a:latin typeface="Arial"/>
                <a:cs typeface="Arial"/>
              </a:rPr>
              <a:t>R on CCD (mm)</a:t>
            </a:r>
            <a:endParaRPr lang="en-US" sz="2400" dirty="0">
              <a:solidFill>
                <a:srgbClr val="000090"/>
              </a:solidFill>
              <a:latin typeface="Arial"/>
              <a:cs typeface="Arial"/>
            </a:endParaRPr>
          </a:p>
        </p:txBody>
      </p:sp>
      <p:pic>
        <p:nvPicPr>
          <p:cNvPr id="9" name="Content Placeholder 8" descr="linplot.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012" b="533"/>
          <a:stretch/>
        </p:blipFill>
        <p:spPr>
          <a:xfrm>
            <a:off x="1683616" y="1562222"/>
            <a:ext cx="6095999" cy="4343487"/>
          </a:xfrm>
        </p:spPr>
      </p:pic>
    </p:spTree>
    <p:extLst>
      <p:ext uri="{BB962C8B-B14F-4D97-AF65-F5344CB8AC3E}">
        <p14:creationId xmlns:p14="http://schemas.microsoft.com/office/powerpoint/2010/main" val="51956072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28625"/>
            <a:ext cx="7172530" cy="857250"/>
          </a:xfrm>
        </p:spPr>
        <p:txBody>
          <a:bodyPr/>
          <a:lstStyle/>
          <a:p>
            <a:r>
              <a:rPr lang="en-US" b="0" dirty="0" smtClean="0">
                <a:solidFill>
                  <a:srgbClr val="FF0000"/>
                </a:solidFill>
              </a:rPr>
              <a:t>       </a:t>
            </a:r>
            <a:r>
              <a:rPr lang="en-US" b="0" u="sng" dirty="0" smtClean="0">
                <a:solidFill>
                  <a:srgbClr val="FF0000"/>
                </a:solidFill>
              </a:rPr>
              <a:t>Radial Distortion</a:t>
            </a:r>
            <a:endParaRPr lang="en-US" b="0" u="sng" dirty="0">
              <a:solidFill>
                <a:srgbClr val="FF0000"/>
              </a:solidFill>
            </a:endParaRPr>
          </a:p>
        </p:txBody>
      </p:sp>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64</a:t>
            </a:fld>
            <a:endParaRPr lang="en-US" dirty="0">
              <a:solidFill>
                <a:srgbClr val="000000"/>
              </a:solidFill>
            </a:endParaRPr>
          </a:p>
        </p:txBody>
      </p:sp>
      <p:sp>
        <p:nvSpPr>
          <p:cNvPr id="6" name="TextBox 5"/>
          <p:cNvSpPr txBox="1"/>
          <p:nvPr/>
        </p:nvSpPr>
        <p:spPr>
          <a:xfrm>
            <a:off x="2540000" y="5556250"/>
            <a:ext cx="4533400" cy="646331"/>
          </a:xfrm>
          <a:prstGeom prst="rect">
            <a:avLst/>
          </a:prstGeom>
          <a:noFill/>
        </p:spPr>
        <p:txBody>
          <a:bodyPr wrap="none" rtlCol="0">
            <a:spAutoFit/>
          </a:bodyPr>
          <a:lstStyle/>
          <a:p>
            <a:r>
              <a:rPr lang="en-US" dirty="0">
                <a:solidFill>
                  <a:srgbClr val="000090"/>
                </a:solidFill>
                <a:latin typeface="Arial"/>
                <a:cs typeface="Arial"/>
              </a:rPr>
              <a:t>Distance from Center on Fiber Plane (mm)</a:t>
            </a:r>
          </a:p>
          <a:p>
            <a:endParaRPr lang="en-US" dirty="0"/>
          </a:p>
        </p:txBody>
      </p:sp>
      <p:sp>
        <p:nvSpPr>
          <p:cNvPr id="7" name="TextBox 6"/>
          <p:cNvSpPr txBox="1"/>
          <p:nvPr/>
        </p:nvSpPr>
        <p:spPr>
          <a:xfrm rot="16200000">
            <a:off x="319831" y="3232076"/>
            <a:ext cx="2981029" cy="369332"/>
          </a:xfrm>
          <a:prstGeom prst="rect">
            <a:avLst/>
          </a:prstGeom>
          <a:noFill/>
        </p:spPr>
        <p:txBody>
          <a:bodyPr wrap="none" rtlCol="0">
            <a:spAutoFit/>
          </a:bodyPr>
          <a:lstStyle/>
          <a:p>
            <a:r>
              <a:rPr lang="en-US" dirty="0" smtClean="0">
                <a:solidFill>
                  <a:srgbClr val="000090"/>
                </a:solidFill>
                <a:latin typeface="Arial"/>
                <a:cs typeface="Arial"/>
              </a:rPr>
              <a:t>Deviation from Linear (mm)</a:t>
            </a:r>
            <a:endParaRPr lang="en-US" dirty="0">
              <a:solidFill>
                <a:srgbClr val="000090"/>
              </a:solidFill>
              <a:latin typeface="Arial"/>
              <a:cs typeface="Arial"/>
            </a:endParaRPr>
          </a:p>
        </p:txBody>
      </p:sp>
      <p:pic>
        <p:nvPicPr>
          <p:cNvPr id="8" name="Content Placeholder 7" descr="dellinplot.pdf"/>
          <p:cNvPicPr>
            <a:picLocks noGrp="1" noChangeAspect="1"/>
          </p:cNvPicPr>
          <p:nvPr>
            <p:ph idx="1"/>
          </p:nvPr>
        </p:nvPicPr>
        <p:blipFill rotWithShape="1">
          <a:blip r:embed="rId2">
            <a:extLst>
              <a:ext uri="{28A0092B-C50C-407E-A947-70E740481C1C}">
                <a14:useLocalDpi xmlns:a14="http://schemas.microsoft.com/office/drawing/2010/main" val="0"/>
              </a:ext>
            </a:extLst>
          </a:blip>
          <a:srcRect t="-2022" b="533"/>
          <a:stretch/>
        </p:blipFill>
        <p:spPr>
          <a:xfrm>
            <a:off x="2126966" y="1740033"/>
            <a:ext cx="5332366" cy="3799722"/>
          </a:xfrm>
        </p:spPr>
      </p:pic>
    </p:spTree>
    <p:extLst>
      <p:ext uri="{BB962C8B-B14F-4D97-AF65-F5344CB8AC3E}">
        <p14:creationId xmlns:p14="http://schemas.microsoft.com/office/powerpoint/2010/main" val="215724721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sng" dirty="0" smtClean="0">
                <a:solidFill>
                  <a:srgbClr val="FF0000"/>
                </a:solidFill>
              </a:rPr>
              <a:t>Plan similar to final DESI</a:t>
            </a:r>
            <a:endParaRPr lang="en-US" sz="3200" u="sng" dirty="0">
              <a:solidFill>
                <a:srgbClr val="FF0000"/>
              </a:solidFill>
            </a:endParaRPr>
          </a:p>
        </p:txBody>
      </p:sp>
      <p:sp>
        <p:nvSpPr>
          <p:cNvPr id="3" name="Content Placeholder 2"/>
          <p:cNvSpPr>
            <a:spLocks noGrp="1"/>
          </p:cNvSpPr>
          <p:nvPr>
            <p:ph idx="1"/>
          </p:nvPr>
        </p:nvSpPr>
        <p:spPr/>
        <p:txBody>
          <a:bodyPr>
            <a:normAutofit/>
          </a:bodyPr>
          <a:lstStyle/>
          <a:p>
            <a:r>
              <a:rPr lang="en-US" sz="2800" dirty="0" smtClean="0">
                <a:solidFill>
                  <a:srgbClr val="000090"/>
                </a:solidFill>
              </a:rPr>
              <a:t>Image sizes of ~4 microns are too small for good centroid interpolation with 6 micron pixels. Plan to use the FVC lens at f/16 so that the diffraction limit of ~10 microns, or 1.6 pixels, gives the best </a:t>
            </a:r>
            <a:r>
              <a:rPr lang="en-US" sz="2800" dirty="0" err="1" smtClean="0">
                <a:solidFill>
                  <a:srgbClr val="000090"/>
                </a:solidFill>
              </a:rPr>
              <a:t>centroiding</a:t>
            </a:r>
            <a:r>
              <a:rPr lang="en-US" sz="2800" dirty="0" smtClean="0">
                <a:solidFill>
                  <a:srgbClr val="000090"/>
                </a:solidFill>
              </a:rPr>
              <a:t> precision and great stability.</a:t>
            </a:r>
          </a:p>
          <a:p>
            <a:r>
              <a:rPr lang="en-US" sz="2800" dirty="0" smtClean="0">
                <a:solidFill>
                  <a:srgbClr val="000090"/>
                </a:solidFill>
              </a:rPr>
              <a:t>The radial distortion is much smaller for Proto-DESI then for the final DESI, mostly because of the smaller focal plane diameter, so the same correction algorithm that are planned for final DESI should work fine for Proto-DESI.</a:t>
            </a:r>
          </a:p>
        </p:txBody>
      </p:sp>
    </p:spTree>
    <p:extLst>
      <p:ext uri="{BB962C8B-B14F-4D97-AF65-F5344CB8AC3E}">
        <p14:creationId xmlns:p14="http://schemas.microsoft.com/office/powerpoint/2010/main" val="30034949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z="3600" b="0" u="sng" dirty="0">
                <a:solidFill>
                  <a:srgbClr val="FF0000"/>
                </a:solidFill>
                <a:latin typeface="Calibri" charset="0"/>
                <a:ea typeface="ＭＳ Ｐゴシック" charset="0"/>
                <a:cs typeface="ＭＳ Ｐゴシック" charset="0"/>
              </a:rPr>
              <a:t>Some Design considerations</a:t>
            </a:r>
          </a:p>
        </p:txBody>
      </p:sp>
      <p:sp>
        <p:nvSpPr>
          <p:cNvPr id="19458" name="Content Placeholder 2"/>
          <p:cNvSpPr>
            <a:spLocks noGrp="1"/>
          </p:cNvSpPr>
          <p:nvPr>
            <p:ph idx="1"/>
          </p:nvPr>
        </p:nvSpPr>
        <p:spPr/>
        <p:txBody>
          <a:bodyPr>
            <a:normAutofit fontScale="92500" lnSpcReduction="20000"/>
          </a:bodyPr>
          <a:lstStyle/>
          <a:p>
            <a:r>
              <a:rPr lang="en-US" sz="2400" dirty="0">
                <a:solidFill>
                  <a:srgbClr val="000090"/>
                </a:solidFill>
                <a:latin typeface="Calibri" charset="0"/>
                <a:ea typeface="ＭＳ Ｐゴシック" charset="0"/>
                <a:cs typeface="ＭＳ Ｐゴシック" charset="0"/>
              </a:rPr>
              <a:t>Input dimensions</a:t>
            </a:r>
          </a:p>
          <a:p>
            <a:pPr lvl="1"/>
            <a:r>
              <a:rPr lang="en-US" sz="2400" dirty="0" err="1">
                <a:solidFill>
                  <a:srgbClr val="000090"/>
                </a:solidFill>
                <a:latin typeface="Calibri" charset="0"/>
                <a:ea typeface="ＭＳ Ｐゴシック" charset="0"/>
              </a:rPr>
              <a:t>Fiberplane</a:t>
            </a:r>
            <a:r>
              <a:rPr lang="en-US" sz="2400" dirty="0">
                <a:solidFill>
                  <a:srgbClr val="000090"/>
                </a:solidFill>
                <a:latin typeface="Calibri" charset="0"/>
                <a:ea typeface="ＭＳ Ｐゴシック" charset="0"/>
              </a:rPr>
              <a:t> </a:t>
            </a:r>
            <a:r>
              <a:rPr lang="en-US" sz="2400" dirty="0" smtClean="0">
                <a:solidFill>
                  <a:srgbClr val="000090"/>
                </a:solidFill>
                <a:latin typeface="Calibri" charset="0"/>
                <a:ea typeface="ＭＳ Ｐゴシック" charset="0"/>
              </a:rPr>
              <a:t>diameter is order of 830 mm</a:t>
            </a:r>
            <a:endParaRPr lang="en-US" sz="2400" dirty="0">
              <a:solidFill>
                <a:srgbClr val="000090"/>
              </a:solidFill>
              <a:latin typeface="Calibri" charset="0"/>
              <a:ea typeface="ＭＳ Ｐゴシック" charset="0"/>
            </a:endParaRPr>
          </a:p>
          <a:p>
            <a:pPr lvl="1"/>
            <a:r>
              <a:rPr lang="en-US" sz="2400" dirty="0">
                <a:solidFill>
                  <a:srgbClr val="000090"/>
                </a:solidFill>
                <a:latin typeface="Calibri" charset="0"/>
                <a:ea typeface="ＭＳ Ｐゴシック" charset="0"/>
              </a:rPr>
              <a:t>CCD size </a:t>
            </a:r>
            <a:r>
              <a:rPr lang="en-US" sz="2400" dirty="0" smtClean="0">
                <a:solidFill>
                  <a:srgbClr val="000090"/>
                </a:solidFill>
                <a:latin typeface="Calibri" charset="0"/>
                <a:ea typeface="ＭＳ Ｐゴシック" charset="0"/>
              </a:rPr>
              <a:t>~37 </a:t>
            </a:r>
            <a:r>
              <a:rPr lang="en-US" sz="2400" dirty="0">
                <a:solidFill>
                  <a:srgbClr val="000090"/>
                </a:solidFill>
                <a:latin typeface="Calibri" charset="0"/>
                <a:ea typeface="ＭＳ Ｐゴシック" charset="0"/>
              </a:rPr>
              <a:t>mm</a:t>
            </a:r>
          </a:p>
          <a:p>
            <a:pPr lvl="1"/>
            <a:r>
              <a:rPr lang="en-US" sz="2400" dirty="0" err="1">
                <a:solidFill>
                  <a:srgbClr val="000090"/>
                </a:solidFill>
                <a:latin typeface="Calibri" charset="0"/>
                <a:ea typeface="ＭＳ Ｐゴシック" charset="0"/>
              </a:rPr>
              <a:t>Fiberplane</a:t>
            </a:r>
            <a:r>
              <a:rPr lang="en-US" sz="2400" dirty="0">
                <a:solidFill>
                  <a:srgbClr val="000090"/>
                </a:solidFill>
                <a:latin typeface="Calibri" charset="0"/>
                <a:ea typeface="ＭＳ Ｐゴシック" charset="0"/>
              </a:rPr>
              <a:t> to camera  L = </a:t>
            </a:r>
            <a:r>
              <a:rPr lang="en-US" sz="2400" dirty="0" smtClean="0">
                <a:solidFill>
                  <a:srgbClr val="000090"/>
                </a:solidFill>
                <a:latin typeface="Calibri" charset="0"/>
                <a:ea typeface="ＭＳ Ｐゴシック" charset="0"/>
              </a:rPr>
              <a:t>12,250  mm</a:t>
            </a:r>
            <a:endParaRPr lang="en-US" sz="2400" dirty="0">
              <a:solidFill>
                <a:srgbClr val="000090"/>
              </a:solidFill>
              <a:latin typeface="Calibri" charset="0"/>
              <a:ea typeface="ＭＳ Ｐゴシック" charset="0"/>
            </a:endParaRPr>
          </a:p>
          <a:p>
            <a:r>
              <a:rPr lang="en-US" sz="2400" dirty="0">
                <a:solidFill>
                  <a:srgbClr val="000090"/>
                </a:solidFill>
                <a:latin typeface="Calibri" charset="0"/>
                <a:ea typeface="ＭＳ Ｐゴシック" charset="0"/>
                <a:cs typeface="ＭＳ Ｐゴシック" charset="0"/>
              </a:rPr>
              <a:t>Demagnification desired ~ 25</a:t>
            </a:r>
          </a:p>
          <a:p>
            <a:pPr>
              <a:buFont typeface="Arial" charset="0"/>
              <a:buNone/>
            </a:pPr>
            <a:r>
              <a:rPr lang="en-US" sz="2400" dirty="0">
                <a:solidFill>
                  <a:srgbClr val="000090"/>
                </a:solidFill>
                <a:latin typeface="Calibri" charset="0"/>
                <a:ea typeface="ＭＳ Ｐゴシック" charset="0"/>
                <a:cs typeface="ＭＳ Ｐゴシック" charset="0"/>
              </a:rPr>
              <a:t>              </a:t>
            </a:r>
            <a:r>
              <a:rPr lang="en-US" sz="2400" dirty="0" err="1">
                <a:solidFill>
                  <a:srgbClr val="000090"/>
                </a:solidFill>
                <a:latin typeface="Calibri" charset="0"/>
                <a:ea typeface="ＭＳ Ｐゴシック" charset="0"/>
                <a:cs typeface="ＭＳ Ｐゴシック" charset="0"/>
              </a:rPr>
              <a:t>Demag</a:t>
            </a:r>
            <a:r>
              <a:rPr lang="en-US" sz="2400" dirty="0">
                <a:solidFill>
                  <a:srgbClr val="000090"/>
                </a:solidFill>
                <a:latin typeface="Calibri" charset="0"/>
                <a:ea typeface="ＭＳ Ｐゴシック" charset="0"/>
                <a:cs typeface="ＭＳ Ｐゴシック" charset="0"/>
              </a:rPr>
              <a:t> ~ f/L</a:t>
            </a:r>
          </a:p>
          <a:p>
            <a:r>
              <a:rPr lang="en-US" sz="2400" dirty="0">
                <a:solidFill>
                  <a:srgbClr val="000090"/>
                </a:solidFill>
                <a:latin typeface="Calibri" charset="0"/>
                <a:ea typeface="ＭＳ Ｐゴシック" charset="0"/>
                <a:cs typeface="ＭＳ Ｐゴシック" charset="0"/>
              </a:rPr>
              <a:t>Camera focal length f ~ </a:t>
            </a:r>
            <a:r>
              <a:rPr lang="en-US" sz="2400" dirty="0" smtClean="0">
                <a:solidFill>
                  <a:srgbClr val="000090"/>
                </a:solidFill>
                <a:latin typeface="Calibri" charset="0"/>
                <a:ea typeface="ＭＳ Ｐゴシック" charset="0"/>
                <a:cs typeface="ＭＳ Ｐゴシック" charset="0"/>
              </a:rPr>
              <a:t>600 </a:t>
            </a:r>
            <a:r>
              <a:rPr lang="en-US" sz="2400" dirty="0">
                <a:solidFill>
                  <a:srgbClr val="000090"/>
                </a:solidFill>
                <a:latin typeface="Calibri" charset="0"/>
                <a:ea typeface="ＭＳ Ｐゴシック" charset="0"/>
                <a:cs typeface="ＭＳ Ｐゴシック" charset="0"/>
              </a:rPr>
              <a:t>mm</a:t>
            </a:r>
          </a:p>
          <a:p>
            <a:r>
              <a:rPr lang="en-US" sz="2400" dirty="0">
                <a:solidFill>
                  <a:srgbClr val="000090"/>
                </a:solidFill>
                <a:latin typeface="Calibri" charset="0"/>
                <a:ea typeface="ＭＳ Ｐゴシック" charset="0"/>
                <a:cs typeface="ＭＳ Ｐゴシック" charset="0"/>
              </a:rPr>
              <a:t>At a demagnification of 25, a</a:t>
            </a:r>
            <a:r>
              <a:rPr lang="en-US" sz="2400" dirty="0" smtClean="0">
                <a:solidFill>
                  <a:srgbClr val="000090"/>
                </a:solidFill>
                <a:latin typeface="Calibri" charset="0"/>
                <a:ea typeface="ＭＳ Ｐゴシック" charset="0"/>
                <a:cs typeface="ＭＳ Ｐゴシック" charset="0"/>
              </a:rPr>
              <a:t> </a:t>
            </a:r>
            <a:r>
              <a:rPr lang="en-US" sz="2400" dirty="0">
                <a:solidFill>
                  <a:srgbClr val="000090"/>
                </a:solidFill>
                <a:latin typeface="Calibri" charset="0"/>
                <a:ea typeface="ＭＳ Ｐゴシック" charset="0"/>
                <a:cs typeface="ＭＳ Ｐゴシック" charset="0"/>
              </a:rPr>
              <a:t>5 micron </a:t>
            </a:r>
            <a:r>
              <a:rPr lang="en-US" sz="2400" dirty="0" smtClean="0">
                <a:solidFill>
                  <a:srgbClr val="000090"/>
                </a:solidFill>
                <a:latin typeface="Calibri" charset="0"/>
                <a:ea typeface="ＭＳ Ｐゴシック" charset="0"/>
                <a:cs typeface="ＭＳ Ｐゴシック" charset="0"/>
              </a:rPr>
              <a:t>precision </a:t>
            </a:r>
            <a:r>
              <a:rPr lang="en-US" sz="2400" dirty="0">
                <a:solidFill>
                  <a:srgbClr val="000090"/>
                </a:solidFill>
                <a:latin typeface="Calibri" charset="0"/>
                <a:ea typeface="ＭＳ Ｐゴシック" charset="0"/>
                <a:cs typeface="ＭＳ Ｐゴシック" charset="0"/>
              </a:rPr>
              <a:t>on </a:t>
            </a:r>
            <a:r>
              <a:rPr lang="en-US" sz="2400" dirty="0" smtClean="0">
                <a:solidFill>
                  <a:srgbClr val="000090"/>
                </a:solidFill>
                <a:latin typeface="Calibri" charset="0"/>
                <a:ea typeface="ＭＳ Ｐゴシック" charset="0"/>
                <a:cs typeface="ＭＳ Ｐゴシック" charset="0"/>
              </a:rPr>
              <a:t>the fiber </a:t>
            </a:r>
            <a:r>
              <a:rPr lang="en-US" sz="2400" dirty="0">
                <a:solidFill>
                  <a:srgbClr val="000090"/>
                </a:solidFill>
                <a:latin typeface="Calibri" charset="0"/>
                <a:ea typeface="ＭＳ Ｐゴシック" charset="0"/>
                <a:cs typeface="ＭＳ Ｐゴシック" charset="0"/>
              </a:rPr>
              <a:t>plane translates to 0.2 microns on CCD, or </a:t>
            </a:r>
            <a:r>
              <a:rPr lang="en-US" sz="2400" dirty="0">
                <a:solidFill>
                  <a:srgbClr val="FF0000"/>
                </a:solidFill>
                <a:latin typeface="Calibri" charset="0"/>
                <a:ea typeface="ＭＳ Ｐゴシック" charset="0"/>
                <a:cs typeface="ＭＳ Ｐゴシック" charset="0"/>
              </a:rPr>
              <a:t>1/30 of a 6 micron pixel</a:t>
            </a:r>
            <a:r>
              <a:rPr lang="en-US" sz="2400" dirty="0">
                <a:solidFill>
                  <a:srgbClr val="000090"/>
                </a:solidFill>
                <a:latin typeface="Calibri" charset="0"/>
                <a:ea typeface="ＭＳ Ｐゴシック" charset="0"/>
                <a:cs typeface="ＭＳ Ｐゴシック" charset="0"/>
              </a:rPr>
              <a:t> </a:t>
            </a:r>
            <a:r>
              <a:rPr lang="en-US" sz="2400" dirty="0">
                <a:solidFill>
                  <a:srgbClr val="008000"/>
                </a:solidFill>
                <a:latin typeface="Calibri" charset="0"/>
                <a:ea typeface="ＭＳ Ｐゴシック" charset="0"/>
                <a:cs typeface="ＭＳ Ｐゴシック" charset="0"/>
              </a:rPr>
              <a:t>(33 </a:t>
            </a:r>
            <a:r>
              <a:rPr lang="en-US" sz="2400" dirty="0" err="1">
                <a:solidFill>
                  <a:srgbClr val="008000"/>
                </a:solidFill>
                <a:latin typeface="Calibri" charset="0"/>
                <a:ea typeface="ＭＳ Ｐゴシック" charset="0"/>
                <a:cs typeface="ＭＳ Ｐゴシック" charset="0"/>
              </a:rPr>
              <a:t>millipixels</a:t>
            </a:r>
            <a:r>
              <a:rPr lang="en-US" sz="2400" dirty="0" smtClean="0">
                <a:solidFill>
                  <a:srgbClr val="008000"/>
                </a:solidFill>
                <a:latin typeface="Calibri" charset="0"/>
                <a:ea typeface="ＭＳ Ｐゴシック" charset="0"/>
                <a:cs typeface="ＭＳ Ｐゴシック" charset="0"/>
              </a:rPr>
              <a:t>)</a:t>
            </a:r>
          </a:p>
          <a:p>
            <a:r>
              <a:rPr lang="en-US" sz="2400" dirty="0" smtClean="0">
                <a:solidFill>
                  <a:srgbClr val="000090"/>
                </a:solidFill>
                <a:latin typeface="Calibri" charset="0"/>
                <a:ea typeface="ＭＳ Ｐゴシック" charset="0"/>
                <a:cs typeface="ＭＳ Ｐゴシック" charset="0"/>
              </a:rPr>
              <a:t>A bit of history-</a:t>
            </a:r>
            <a:r>
              <a:rPr lang="en-US" sz="2400" dirty="0">
                <a:solidFill>
                  <a:srgbClr val="000090"/>
                </a:solidFill>
                <a:latin typeface="Calibri" charset="0"/>
                <a:ea typeface="ＭＳ Ｐゴシック" charset="0"/>
                <a:cs typeface="ＭＳ Ｐゴシック" charset="0"/>
              </a:rPr>
              <a:t>N</a:t>
            </a:r>
            <a:r>
              <a:rPr lang="en-US" sz="2400" dirty="0" smtClean="0">
                <a:solidFill>
                  <a:srgbClr val="000090"/>
                </a:solidFill>
                <a:latin typeface="Calibri" charset="0"/>
                <a:ea typeface="ＭＳ Ｐゴシック" charset="0"/>
                <a:cs typeface="ＭＳ Ｐゴシック" charset="0"/>
              </a:rPr>
              <a:t>ov 2013 had the FVC </a:t>
            </a:r>
            <a:r>
              <a:rPr lang="en-US" sz="2400" dirty="0" err="1" smtClean="0">
                <a:solidFill>
                  <a:srgbClr val="000090"/>
                </a:solidFill>
                <a:latin typeface="Calibri" charset="0"/>
                <a:ea typeface="ＭＳ Ｐゴシック" charset="0"/>
                <a:cs typeface="ＭＳ Ｐゴシック" charset="0"/>
              </a:rPr>
              <a:t>obove</a:t>
            </a:r>
            <a:r>
              <a:rPr lang="en-US" sz="2400" dirty="0" smtClean="0">
                <a:solidFill>
                  <a:srgbClr val="000090"/>
                </a:solidFill>
                <a:latin typeface="Calibri" charset="0"/>
                <a:ea typeface="ＭＳ Ｐゴシック" charset="0"/>
                <a:cs typeface="ＭＳ Ｐゴシック" charset="0"/>
              </a:rPr>
              <a:t> the primary  mirror, 8.9 meters from fiber plane with a 400 mm lens</a:t>
            </a:r>
            <a:endParaRPr lang="en-US" sz="2400" dirty="0">
              <a:solidFill>
                <a:srgbClr val="000090"/>
              </a:solidFill>
              <a:latin typeface="Calibri" charset="0"/>
              <a:ea typeface="ＭＳ Ｐゴシック" charset="0"/>
              <a:cs typeface="ＭＳ Ｐゴシック" charset="0"/>
            </a:endParaRPr>
          </a:p>
          <a:p>
            <a:pPr>
              <a:buFont typeface="Arial" charset="0"/>
              <a:buNone/>
            </a:pPr>
            <a:r>
              <a:rPr lang="en-US" sz="2400" dirty="0">
                <a:solidFill>
                  <a:srgbClr val="000090"/>
                </a:solidFill>
                <a:latin typeface="Calibri" charset="0"/>
                <a:ea typeface="ＭＳ Ｐゴシック" charset="0"/>
                <a:cs typeface="ＭＳ Ｐゴシック" charset="0"/>
              </a:rPr>
              <a:t>             </a:t>
            </a:r>
          </a:p>
        </p:txBody>
      </p:sp>
      <p:sp>
        <p:nvSpPr>
          <p:cNvPr id="19459" name="Slide Number Placeholder 2"/>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DAA24C-D187-A340-B997-E164B3A5A6BB}" type="slidenum">
              <a:rPr lang="en-US" sz="1600" b="1">
                <a:solidFill>
                  <a:srgbClr val="000000"/>
                </a:solidFill>
                <a:latin typeface="Calibri" charset="0"/>
              </a:rPr>
              <a:pPr eaLnBrk="1" hangingPunct="1"/>
              <a:t>7</a:t>
            </a:fld>
            <a:endParaRPr lang="en-US" sz="1600" b="1" dirty="0">
              <a:solidFill>
                <a:srgbClr val="000000"/>
              </a:solidFill>
              <a:latin typeface="Calibri" charset="0"/>
            </a:endParaRPr>
          </a:p>
        </p:txBody>
      </p:sp>
    </p:spTree>
    <p:extLst>
      <p:ext uri="{BB962C8B-B14F-4D97-AF65-F5344CB8AC3E}">
        <p14:creationId xmlns:p14="http://schemas.microsoft.com/office/powerpoint/2010/main" val="12064531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722940" y="195361"/>
            <a:ext cx="775677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u="sng" dirty="0" smtClean="0">
                <a:solidFill>
                  <a:srgbClr val="FF0000"/>
                </a:solidFill>
              </a:rPr>
              <a:t>Fiber </a:t>
            </a:r>
            <a:r>
              <a:rPr lang="en-US" altLang="zh-CN" sz="3200" u="sng" dirty="0">
                <a:solidFill>
                  <a:srgbClr val="FF0000"/>
                </a:solidFill>
              </a:rPr>
              <a:t>View Camera Design Specifications</a:t>
            </a:r>
          </a:p>
          <a:p>
            <a:endParaRPr lang="en-US" altLang="zh-CN" sz="1400" dirty="0"/>
          </a:p>
          <a:p>
            <a:r>
              <a:rPr lang="en-US" altLang="zh-CN" sz="1400" dirty="0"/>
              <a:t>	</a:t>
            </a:r>
            <a:r>
              <a:rPr lang="en-US" altLang="zh-CN" sz="2000" dirty="0">
                <a:solidFill>
                  <a:srgbClr val="000090"/>
                </a:solidFill>
              </a:rPr>
              <a:t>  </a:t>
            </a:r>
            <a:r>
              <a:rPr lang="en-US" altLang="zh-CN" sz="2000" b="1" dirty="0">
                <a:solidFill>
                  <a:srgbClr val="000090"/>
                </a:solidFill>
              </a:rPr>
              <a:t>CCD			        </a:t>
            </a:r>
            <a:r>
              <a:rPr lang="en-US" altLang="zh-CN" sz="2000" b="1" dirty="0" smtClean="0">
                <a:solidFill>
                  <a:srgbClr val="000090"/>
                </a:solidFill>
              </a:rPr>
              <a:t>    </a:t>
            </a:r>
            <a:r>
              <a:rPr lang="en-US" altLang="zh-CN" sz="2000" b="1" dirty="0">
                <a:solidFill>
                  <a:srgbClr val="000090"/>
                </a:solidFill>
              </a:rPr>
              <a:t>Kodak KAF-50100</a:t>
            </a:r>
          </a:p>
          <a:p>
            <a:r>
              <a:rPr lang="en-US" altLang="zh-CN" sz="2000" dirty="0">
                <a:solidFill>
                  <a:srgbClr val="000090"/>
                </a:solidFill>
              </a:rPr>
              <a:t>	       Pixel Count		                 50 </a:t>
            </a:r>
            <a:r>
              <a:rPr lang="en-US" altLang="zh-CN" sz="2000" dirty="0" err="1">
                <a:solidFill>
                  <a:srgbClr val="000090"/>
                </a:solidFill>
              </a:rPr>
              <a:t>Mpix</a:t>
            </a:r>
            <a:endParaRPr lang="en-US" altLang="zh-CN" sz="2000" dirty="0">
              <a:solidFill>
                <a:srgbClr val="000090"/>
              </a:solidFill>
            </a:endParaRPr>
          </a:p>
          <a:p>
            <a:r>
              <a:rPr lang="en-US" altLang="zh-CN" sz="2000" dirty="0">
                <a:solidFill>
                  <a:srgbClr val="000090"/>
                </a:solidFill>
              </a:rPr>
              <a:t>	       Pixel Array		                </a:t>
            </a:r>
            <a:r>
              <a:rPr lang="en-US" altLang="zh-CN" sz="2000" dirty="0" smtClean="0">
                <a:solidFill>
                  <a:srgbClr val="000090"/>
                </a:solidFill>
              </a:rPr>
              <a:t>  </a:t>
            </a:r>
            <a:r>
              <a:rPr lang="en-US" altLang="zh-CN" sz="2000" dirty="0">
                <a:solidFill>
                  <a:srgbClr val="000090"/>
                </a:solidFill>
              </a:rPr>
              <a:t>6132x8176</a:t>
            </a:r>
          </a:p>
          <a:p>
            <a:r>
              <a:rPr lang="en-US" altLang="zh-CN" sz="2000" dirty="0">
                <a:solidFill>
                  <a:srgbClr val="000090"/>
                </a:solidFill>
              </a:rPr>
              <a:t>	       Pixel Size			     </a:t>
            </a:r>
            <a:r>
              <a:rPr lang="en-US" altLang="zh-CN" sz="2000" dirty="0" smtClean="0">
                <a:solidFill>
                  <a:srgbClr val="000090"/>
                </a:solidFill>
              </a:rPr>
              <a:t>             </a:t>
            </a:r>
            <a:r>
              <a:rPr lang="en-US" altLang="zh-CN" sz="2000" dirty="0">
                <a:solidFill>
                  <a:srgbClr val="000090"/>
                </a:solidFill>
              </a:rPr>
              <a:t>6 µ x 6µ</a:t>
            </a:r>
          </a:p>
          <a:p>
            <a:r>
              <a:rPr lang="en-US" altLang="zh-CN" sz="2000" dirty="0">
                <a:solidFill>
                  <a:srgbClr val="000090"/>
                </a:solidFill>
              </a:rPr>
              <a:t>	       Active Area		               </a:t>
            </a:r>
            <a:r>
              <a:rPr lang="en-US" altLang="zh-CN" sz="2000" dirty="0" smtClean="0">
                <a:solidFill>
                  <a:srgbClr val="000090"/>
                </a:solidFill>
              </a:rPr>
              <a:t>   </a:t>
            </a:r>
            <a:r>
              <a:rPr lang="en-US" altLang="zh-CN" sz="2000" dirty="0">
                <a:solidFill>
                  <a:srgbClr val="000090"/>
                </a:solidFill>
              </a:rPr>
              <a:t>37mm x 49 mm</a:t>
            </a:r>
          </a:p>
          <a:p>
            <a:r>
              <a:rPr lang="en-US" altLang="zh-CN" sz="2000" dirty="0">
                <a:solidFill>
                  <a:srgbClr val="000090"/>
                </a:solidFill>
              </a:rPr>
              <a:t>	       Quantum Efficiency	     </a:t>
            </a:r>
            <a:r>
              <a:rPr lang="en-US" altLang="zh-CN" sz="2000" dirty="0" smtClean="0">
                <a:solidFill>
                  <a:srgbClr val="000090"/>
                </a:solidFill>
              </a:rPr>
              <a:t>      </a:t>
            </a:r>
            <a:r>
              <a:rPr lang="en-US" altLang="zh-CN" sz="2000" dirty="0">
                <a:solidFill>
                  <a:srgbClr val="000090"/>
                </a:solidFill>
              </a:rPr>
              <a:t>25%</a:t>
            </a:r>
          </a:p>
          <a:p>
            <a:r>
              <a:rPr lang="en-US" altLang="zh-CN" sz="2000" dirty="0">
                <a:solidFill>
                  <a:srgbClr val="000090"/>
                </a:solidFill>
              </a:rPr>
              <a:t>	       Dark Current at 25</a:t>
            </a:r>
            <a:r>
              <a:rPr lang="en-US" altLang="zh-CN" sz="2000" baseline="30000" dirty="0">
                <a:solidFill>
                  <a:srgbClr val="000090"/>
                </a:solidFill>
              </a:rPr>
              <a:t>0</a:t>
            </a:r>
            <a:r>
              <a:rPr lang="en-US" altLang="zh-CN" sz="2000" dirty="0">
                <a:solidFill>
                  <a:srgbClr val="000090"/>
                </a:solidFill>
              </a:rPr>
              <a:t>C	      </a:t>
            </a:r>
            <a:r>
              <a:rPr lang="en-US" altLang="zh-CN" sz="2000" dirty="0" smtClean="0">
                <a:solidFill>
                  <a:srgbClr val="000090"/>
                </a:solidFill>
              </a:rPr>
              <a:t>     </a:t>
            </a:r>
            <a:r>
              <a:rPr lang="en-US" altLang="zh-CN" sz="2000" dirty="0">
                <a:solidFill>
                  <a:srgbClr val="000090"/>
                </a:solidFill>
              </a:rPr>
              <a:t>15 e/pix/sec</a:t>
            </a:r>
          </a:p>
          <a:p>
            <a:r>
              <a:rPr lang="en-US" altLang="zh-CN" sz="2000" dirty="0">
                <a:solidFill>
                  <a:srgbClr val="000090"/>
                </a:solidFill>
              </a:rPr>
              <a:t>	       Read Noise	               </a:t>
            </a:r>
            <a:r>
              <a:rPr lang="en-US" altLang="zh-CN" sz="2000" dirty="0" smtClean="0">
                <a:solidFill>
                  <a:srgbClr val="000090"/>
                </a:solidFill>
              </a:rPr>
              <a:t>          </a:t>
            </a:r>
            <a:r>
              <a:rPr lang="en-US" altLang="zh-CN" sz="2000" dirty="0">
                <a:solidFill>
                  <a:srgbClr val="000090"/>
                </a:solidFill>
              </a:rPr>
              <a:t> </a:t>
            </a:r>
            <a:r>
              <a:rPr lang="en-US" altLang="zh-CN" sz="2000" dirty="0" smtClean="0">
                <a:solidFill>
                  <a:srgbClr val="000090"/>
                </a:solidFill>
              </a:rPr>
              <a:t>12.5 </a:t>
            </a:r>
            <a:r>
              <a:rPr lang="en-US" altLang="zh-CN" sz="2000" dirty="0">
                <a:solidFill>
                  <a:srgbClr val="000090"/>
                </a:solidFill>
              </a:rPr>
              <a:t>e</a:t>
            </a:r>
          </a:p>
          <a:p>
            <a:r>
              <a:rPr lang="en-US" altLang="zh-CN" sz="2000" dirty="0">
                <a:solidFill>
                  <a:srgbClr val="000090"/>
                </a:solidFill>
              </a:rPr>
              <a:t>	       Read Out Time		    </a:t>
            </a:r>
            <a:r>
              <a:rPr lang="en-US" altLang="zh-CN" sz="2000" dirty="0" smtClean="0">
                <a:solidFill>
                  <a:srgbClr val="000090"/>
                </a:solidFill>
              </a:rPr>
              <a:t>        1 </a:t>
            </a:r>
            <a:r>
              <a:rPr lang="en-US" altLang="zh-CN" sz="2000" dirty="0">
                <a:solidFill>
                  <a:srgbClr val="000090"/>
                </a:solidFill>
              </a:rPr>
              <a:t>sec</a:t>
            </a:r>
          </a:p>
          <a:p>
            <a:endParaRPr lang="en-US" altLang="zh-CN" sz="2000" dirty="0">
              <a:solidFill>
                <a:srgbClr val="000090"/>
              </a:solidFill>
            </a:endParaRPr>
          </a:p>
          <a:p>
            <a:r>
              <a:rPr lang="en-US" altLang="zh-CN" sz="2000" b="1" dirty="0">
                <a:solidFill>
                  <a:srgbClr val="000090"/>
                </a:solidFill>
              </a:rPr>
              <a:t>            Lens                                  Canon </a:t>
            </a:r>
            <a:r>
              <a:rPr lang="en-US" altLang="zh-CN" sz="2000" b="1" dirty="0" smtClean="0">
                <a:solidFill>
                  <a:srgbClr val="000090"/>
                </a:solidFill>
              </a:rPr>
              <a:t>EF600mm </a:t>
            </a:r>
            <a:r>
              <a:rPr lang="en-US" altLang="zh-CN" sz="2000" b="1" dirty="0">
                <a:solidFill>
                  <a:srgbClr val="000090"/>
                </a:solidFill>
              </a:rPr>
              <a:t>f</a:t>
            </a:r>
            <a:r>
              <a:rPr lang="en-US" altLang="zh-CN" sz="2000" b="1" dirty="0" smtClean="0">
                <a:solidFill>
                  <a:srgbClr val="000090"/>
                </a:solidFill>
              </a:rPr>
              <a:t>/</a:t>
            </a:r>
            <a:r>
              <a:rPr lang="en-US" altLang="zh-CN" sz="2000" b="1" dirty="0">
                <a:solidFill>
                  <a:srgbClr val="000090"/>
                </a:solidFill>
              </a:rPr>
              <a:t>4</a:t>
            </a:r>
            <a:r>
              <a:rPr lang="en-US" altLang="zh-CN" sz="2000" b="1" dirty="0" smtClean="0">
                <a:solidFill>
                  <a:srgbClr val="000090"/>
                </a:solidFill>
              </a:rPr>
              <a:t> </a:t>
            </a:r>
            <a:r>
              <a:rPr lang="en-US" altLang="zh-CN" sz="2000" b="1" dirty="0">
                <a:solidFill>
                  <a:srgbClr val="000090"/>
                </a:solidFill>
              </a:rPr>
              <a:t>L II USM</a:t>
            </a:r>
          </a:p>
          <a:p>
            <a:r>
              <a:rPr lang="en-US" altLang="zh-CN" sz="2000" dirty="0">
                <a:solidFill>
                  <a:srgbClr val="000090"/>
                </a:solidFill>
              </a:rPr>
              <a:t>                Focal length                	    </a:t>
            </a:r>
            <a:r>
              <a:rPr lang="en-US" altLang="zh-CN" sz="2000" dirty="0" smtClean="0">
                <a:solidFill>
                  <a:srgbClr val="000090"/>
                </a:solidFill>
              </a:rPr>
              <a:t>       600 </a:t>
            </a:r>
            <a:r>
              <a:rPr lang="en-US" altLang="zh-CN" sz="2000" dirty="0">
                <a:solidFill>
                  <a:srgbClr val="000090"/>
                </a:solidFill>
              </a:rPr>
              <a:t>mm</a:t>
            </a:r>
          </a:p>
          <a:p>
            <a:r>
              <a:rPr lang="en-US" altLang="zh-CN" sz="2000" dirty="0">
                <a:solidFill>
                  <a:srgbClr val="000090"/>
                </a:solidFill>
              </a:rPr>
              <a:t>	   </a:t>
            </a:r>
            <a:r>
              <a:rPr lang="en-US" altLang="zh-CN" sz="2000" dirty="0" smtClean="0">
                <a:solidFill>
                  <a:srgbClr val="000090"/>
                </a:solidFill>
              </a:rPr>
              <a:t>     </a:t>
            </a:r>
            <a:r>
              <a:rPr lang="en-US" altLang="zh-CN" sz="2000" dirty="0">
                <a:solidFill>
                  <a:srgbClr val="000090"/>
                </a:solidFill>
              </a:rPr>
              <a:t>Aperture			         </a:t>
            </a:r>
            <a:r>
              <a:rPr lang="en-US" altLang="zh-CN" sz="2000" dirty="0" smtClean="0">
                <a:solidFill>
                  <a:srgbClr val="000090"/>
                </a:solidFill>
              </a:rPr>
              <a:t>   150 </a:t>
            </a:r>
            <a:r>
              <a:rPr lang="en-US" altLang="zh-CN" sz="2000" dirty="0">
                <a:solidFill>
                  <a:srgbClr val="000090"/>
                </a:solidFill>
              </a:rPr>
              <a:t>mm</a:t>
            </a:r>
          </a:p>
          <a:p>
            <a:r>
              <a:rPr lang="en-US" altLang="zh-CN" sz="2000" dirty="0">
                <a:solidFill>
                  <a:srgbClr val="000090"/>
                </a:solidFill>
              </a:rPr>
              <a:t>	     </a:t>
            </a:r>
            <a:r>
              <a:rPr lang="en-US" altLang="zh-CN" sz="2000" dirty="0" smtClean="0">
                <a:solidFill>
                  <a:srgbClr val="000090"/>
                </a:solidFill>
              </a:rPr>
              <a:t>   </a:t>
            </a:r>
            <a:r>
              <a:rPr lang="en-US" altLang="zh-CN" sz="2000" dirty="0">
                <a:solidFill>
                  <a:srgbClr val="000090"/>
                </a:solidFill>
              </a:rPr>
              <a:t>Demagnification       	        </a:t>
            </a:r>
            <a:r>
              <a:rPr lang="en-US" altLang="zh-CN" sz="2000" dirty="0" smtClean="0">
                <a:solidFill>
                  <a:srgbClr val="000090"/>
                </a:solidFill>
              </a:rPr>
              <a:t>    </a:t>
            </a:r>
            <a:r>
              <a:rPr lang="en-US" altLang="zh-CN" sz="2000" dirty="0">
                <a:solidFill>
                  <a:srgbClr val="000090"/>
                </a:solidFill>
              </a:rPr>
              <a:t> </a:t>
            </a:r>
            <a:r>
              <a:rPr lang="en-US" altLang="zh-CN" sz="2000" dirty="0" smtClean="0">
                <a:solidFill>
                  <a:srgbClr val="000090"/>
                </a:solidFill>
              </a:rPr>
              <a:t> </a:t>
            </a:r>
            <a:r>
              <a:rPr lang="en-US" altLang="zh-CN" sz="2000" dirty="0">
                <a:solidFill>
                  <a:srgbClr val="000090"/>
                </a:solidFill>
              </a:rPr>
              <a:t>25</a:t>
            </a:r>
          </a:p>
          <a:p>
            <a:endParaRPr lang="en-US" altLang="zh-CN" sz="2000" dirty="0">
              <a:solidFill>
                <a:srgbClr val="000090"/>
              </a:solidFill>
            </a:endParaRPr>
          </a:p>
          <a:p>
            <a:r>
              <a:rPr lang="en-US" altLang="zh-CN" sz="2000" dirty="0">
                <a:solidFill>
                  <a:srgbClr val="000090"/>
                </a:solidFill>
              </a:rPr>
              <a:t>	</a:t>
            </a:r>
            <a:r>
              <a:rPr lang="en-US" altLang="zh-CN" sz="2000" dirty="0" smtClean="0">
                <a:solidFill>
                  <a:srgbClr val="000090"/>
                </a:solidFill>
              </a:rPr>
              <a:t>     </a:t>
            </a:r>
            <a:r>
              <a:rPr lang="en-US" altLang="zh-CN" sz="2000" b="1" dirty="0" smtClean="0">
                <a:solidFill>
                  <a:srgbClr val="000090"/>
                </a:solidFill>
              </a:rPr>
              <a:t>Electronics                       FLI  </a:t>
            </a:r>
            <a:r>
              <a:rPr lang="en-US" altLang="zh-CN" sz="2000" b="1" dirty="0" err="1" smtClean="0">
                <a:solidFill>
                  <a:srgbClr val="000090"/>
                </a:solidFill>
              </a:rPr>
              <a:t>Proline</a:t>
            </a:r>
            <a:r>
              <a:rPr lang="en-US" altLang="zh-CN" sz="2000" b="1" dirty="0" smtClean="0">
                <a:solidFill>
                  <a:srgbClr val="000090"/>
                </a:solidFill>
              </a:rPr>
              <a:t> PL50100</a:t>
            </a:r>
          </a:p>
          <a:p>
            <a:r>
              <a:rPr lang="en-US" altLang="zh-CN" sz="2000" b="1" dirty="0">
                <a:solidFill>
                  <a:srgbClr val="000090"/>
                </a:solidFill>
              </a:rPr>
              <a:t> </a:t>
            </a:r>
            <a:r>
              <a:rPr lang="en-US" altLang="zh-CN" sz="2000" b="1" dirty="0" smtClean="0">
                <a:solidFill>
                  <a:srgbClr val="000090"/>
                </a:solidFill>
              </a:rPr>
              <a:t>               </a:t>
            </a:r>
            <a:r>
              <a:rPr lang="en-US" altLang="zh-CN" sz="2000" dirty="0" smtClean="0">
                <a:solidFill>
                  <a:srgbClr val="000090"/>
                </a:solidFill>
              </a:rPr>
              <a:t> Readout time                           1 sec</a:t>
            </a:r>
          </a:p>
          <a:p>
            <a:r>
              <a:rPr lang="en-US" altLang="zh-CN" sz="2000" dirty="0">
                <a:solidFill>
                  <a:srgbClr val="000090"/>
                </a:solidFill>
              </a:rPr>
              <a:t> </a:t>
            </a:r>
            <a:r>
              <a:rPr lang="en-US" altLang="zh-CN" sz="2000" dirty="0" smtClean="0">
                <a:solidFill>
                  <a:srgbClr val="000090"/>
                </a:solidFill>
              </a:rPr>
              <a:t>                Focusing, aperture             Computer controlled</a:t>
            </a:r>
            <a:endParaRPr lang="en-US" altLang="zh-CN" sz="2000" dirty="0">
              <a:solidFill>
                <a:srgbClr val="000090"/>
              </a:solidFill>
            </a:endParaRPr>
          </a:p>
        </p:txBody>
      </p:sp>
      <p:sp>
        <p:nvSpPr>
          <p:cNvPr id="2" name="Slide Number Placeholder 1"/>
          <p:cNvSpPr>
            <a:spLocks noGrp="1"/>
          </p:cNvSpPr>
          <p:nvPr>
            <p:ph type="sldNum" sz="quarter" idx="10"/>
          </p:nvPr>
        </p:nvSpPr>
        <p:spPr/>
        <p:txBody>
          <a:bodyPr/>
          <a:lstStyle/>
          <a:p>
            <a:pPr>
              <a:defRPr/>
            </a:pPr>
            <a:fld id="{9E78AB4C-81F3-4A4D-A2CC-3A3A0269465F}" type="slidenum">
              <a:rPr lang="en-US" smtClean="0">
                <a:solidFill>
                  <a:srgbClr val="000000"/>
                </a:solidFill>
              </a:rPr>
              <a:pPr>
                <a:defRPr/>
              </a:pPr>
              <a:t>8</a:t>
            </a:fld>
            <a:endParaRPr lang="en-US">
              <a:solidFill>
                <a:srgbClr val="000000"/>
              </a:solidFill>
            </a:endParaRPr>
          </a:p>
        </p:txBody>
      </p:sp>
    </p:spTree>
    <p:extLst>
      <p:ext uri="{BB962C8B-B14F-4D97-AF65-F5344CB8AC3E}">
        <p14:creationId xmlns:p14="http://schemas.microsoft.com/office/powerpoint/2010/main" val="13096261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5"/>
          <p:cNvSpPr>
            <a:spLocks noGrp="1"/>
          </p:cNvSpPr>
          <p:nvPr>
            <p:ph type="title"/>
          </p:nvPr>
        </p:nvSpPr>
        <p:spPr/>
        <p:txBody>
          <a:bodyPr>
            <a:normAutofit/>
          </a:bodyPr>
          <a:lstStyle/>
          <a:p>
            <a:r>
              <a:rPr lang="en-US" sz="3200" b="0" u="sng" dirty="0">
                <a:solidFill>
                  <a:srgbClr val="FF0000"/>
                </a:solidFill>
                <a:latin typeface="Calibri" charset="0"/>
                <a:ea typeface="ＭＳ Ｐゴシック" charset="0"/>
                <a:cs typeface="ＭＳ Ｐゴシック" charset="0"/>
              </a:rPr>
              <a:t>Effects of the Corrector Optics</a:t>
            </a:r>
          </a:p>
        </p:txBody>
      </p:sp>
      <p:sp>
        <p:nvSpPr>
          <p:cNvPr id="57346" name="Content Placeholder 6"/>
          <p:cNvSpPr>
            <a:spLocks noGrp="1"/>
          </p:cNvSpPr>
          <p:nvPr>
            <p:ph idx="1"/>
          </p:nvPr>
        </p:nvSpPr>
        <p:spPr>
          <a:xfrm>
            <a:off x="457200" y="1417638"/>
            <a:ext cx="8229600" cy="4953000"/>
          </a:xfrm>
        </p:spPr>
        <p:txBody>
          <a:bodyPr/>
          <a:lstStyle/>
          <a:p>
            <a:r>
              <a:rPr lang="en-US" sz="2800" dirty="0">
                <a:solidFill>
                  <a:srgbClr val="000090"/>
                </a:solidFill>
                <a:latin typeface="Calibri" charset="0"/>
                <a:ea typeface="ＭＳ Ｐゴシック" charset="0"/>
                <a:cs typeface="ＭＳ Ｐゴシック" charset="0"/>
              </a:rPr>
              <a:t>Ran beam traces using BEAM4 program, simulating images of the </a:t>
            </a:r>
            <a:r>
              <a:rPr lang="en-US" sz="2800" dirty="0" err="1">
                <a:solidFill>
                  <a:srgbClr val="000090"/>
                </a:solidFill>
                <a:latin typeface="Calibri" charset="0"/>
                <a:ea typeface="ＭＳ Ｐゴシック" charset="0"/>
                <a:cs typeface="ＭＳ Ｐゴシック" charset="0"/>
              </a:rPr>
              <a:t>fiberplane</a:t>
            </a:r>
            <a:r>
              <a:rPr lang="en-US" sz="2800" dirty="0">
                <a:solidFill>
                  <a:srgbClr val="000090"/>
                </a:solidFill>
                <a:latin typeface="Calibri" charset="0"/>
                <a:ea typeface="ＭＳ Ｐゴシック" charset="0"/>
                <a:cs typeface="ＭＳ Ｐゴシック" charset="0"/>
              </a:rPr>
              <a:t> through the corrector</a:t>
            </a:r>
          </a:p>
          <a:p>
            <a:r>
              <a:rPr lang="en-US" sz="2800" dirty="0">
                <a:solidFill>
                  <a:srgbClr val="000090"/>
                </a:solidFill>
                <a:latin typeface="Calibri" charset="0"/>
                <a:ea typeface="ＭＳ Ｐゴシック" charset="0"/>
                <a:cs typeface="ＭＳ Ｐゴシック" charset="0"/>
              </a:rPr>
              <a:t>Used the current baseline design of the corrector optics</a:t>
            </a:r>
            <a:r>
              <a:rPr lang="en-US" altLang="ja-JP" sz="2800" dirty="0">
                <a:solidFill>
                  <a:srgbClr val="000090"/>
                </a:solidFill>
                <a:latin typeface="Calibri" charset="0"/>
                <a:ea typeface="ＭＳ Ｐゴシック" charset="0"/>
                <a:cs typeface="ＭＳ Ｐゴシック" charset="0"/>
              </a:rPr>
              <a:t> as </a:t>
            </a:r>
            <a:r>
              <a:rPr lang="en-US" altLang="ja-JP" sz="2800" dirty="0" smtClean="0">
                <a:solidFill>
                  <a:srgbClr val="000090"/>
                </a:solidFill>
                <a:latin typeface="Calibri" charset="0"/>
                <a:ea typeface="ＭＳ Ｐゴシック" charset="0"/>
                <a:cs typeface="ＭＳ Ｐゴシック" charset="0"/>
              </a:rPr>
              <a:t>input (E22, DESI-DOC-329)</a:t>
            </a:r>
            <a:endParaRPr lang="en-US" altLang="ja-JP" sz="2800" dirty="0">
              <a:solidFill>
                <a:srgbClr val="000090"/>
              </a:solidFill>
              <a:latin typeface="Calibri" charset="0"/>
              <a:ea typeface="ＭＳ Ｐゴシック" charset="0"/>
              <a:cs typeface="ＭＳ Ｐゴシック" charset="0"/>
            </a:endParaRPr>
          </a:p>
          <a:p>
            <a:r>
              <a:rPr lang="en-US" sz="2800" dirty="0">
                <a:solidFill>
                  <a:srgbClr val="000090"/>
                </a:solidFill>
                <a:latin typeface="Calibri" charset="0"/>
                <a:ea typeface="ＭＳ Ｐゴシック" charset="0"/>
                <a:cs typeface="ＭＳ Ｐゴシック" charset="0"/>
              </a:rPr>
              <a:t>Specifications for Canon and Nikon lenses not available. Found the specs for a 52 mm </a:t>
            </a:r>
            <a:r>
              <a:rPr lang="en-US" sz="2800" dirty="0" err="1">
                <a:solidFill>
                  <a:srgbClr val="000090"/>
                </a:solidFill>
                <a:latin typeface="Calibri" charset="0"/>
                <a:ea typeface="ＭＳ Ｐゴシック" charset="0"/>
                <a:cs typeface="ＭＳ Ｐゴシック" charset="0"/>
              </a:rPr>
              <a:t>Tessar</a:t>
            </a:r>
            <a:r>
              <a:rPr lang="en-US" sz="2800" dirty="0">
                <a:solidFill>
                  <a:srgbClr val="000090"/>
                </a:solidFill>
                <a:latin typeface="Calibri" charset="0"/>
                <a:ea typeface="ＭＳ Ｐゴシック" charset="0"/>
                <a:cs typeface="ＭＳ Ｐゴシック" charset="0"/>
              </a:rPr>
              <a:t> lens,</a:t>
            </a:r>
          </a:p>
          <a:p>
            <a:pPr>
              <a:buFont typeface="Arial" charset="0"/>
              <a:buNone/>
            </a:pPr>
            <a:r>
              <a:rPr lang="en-US" sz="2800" dirty="0">
                <a:solidFill>
                  <a:srgbClr val="000090"/>
                </a:solidFill>
                <a:latin typeface="Calibri" charset="0"/>
                <a:ea typeface="ＭＳ Ｐゴシック" charset="0"/>
                <a:cs typeface="ＭＳ Ｐゴシック" charset="0"/>
              </a:rPr>
              <a:t>     scaled it </a:t>
            </a:r>
            <a:r>
              <a:rPr lang="en-US" sz="2800" dirty="0" smtClean="0">
                <a:solidFill>
                  <a:srgbClr val="000090"/>
                </a:solidFill>
                <a:latin typeface="Calibri" charset="0"/>
                <a:ea typeface="ＭＳ Ｐゴシック" charset="0"/>
                <a:cs typeface="ＭＳ Ｐゴシック" charset="0"/>
              </a:rPr>
              <a:t>to 600 </a:t>
            </a:r>
            <a:r>
              <a:rPr lang="en-US" sz="2800" dirty="0">
                <a:solidFill>
                  <a:srgbClr val="000090"/>
                </a:solidFill>
                <a:latin typeface="Calibri" charset="0"/>
                <a:ea typeface="ＭＳ Ｐゴシック" charset="0"/>
                <a:cs typeface="ＭＳ Ｐゴシック" charset="0"/>
              </a:rPr>
              <a:t>mm focal length</a:t>
            </a:r>
          </a:p>
          <a:p>
            <a:pPr>
              <a:buFont typeface="Arial" charset="0"/>
              <a:buNone/>
            </a:pPr>
            <a:endParaRPr lang="en-US" dirty="0">
              <a:latin typeface="Calibri" charset="0"/>
              <a:ea typeface="ＭＳ Ｐゴシック" charset="0"/>
              <a:cs typeface="ＭＳ Ｐゴシック" charset="0"/>
            </a:endParaRPr>
          </a:p>
          <a:p>
            <a:pPr>
              <a:buFont typeface="Arial" charset="0"/>
              <a:buNone/>
            </a:pPr>
            <a:r>
              <a:rPr lang="en-US" sz="2800" dirty="0">
                <a:solidFill>
                  <a:srgbClr val="FF0000"/>
                </a:solidFill>
                <a:latin typeface="Calibri" charset="0"/>
                <a:ea typeface="ＭＳ Ｐゴシック" charset="0"/>
                <a:cs typeface="ＭＳ Ｐゴシック" charset="0"/>
              </a:rPr>
              <a:t>     Obtained acceptable images with </a:t>
            </a:r>
            <a:r>
              <a:rPr lang="en-US" sz="2800" dirty="0" smtClean="0">
                <a:solidFill>
                  <a:srgbClr val="FF0000"/>
                </a:solidFill>
                <a:latin typeface="Calibri" charset="0"/>
                <a:ea typeface="ＭＳ Ｐゴシック" charset="0"/>
                <a:cs typeface="ＭＳ Ｐゴシック" charset="0"/>
              </a:rPr>
              <a:t>this corrector and </a:t>
            </a:r>
            <a:r>
              <a:rPr lang="en-US" sz="2800" dirty="0">
                <a:solidFill>
                  <a:srgbClr val="FF0000"/>
                </a:solidFill>
                <a:latin typeface="Calibri" charset="0"/>
                <a:ea typeface="ＭＳ Ｐゴシック" charset="0"/>
                <a:cs typeface="ＭＳ Ｐゴシック" charset="0"/>
              </a:rPr>
              <a:t>lens!!</a:t>
            </a:r>
          </a:p>
        </p:txBody>
      </p:sp>
      <p:sp>
        <p:nvSpPr>
          <p:cNvPr id="2" name="Slide Number Placeholder 1"/>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9</a:t>
            </a:fld>
            <a:endParaRPr lang="en-US" dirty="0">
              <a:solidFill>
                <a:srgbClr val="000000"/>
              </a:solidFill>
            </a:endParaRPr>
          </a:p>
        </p:txBody>
      </p:sp>
    </p:spTree>
    <p:extLst>
      <p:ext uri="{BB962C8B-B14F-4D97-AF65-F5344CB8AC3E}">
        <p14:creationId xmlns:p14="http://schemas.microsoft.com/office/powerpoint/2010/main" val="19923813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1172</TotalTime>
  <Words>3496</Words>
  <Application>Microsoft Macintosh PowerPoint</Application>
  <PresentationFormat>On-screen Show (4:3)</PresentationFormat>
  <Paragraphs>653</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Fiber View Camera Key Personnel</vt:lpstr>
      <vt:lpstr>The Function of the Fiber View Camera</vt:lpstr>
      <vt:lpstr>The DESI Fiber View Camera</vt:lpstr>
      <vt:lpstr>Location of the Fiber View Camera</vt:lpstr>
      <vt:lpstr>Fiber View Camera Requirements</vt:lpstr>
      <vt:lpstr>Some Design considerations</vt:lpstr>
      <vt:lpstr>PowerPoint Presentation</vt:lpstr>
      <vt:lpstr>Effects of the Corrector Optics</vt:lpstr>
      <vt:lpstr>Ray Traces to the Fiber View Camera</vt:lpstr>
      <vt:lpstr> Corrector Optics</vt:lpstr>
      <vt:lpstr>The Fiber View Camera</vt:lpstr>
      <vt:lpstr>Results of the Ray Traces</vt:lpstr>
      <vt:lpstr>Radial Linearity </vt:lpstr>
      <vt:lpstr>Radial Distortion</vt:lpstr>
      <vt:lpstr>In Situ Calibration</vt:lpstr>
      <vt:lpstr>Fiber View Camera  R&amp;D Plan Completed</vt:lpstr>
      <vt:lpstr>CCD, electronics, and lens assembled  Completed May 1, 2012 with 400 mm lens</vt:lpstr>
      <vt:lpstr>Fiber Plane Prototype 64 fibers total</vt:lpstr>
      <vt:lpstr>Precision Measuring Machine</vt:lpstr>
      <vt:lpstr>Sewer Pipe Light Baffle</vt:lpstr>
      <vt:lpstr>Centroiding Position Error on CCD</vt:lpstr>
      <vt:lpstr>Centroiding Position Error on Fiber Plane</vt:lpstr>
      <vt:lpstr>FVC  Time Sequence Goals</vt:lpstr>
      <vt:lpstr>Recent Work to Speed up Processing</vt:lpstr>
      <vt:lpstr>Simulation of 5000 fibers in FVC</vt:lpstr>
      <vt:lpstr>FVC Timing</vt:lpstr>
      <vt:lpstr>Exploring the Parameter Space</vt:lpstr>
      <vt:lpstr>Dependence on FWHM of image on CCD</vt:lpstr>
      <vt:lpstr>Depth of Field at Various f stops</vt:lpstr>
      <vt:lpstr>Diffraction Limit vs. fstop</vt:lpstr>
      <vt:lpstr>PowerPoint Presentation</vt:lpstr>
      <vt:lpstr>Illuminated Fiducial Fibers on the Fiber Plane </vt:lpstr>
      <vt:lpstr>Focal Plane 1/10 Petal</vt:lpstr>
      <vt:lpstr>FIF (field illuminated fiducial)</vt:lpstr>
      <vt:lpstr>GIF (GFA illuminated fiducial)</vt:lpstr>
      <vt:lpstr>Two types of fiducials</vt:lpstr>
      <vt:lpstr>Fiducial Front end</vt:lpstr>
      <vt:lpstr>Ceramic Fiber Ferrule</vt:lpstr>
      <vt:lpstr>Illuminated Fiducial Fiber Tips</vt:lpstr>
      <vt:lpstr>Tip of Illuminated Fiducial</vt:lpstr>
      <vt:lpstr>Backup slides</vt:lpstr>
      <vt:lpstr>CCD Choice</vt:lpstr>
      <vt:lpstr>Lens Choice</vt:lpstr>
      <vt:lpstr>Electronics and Package Choice</vt:lpstr>
      <vt:lpstr>Focal length of FVC Lens for Proto-DESI</vt:lpstr>
      <vt:lpstr>Dependence on the Number of Fiducials</vt:lpstr>
      <vt:lpstr>Dependence on the Number of Fiducials</vt:lpstr>
      <vt:lpstr>Resolution on Fiber Plane vs. no of Fiducials</vt:lpstr>
      <vt:lpstr>Fiber Separation Study</vt:lpstr>
      <vt:lpstr>Dependence on the Flux</vt:lpstr>
      <vt:lpstr>Dependence on the Flux</vt:lpstr>
      <vt:lpstr>Possible Effect of Turbulence</vt:lpstr>
      <vt:lpstr>Fiber Illumination Input Angle</vt:lpstr>
      <vt:lpstr>Image Shapes at various Radii</vt:lpstr>
      <vt:lpstr>Radial Image Sizes</vt:lpstr>
      <vt:lpstr>        Image Sizes in Azimuth</vt:lpstr>
      <vt:lpstr>Fiber View Camera with Proto-DESI</vt:lpstr>
      <vt:lpstr>Fiber View Camera with Proto-DESI</vt:lpstr>
      <vt:lpstr>PowerPoint Presentation</vt:lpstr>
      <vt:lpstr>PowerPoint Presentation</vt:lpstr>
      <vt:lpstr>PowerPoint Presentation</vt:lpstr>
      <vt:lpstr>Radial Linearity </vt:lpstr>
      <vt:lpstr>       Radial Distortion</vt:lpstr>
      <vt:lpstr>Plan similar to final DESI</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Baltay</dc:creator>
  <cp:lastModifiedBy>Charles Baltay</cp:lastModifiedBy>
  <cp:revision>62</cp:revision>
  <dcterms:created xsi:type="dcterms:W3CDTF">2014-10-15T01:42:26Z</dcterms:created>
  <dcterms:modified xsi:type="dcterms:W3CDTF">2015-03-03T16:29:18Z</dcterms:modified>
</cp:coreProperties>
</file>